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6412" autoAdjust="0"/>
  </p:normalViewPr>
  <p:slideViewPr>
    <p:cSldViewPr>
      <p:cViewPr varScale="1">
        <p:scale>
          <a:sx n="83" d="100"/>
          <a:sy n="83" d="100"/>
        </p:scale>
        <p:origin x="3018" y="108"/>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4"/>
            <a:ext cx="2949786" cy="496967"/>
          </a:xfrm>
          <a:prstGeom prst="rect">
            <a:avLst/>
          </a:prstGeom>
        </p:spPr>
        <p:txBody>
          <a:bodyPr vert="horz" lIns="91544" tIns="45772" rIns="91544" bIns="4577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4"/>
            <a:ext cx="2949786" cy="496967"/>
          </a:xfrm>
          <a:prstGeom prst="rect">
            <a:avLst/>
          </a:prstGeom>
        </p:spPr>
        <p:txBody>
          <a:bodyPr vert="horz" lIns="91544" tIns="45772" rIns="91544" bIns="45772" rtlCol="0"/>
          <a:lstStyle>
            <a:lvl1pPr algn="r">
              <a:defRPr sz="1200"/>
            </a:lvl1pPr>
          </a:lstStyle>
          <a:p>
            <a:fld id="{BF7E56F1-632B-478E-8008-9D82AC793ABE}" type="datetimeFigureOut">
              <a:rPr kumimoji="1" lang="ja-JP" altLang="en-US" smtClean="0"/>
              <a:t>2026/3/18</a:t>
            </a:fld>
            <a:endParaRPr kumimoji="1" lang="ja-JP" altLang="en-US"/>
          </a:p>
        </p:txBody>
      </p:sp>
      <p:sp>
        <p:nvSpPr>
          <p:cNvPr id="4" name="スライド イメージ プレースホルダー 3"/>
          <p:cNvSpPr>
            <a:spLocks noGrp="1" noRot="1" noChangeAspect="1"/>
          </p:cNvSpPr>
          <p:nvPr>
            <p:ph type="sldImg" idx="2"/>
          </p:nvPr>
        </p:nvSpPr>
        <p:spPr>
          <a:xfrm>
            <a:off x="2006600" y="746125"/>
            <a:ext cx="2794000" cy="3725863"/>
          </a:xfrm>
          <a:prstGeom prst="rect">
            <a:avLst/>
          </a:prstGeom>
          <a:noFill/>
          <a:ln w="12700">
            <a:solidFill>
              <a:prstClr val="black"/>
            </a:solidFill>
          </a:ln>
        </p:spPr>
        <p:txBody>
          <a:bodyPr vert="horz" lIns="91544" tIns="45772" rIns="91544" bIns="45772"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544" tIns="45772" rIns="91544" bIns="4577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650"/>
            <a:ext cx="2949786" cy="496967"/>
          </a:xfrm>
          <a:prstGeom prst="rect">
            <a:avLst/>
          </a:prstGeom>
        </p:spPr>
        <p:txBody>
          <a:bodyPr vert="horz" lIns="91544" tIns="45772" rIns="91544" bIns="4577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50"/>
            <a:ext cx="2949786" cy="496967"/>
          </a:xfrm>
          <a:prstGeom prst="rect">
            <a:avLst/>
          </a:prstGeom>
        </p:spPr>
        <p:txBody>
          <a:bodyPr vert="horz" lIns="91544" tIns="45772" rIns="91544" bIns="45772" rtlCol="0" anchor="b"/>
          <a:lstStyle>
            <a:lvl1pPr algn="r">
              <a:defRPr sz="1200"/>
            </a:lvl1pPr>
          </a:lstStyle>
          <a:p>
            <a:fld id="{7C3A4D96-78CA-4C92-9052-57D9DEC9A829}" type="slidenum">
              <a:rPr kumimoji="1" lang="ja-JP" altLang="en-US" smtClean="0"/>
              <a:t>‹#›</a:t>
            </a:fld>
            <a:endParaRPr kumimoji="1" lang="ja-JP" altLang="en-US"/>
          </a:p>
        </p:txBody>
      </p:sp>
    </p:spTree>
    <p:extLst>
      <p:ext uri="{BB962C8B-B14F-4D97-AF65-F5344CB8AC3E}">
        <p14:creationId xmlns:p14="http://schemas.microsoft.com/office/powerpoint/2010/main" val="14476817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C3A4D96-78CA-4C92-9052-57D9DEC9A829}" type="slidenum">
              <a:rPr kumimoji="1" lang="ja-JP" altLang="en-US" smtClean="0"/>
              <a:t>1</a:t>
            </a:fld>
            <a:endParaRPr kumimoji="1" lang="ja-JP" altLang="en-US"/>
          </a:p>
        </p:txBody>
      </p:sp>
    </p:spTree>
    <p:extLst>
      <p:ext uri="{BB962C8B-B14F-4D97-AF65-F5344CB8AC3E}">
        <p14:creationId xmlns:p14="http://schemas.microsoft.com/office/powerpoint/2010/main" val="726366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0F9120B-CA58-4964-94D3-BD4C051C2799}" type="datetimeFigureOut">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142982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0F9120B-CA58-4964-94D3-BD4C051C2799}" type="datetimeFigureOut">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1541195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0F9120B-CA58-4964-94D3-BD4C051C2799}" type="datetimeFigureOut">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142777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0F9120B-CA58-4964-94D3-BD4C051C2799}" type="datetimeFigureOut">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4101255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0F9120B-CA58-4964-94D3-BD4C051C2799}" type="datetimeFigureOut">
              <a:rPr kumimoji="1" lang="ja-JP" altLang="en-US" smtClean="0"/>
              <a:t>2026/3/18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606689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0F9120B-CA58-4964-94D3-BD4C051C2799}" type="datetimeFigureOut">
              <a:rPr kumimoji="1" lang="ja-JP" altLang="en-US" smtClean="0"/>
              <a:t>2026/3/18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363506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0F9120B-CA58-4964-94D3-BD4C051C2799}" type="datetimeFigureOut">
              <a:rPr kumimoji="1" lang="ja-JP" altLang="en-US" smtClean="0"/>
              <a:t>2026/3/18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324474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0F9120B-CA58-4964-94D3-BD4C051C2799}" type="datetimeFigureOut">
              <a:rPr kumimoji="1" lang="ja-JP" altLang="en-US" smtClean="0"/>
              <a:t>2026/3/18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2485760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0F9120B-CA58-4964-94D3-BD4C051C2799}" type="datetimeFigureOut">
              <a:rPr kumimoji="1" lang="ja-JP" altLang="en-US" smtClean="0"/>
              <a:t>2026/3/18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2765999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F9120B-CA58-4964-94D3-BD4C051C2799}" type="datetimeFigureOut">
              <a:rPr kumimoji="1" lang="ja-JP" altLang="en-US" smtClean="0"/>
              <a:t>2026/3/18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145387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F9120B-CA58-4964-94D3-BD4C051C2799}" type="datetimeFigureOut">
              <a:rPr kumimoji="1" lang="ja-JP" altLang="en-US" smtClean="0"/>
              <a:t>2026/3/18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3999675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A0F9120B-CA58-4964-94D3-BD4C051C2799}" type="datetimeFigureOut">
              <a:rPr kumimoji="1" lang="ja-JP" altLang="en-US" smtClean="0"/>
              <a:t>2026/3/18</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73F0BA5-B219-411D-A826-1F9D2749DF5B}" type="slidenum">
              <a:rPr kumimoji="1" lang="ja-JP" altLang="en-US" smtClean="0"/>
              <a:t>‹#›</a:t>
            </a:fld>
            <a:endParaRPr kumimoji="1" lang="ja-JP" altLang="en-US"/>
          </a:p>
        </p:txBody>
      </p:sp>
    </p:spTree>
    <p:extLst>
      <p:ext uri="{BB962C8B-B14F-4D97-AF65-F5344CB8AC3E}">
        <p14:creationId xmlns:p14="http://schemas.microsoft.com/office/powerpoint/2010/main" val="3897356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オブジェクト 4"/>
          <p:cNvGraphicFramePr>
            <a:graphicFrameLocks noChangeAspect="1"/>
          </p:cNvGraphicFramePr>
          <p:nvPr>
            <p:extLst>
              <p:ext uri="{D42A27DB-BD31-4B8C-83A1-F6EECF244321}">
                <p14:modId xmlns:p14="http://schemas.microsoft.com/office/powerpoint/2010/main" val="1231424017"/>
              </p:ext>
            </p:extLst>
          </p:nvPr>
        </p:nvGraphicFramePr>
        <p:xfrm>
          <a:off x="-34769" y="41734"/>
          <a:ext cx="6951425" cy="5181971"/>
        </p:xfrm>
        <a:graphic>
          <a:graphicData uri="http://schemas.openxmlformats.org/presentationml/2006/ole">
            <mc:AlternateContent xmlns:mc="http://schemas.openxmlformats.org/markup-compatibility/2006">
              <mc:Choice xmlns:v="urn:schemas-microsoft-com:vml" Requires="v">
                <p:oleObj name="Worksheet" r:id="rId3" imgW="7553178" imgH="6143405" progId="Excel.Sheet.12">
                  <p:embed/>
                </p:oleObj>
              </mc:Choice>
              <mc:Fallback>
                <p:oleObj name="Worksheet" r:id="rId3" imgW="7553178" imgH="6143405" progId="Excel.Sheet.12">
                  <p:embed/>
                  <p:pic>
                    <p:nvPicPr>
                      <p:cNvPr id="0" name=""/>
                      <p:cNvPicPr/>
                      <p:nvPr/>
                    </p:nvPicPr>
                    <p:blipFill>
                      <a:blip r:embed="rId4"/>
                      <a:stretch>
                        <a:fillRect/>
                      </a:stretch>
                    </p:blipFill>
                    <p:spPr>
                      <a:xfrm>
                        <a:off x="-34769" y="41734"/>
                        <a:ext cx="6951425" cy="5181971"/>
                      </a:xfrm>
                      <a:prstGeom prst="rect">
                        <a:avLst/>
                      </a:prstGeom>
                    </p:spPr>
                  </p:pic>
                </p:oleObj>
              </mc:Fallback>
            </mc:AlternateContent>
          </a:graphicData>
        </a:graphic>
      </p:graphicFrame>
      <p:pic>
        <p:nvPicPr>
          <p:cNvPr id="1026" name="Picture 2" descr="C:\Users\00299210\Desktop\人物イラスト\woman_question.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624" y="5796136"/>
            <a:ext cx="1404871" cy="1368152"/>
          </a:xfrm>
          <a:prstGeom prst="rect">
            <a:avLst/>
          </a:prstGeom>
          <a:noFill/>
          <a:extLst>
            <a:ext uri="{909E8E84-426E-40DD-AFC4-6F175D3DCCD1}">
              <a14:hiddenFill xmlns:a14="http://schemas.microsoft.com/office/drawing/2010/main">
                <a:solidFill>
                  <a:srgbClr val="FFFFFF"/>
                </a:solidFill>
              </a14:hiddenFill>
            </a:ext>
          </a:extLst>
        </p:spPr>
      </p:pic>
      <p:sp>
        <p:nvSpPr>
          <p:cNvPr id="6" name="正方形/長方形 5"/>
          <p:cNvSpPr/>
          <p:nvPr/>
        </p:nvSpPr>
        <p:spPr>
          <a:xfrm>
            <a:off x="-74797" y="5046009"/>
            <a:ext cx="7167284" cy="684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a:solidFill>
                  <a:sysClr val="windowText" lastClr="000000"/>
                </a:solidFill>
                <a:latin typeface="ＤＦ平成明朝体W3" panose="02020309000000000000" pitchFamily="17" charset="-128"/>
                <a:ea typeface="ＤＦ平成明朝体W3" panose="02020309000000000000" pitchFamily="17" charset="-128"/>
              </a:rPr>
              <a:t>※</a:t>
            </a:r>
            <a:r>
              <a:rPr lang="ja-JP" altLang="en-US" sz="1000" dirty="0">
                <a:solidFill>
                  <a:sysClr val="windowText" lastClr="000000"/>
                </a:solidFill>
                <a:latin typeface="ＤＦ平成明朝体W3" panose="02020309000000000000" pitchFamily="17" charset="-128"/>
                <a:ea typeface="ＤＦ平成明朝体W3" panose="02020309000000000000" pitchFamily="17" charset="-128"/>
              </a:rPr>
              <a:t> 介護支援専門員更新研修は、原則、有効期間満了日の属する年度の前年度に受講することとしています。</a:t>
            </a:r>
            <a:endParaRPr lang="en-US" altLang="ja-JP" sz="1000" dirty="0">
              <a:solidFill>
                <a:sysClr val="windowText" lastClr="000000"/>
              </a:solidFill>
              <a:latin typeface="ＤＦ平成明朝体W3" panose="02020309000000000000" pitchFamily="17" charset="-128"/>
              <a:ea typeface="ＤＦ平成明朝体W3" panose="02020309000000000000" pitchFamily="17" charset="-128"/>
            </a:endParaRPr>
          </a:p>
          <a:p>
            <a:r>
              <a:rPr kumimoji="1" lang="en-US" altLang="ja-JP" sz="1000" dirty="0">
                <a:solidFill>
                  <a:sysClr val="windowText" lastClr="000000"/>
                </a:solidFill>
                <a:latin typeface="ＤＦ平成明朝体W3" panose="02020309000000000000" pitchFamily="17" charset="-128"/>
                <a:ea typeface="ＤＦ平成明朝体W3" panose="02020309000000000000" pitchFamily="17" charset="-128"/>
              </a:rPr>
              <a:t>※ </a:t>
            </a:r>
            <a:r>
              <a:rPr kumimoji="1" lang="ja-JP" altLang="en-US" sz="1000" dirty="0">
                <a:solidFill>
                  <a:sysClr val="windowText" lastClr="000000"/>
                </a:solidFill>
                <a:latin typeface="ＤＦ平成明朝体W3" panose="02020309000000000000" pitchFamily="17" charset="-128"/>
                <a:ea typeface="ＤＦ平成明朝体W3" panose="02020309000000000000" pitchFamily="17" charset="-128"/>
              </a:rPr>
              <a:t>各研修のスケジュール等については、開催年度の前年度末までに、県ホームページへ随時掲載していきます。</a:t>
            </a:r>
            <a:endParaRPr kumimoji="1" lang="en-US" altLang="ja-JP" sz="1000" dirty="0">
              <a:solidFill>
                <a:sysClr val="windowText" lastClr="000000"/>
              </a:solidFill>
              <a:latin typeface="ＤＦ平成明朝体W3" panose="02020309000000000000" pitchFamily="17" charset="-128"/>
              <a:ea typeface="ＤＦ平成明朝体W3" panose="02020309000000000000" pitchFamily="17" charset="-128"/>
            </a:endParaRPr>
          </a:p>
          <a:p>
            <a:r>
              <a:rPr lang="en-US" altLang="ja-JP" sz="1000" dirty="0">
                <a:solidFill>
                  <a:sysClr val="windowText" lastClr="000000"/>
                </a:solidFill>
                <a:latin typeface="ＤＦ平成明朝体W3" panose="02020309000000000000" pitchFamily="17" charset="-128"/>
                <a:ea typeface="ＤＦ平成明朝体W3" panose="02020309000000000000" pitchFamily="17" charset="-128"/>
              </a:rPr>
              <a:t>※ </a:t>
            </a:r>
            <a:r>
              <a:rPr lang="ja-JP" altLang="en-US" sz="1000" dirty="0">
                <a:solidFill>
                  <a:sysClr val="windowText" lastClr="000000"/>
                </a:solidFill>
                <a:latin typeface="ＤＦ平成明朝体W3" panose="02020309000000000000" pitchFamily="17" charset="-128"/>
                <a:ea typeface="ＤＦ平成明朝体W3" panose="02020309000000000000" pitchFamily="17" charset="-128"/>
              </a:rPr>
              <a:t>介護支援専門員証の更新を希望しない場合は、手続き不要です。（有効期間が満了次第、証は失効します。）</a:t>
            </a:r>
            <a:endParaRPr lang="en-US" altLang="ja-JP" sz="1000" dirty="0">
              <a:solidFill>
                <a:sysClr val="windowText" lastClr="000000"/>
              </a:solidFill>
              <a:latin typeface="ＤＦ平成明朝体W3" panose="02020309000000000000" pitchFamily="17" charset="-128"/>
              <a:ea typeface="ＤＦ平成明朝体W3" panose="02020309000000000000" pitchFamily="17" charset="-128"/>
            </a:endParaRPr>
          </a:p>
          <a:p>
            <a:r>
              <a:rPr kumimoji="1" lang="en-US" altLang="ja-JP" sz="1000" dirty="0">
                <a:solidFill>
                  <a:sysClr val="windowText" lastClr="000000"/>
                </a:solidFill>
                <a:latin typeface="ＤＦ平成明朝体W3" panose="02020309000000000000" pitchFamily="17" charset="-128"/>
                <a:ea typeface="ＤＦ平成明朝体W3" panose="02020309000000000000" pitchFamily="17" charset="-128"/>
              </a:rPr>
              <a:t>※</a:t>
            </a:r>
            <a:r>
              <a:rPr lang="ja-JP" altLang="en-US" sz="1000" dirty="0">
                <a:solidFill>
                  <a:sysClr val="windowText" lastClr="000000"/>
                </a:solidFill>
                <a:latin typeface="ＤＦ平成明朝体W3" panose="02020309000000000000" pitchFamily="17" charset="-128"/>
                <a:ea typeface="ＤＦ平成明朝体W3" panose="02020309000000000000" pitchFamily="17" charset="-128"/>
              </a:rPr>
              <a:t> 証を失効した方が、介護支援専門員として従事するには、再研修を受講し、新たな証の交付を受ける必要があります。</a:t>
            </a:r>
            <a:endParaRPr kumimoji="1" lang="ja-JP" altLang="en-US" sz="1000" dirty="0">
              <a:solidFill>
                <a:sysClr val="windowText" lastClr="000000"/>
              </a:solidFill>
              <a:latin typeface="ＤＦ平成明朝体W3" panose="02020309000000000000" pitchFamily="17" charset="-128"/>
              <a:ea typeface="ＤＦ平成明朝体W3" panose="02020309000000000000" pitchFamily="17" charset="-128"/>
            </a:endParaRPr>
          </a:p>
        </p:txBody>
      </p:sp>
      <p:sp>
        <p:nvSpPr>
          <p:cNvPr id="7" name="角丸四角形吹き出し 6"/>
          <p:cNvSpPr/>
          <p:nvPr/>
        </p:nvSpPr>
        <p:spPr>
          <a:xfrm>
            <a:off x="1741656" y="5940152"/>
            <a:ext cx="5040000" cy="962682"/>
          </a:xfrm>
          <a:prstGeom prst="wedgeRoundRectCallout">
            <a:avLst>
              <a:gd name="adj1" fmla="val -55380"/>
              <a:gd name="adj2" fmla="val -2146"/>
              <a:gd name="adj3" fmla="val 16667"/>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r>
              <a:rPr kumimoji="1"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私の介護支援専門員証の有効期間満了日は</a:t>
            </a:r>
            <a:r>
              <a:rPr kumimoji="1" lang="en-US" altLang="ja-JP" sz="1100" dirty="0">
                <a:solidFill>
                  <a:sysClr val="windowText" lastClr="000000"/>
                </a:solidFill>
                <a:latin typeface="ＤＨＰ平成ゴシックW5" panose="020B0500000000000000" pitchFamily="50" charset="-128"/>
                <a:ea typeface="ＤＨＰ平成ゴシックW5" panose="020B0500000000000000" pitchFamily="50" charset="-128"/>
              </a:rPr>
              <a:t>【</a:t>
            </a:r>
            <a:r>
              <a:rPr lang="ja-JP" altLang="en-US" sz="1100" b="1" dirty="0">
                <a:solidFill>
                  <a:sysClr val="windowText" lastClr="000000"/>
                </a:solidFill>
                <a:latin typeface="ＤＨＰ平成ゴシックW5" panose="020B0500000000000000" pitchFamily="50" charset="-128"/>
                <a:ea typeface="ＤＨＰ平成ゴシックW5" panose="020B0500000000000000" pitchFamily="50" charset="-128"/>
              </a:rPr>
              <a:t>令和１０</a:t>
            </a:r>
            <a:r>
              <a:rPr kumimoji="1" lang="ja-JP" altLang="en-US" sz="1100" b="1" dirty="0">
                <a:solidFill>
                  <a:sysClr val="windowText" lastClr="000000"/>
                </a:solidFill>
                <a:latin typeface="ＤＨＰ平成ゴシックW5" panose="020B0500000000000000" pitchFamily="50" charset="-128"/>
                <a:ea typeface="ＤＨＰ平成ゴシックW5" panose="020B0500000000000000" pitchFamily="50" charset="-128"/>
              </a:rPr>
              <a:t>年３月</a:t>
            </a:r>
            <a:r>
              <a:rPr lang="ja-JP" altLang="en-US" sz="1100" b="1" dirty="0">
                <a:solidFill>
                  <a:sysClr val="windowText" lastClr="000000"/>
                </a:solidFill>
                <a:latin typeface="ＤＨＰ平成ゴシックW5" panose="020B0500000000000000" pitchFamily="50" charset="-128"/>
                <a:ea typeface="ＤＨＰ平成ゴシックW5" panose="020B0500000000000000" pitchFamily="50" charset="-128"/>
              </a:rPr>
              <a:t>１日</a:t>
            </a:r>
            <a:r>
              <a:rPr kumimoji="1" lang="en-US" altLang="ja-JP" sz="1100" dirty="0">
                <a:solidFill>
                  <a:sysClr val="windowText" lastClr="000000"/>
                </a:solidFill>
                <a:latin typeface="ＤＨＰ平成ゴシックW5" panose="020B0500000000000000" pitchFamily="50" charset="-128"/>
                <a:ea typeface="ＤＨＰ平成ゴシックW5" panose="020B0500000000000000" pitchFamily="50" charset="-128"/>
              </a:rPr>
              <a:t>】</a:t>
            </a:r>
            <a:r>
              <a:rPr kumimoji="1"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です。</a:t>
            </a:r>
            <a:endParaRPr lang="en-US" altLang="ja-JP" sz="1100" dirty="0">
              <a:solidFill>
                <a:sysClr val="windowText" lastClr="000000"/>
              </a:solidFill>
              <a:latin typeface="ＤＨＰ平成ゴシックW5" panose="020B0500000000000000" pitchFamily="50" charset="-128"/>
              <a:ea typeface="ＤＨＰ平成ゴシックW5" panose="020B0500000000000000" pitchFamily="50" charset="-128"/>
            </a:endParaRPr>
          </a:p>
          <a:p>
            <a:r>
              <a:rPr kumimoji="1"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 </a:t>
            </a:r>
            <a:r>
              <a:rPr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証の更新をしたいのですが、いつ頃更新研修を受講すればいいですか？</a:t>
            </a:r>
            <a:endParaRPr lang="en-US" altLang="ja-JP" sz="1100" dirty="0">
              <a:solidFill>
                <a:sysClr val="windowText" lastClr="000000"/>
              </a:solidFill>
              <a:latin typeface="ＤＨＰ平成ゴシックW5" panose="020B0500000000000000" pitchFamily="50" charset="-128"/>
              <a:ea typeface="ＤＨＰ平成ゴシックW5" panose="020B0500000000000000" pitchFamily="50" charset="-128"/>
            </a:endParaRPr>
          </a:p>
          <a:p>
            <a:r>
              <a:rPr kumimoji="1"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また、いつ頃、県のホームページを確認すればいいですか？</a:t>
            </a:r>
          </a:p>
        </p:txBody>
      </p:sp>
      <p:pic>
        <p:nvPicPr>
          <p:cNvPr id="1029" name="Picture 5" descr="C:\Users\00299210\Desktop\人物イラスト\businesswoman1_smile.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76763" y="7110272"/>
            <a:ext cx="1299865" cy="1728000"/>
          </a:xfrm>
          <a:prstGeom prst="rect">
            <a:avLst/>
          </a:prstGeom>
          <a:noFill/>
          <a:extLst>
            <a:ext uri="{909E8E84-426E-40DD-AFC4-6F175D3DCCD1}">
              <a14:hiddenFill xmlns:a14="http://schemas.microsoft.com/office/drawing/2010/main">
                <a:solidFill>
                  <a:srgbClr val="FFFFFF"/>
                </a:solidFill>
              </a14:hiddenFill>
            </a:ext>
          </a:extLst>
        </p:spPr>
      </p:pic>
      <p:sp>
        <p:nvSpPr>
          <p:cNvPr id="10" name="角丸四角形吹き出し 9"/>
          <p:cNvSpPr/>
          <p:nvPr/>
        </p:nvSpPr>
        <p:spPr>
          <a:xfrm>
            <a:off x="284763" y="7164288"/>
            <a:ext cx="5292000" cy="1638000"/>
          </a:xfrm>
          <a:prstGeom prst="wedgeRoundRectCallout">
            <a:avLst>
              <a:gd name="adj1" fmla="val 56768"/>
              <a:gd name="adj2" fmla="val 10148"/>
              <a:gd name="adj3" fmla="val 16667"/>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有効期間満了日が</a:t>
            </a:r>
            <a:r>
              <a:rPr kumimoji="1" lang="en-US" altLang="ja-JP" sz="1100" dirty="0">
                <a:solidFill>
                  <a:sysClr val="windowText" lastClr="000000"/>
                </a:solidFill>
                <a:latin typeface="ＤＨＰ平成ゴシックW5" panose="020B0500000000000000" pitchFamily="50" charset="-128"/>
                <a:ea typeface="ＤＨＰ平成ゴシックW5" panose="020B0500000000000000" pitchFamily="50" charset="-128"/>
              </a:rPr>
              <a:t>【</a:t>
            </a:r>
            <a:r>
              <a:rPr lang="ja-JP" altLang="en-US" sz="1100" b="1" dirty="0">
                <a:solidFill>
                  <a:sysClr val="windowText" lastClr="000000"/>
                </a:solidFill>
                <a:latin typeface="ＤＨＰ平成ゴシックW5" panose="020B0500000000000000" pitchFamily="50" charset="-128"/>
                <a:ea typeface="ＤＨＰ平成ゴシックW5" panose="020B0500000000000000" pitchFamily="50" charset="-128"/>
              </a:rPr>
              <a:t>令和</a:t>
            </a:r>
            <a:r>
              <a:rPr lang="en-US" altLang="ja-JP" sz="1100" b="1" dirty="0">
                <a:solidFill>
                  <a:sysClr val="windowText" lastClr="000000"/>
                </a:solidFill>
                <a:latin typeface="ＤＨＰ平成ゴシックW5" panose="020B0500000000000000" pitchFamily="50" charset="-128"/>
                <a:ea typeface="ＤＨＰ平成ゴシックW5" panose="020B0500000000000000" pitchFamily="50" charset="-128"/>
              </a:rPr>
              <a:t>10</a:t>
            </a:r>
            <a:r>
              <a:rPr kumimoji="1" lang="ja-JP" altLang="en-US" sz="1100" b="1" dirty="0">
                <a:solidFill>
                  <a:sysClr val="windowText" lastClr="000000"/>
                </a:solidFill>
                <a:latin typeface="ＤＨＰ平成ゴシックW5" panose="020B0500000000000000" pitchFamily="50" charset="-128"/>
                <a:ea typeface="ＤＨＰ平成ゴシックW5" panose="020B0500000000000000" pitchFamily="50" charset="-128"/>
              </a:rPr>
              <a:t>年３月１日</a:t>
            </a:r>
            <a:r>
              <a:rPr kumimoji="1" lang="en-US" altLang="ja-JP" sz="1100" dirty="0">
                <a:solidFill>
                  <a:sysClr val="windowText" lastClr="000000"/>
                </a:solidFill>
                <a:latin typeface="ＤＨＰ平成ゴシックW5" panose="020B0500000000000000" pitchFamily="50" charset="-128"/>
                <a:ea typeface="ＤＨＰ平成ゴシックW5" panose="020B0500000000000000" pitchFamily="50" charset="-128"/>
              </a:rPr>
              <a:t>】</a:t>
            </a:r>
            <a:r>
              <a:rPr kumimoji="1"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の方は、</a:t>
            </a:r>
            <a:r>
              <a:rPr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有効期間</a:t>
            </a:r>
            <a:r>
              <a:rPr kumimoji="1"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満了日の属する年度は、</a:t>
            </a:r>
            <a:r>
              <a:rPr kumimoji="1" lang="en-US" altLang="ja-JP" sz="1100" dirty="0">
                <a:solidFill>
                  <a:sysClr val="windowText" lastClr="000000"/>
                </a:solidFill>
                <a:latin typeface="ＤＨＰ平成ゴシックW5" panose="020B0500000000000000" pitchFamily="50" charset="-128"/>
                <a:ea typeface="ＤＨＰ平成ゴシックW5" panose="020B0500000000000000" pitchFamily="50" charset="-128"/>
              </a:rPr>
              <a:t>【</a:t>
            </a:r>
            <a:r>
              <a:rPr lang="ja-JP" altLang="en-US" sz="1100" b="1" dirty="0">
                <a:solidFill>
                  <a:sysClr val="windowText" lastClr="000000"/>
                </a:solidFill>
                <a:latin typeface="ＤＨＰ平成ゴシックW5" panose="020B0500000000000000" pitchFamily="50" charset="-128"/>
                <a:ea typeface="ＤＨＰ平成ゴシックW5" panose="020B0500000000000000" pitchFamily="50" charset="-128"/>
              </a:rPr>
              <a:t>令和９</a:t>
            </a:r>
            <a:r>
              <a:rPr kumimoji="1" lang="ja-JP" altLang="en-US" sz="1100" b="1" dirty="0">
                <a:solidFill>
                  <a:sysClr val="windowText" lastClr="000000"/>
                </a:solidFill>
                <a:latin typeface="ＤＨＰ平成ゴシックW5" panose="020B0500000000000000" pitchFamily="50" charset="-128"/>
                <a:ea typeface="ＤＨＰ平成ゴシックW5" panose="020B0500000000000000" pitchFamily="50" charset="-128"/>
              </a:rPr>
              <a:t>年度</a:t>
            </a:r>
            <a:r>
              <a:rPr lang="en-US" altLang="ja-JP" sz="1100" dirty="0">
                <a:solidFill>
                  <a:sysClr val="windowText" lastClr="000000"/>
                </a:solidFill>
                <a:latin typeface="ＤＨＰ平成ゴシックW5" panose="020B0500000000000000" pitchFamily="50" charset="-128"/>
                <a:ea typeface="ＤＨＰ平成ゴシックW5" panose="020B0500000000000000" pitchFamily="50" charset="-128"/>
              </a:rPr>
              <a:t>】</a:t>
            </a:r>
            <a:r>
              <a:rPr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です。</a:t>
            </a:r>
            <a:r>
              <a:rPr lang="en-US" altLang="ja-JP" sz="1100" dirty="0">
                <a:solidFill>
                  <a:srgbClr val="0070C0"/>
                </a:solidFill>
                <a:latin typeface="ＤＨＰ平成ゴシックW5" panose="020B0500000000000000" pitchFamily="50" charset="-128"/>
                <a:ea typeface="ＤＨＰ平成ゴシックW5" panose="020B0500000000000000" pitchFamily="50" charset="-128"/>
              </a:rPr>
              <a:t>(</a:t>
            </a:r>
            <a:r>
              <a:rPr lang="ja-JP" altLang="en-US" sz="1100" dirty="0">
                <a:solidFill>
                  <a:srgbClr val="0070C0"/>
                </a:solidFill>
                <a:latin typeface="ＤＨＰ平成ゴシックW5" panose="020B0500000000000000" pitchFamily="50" charset="-128"/>
                <a:ea typeface="ＤＨＰ平成ゴシックW5" panose="020B0500000000000000" pitchFamily="50" charset="-128"/>
              </a:rPr>
              <a:t>上記表①参照</a:t>
            </a:r>
            <a:r>
              <a:rPr lang="en-US" altLang="ja-JP" sz="1100" dirty="0">
                <a:solidFill>
                  <a:srgbClr val="0070C0"/>
                </a:solidFill>
                <a:latin typeface="ＤＨＰ平成ゴシックW5" panose="020B0500000000000000" pitchFamily="50" charset="-128"/>
                <a:ea typeface="ＤＨＰ平成ゴシックW5" panose="020B0500000000000000" pitchFamily="50" charset="-128"/>
              </a:rPr>
              <a:t>)</a:t>
            </a:r>
            <a:endParaRPr lang="en-US" altLang="ja-JP" sz="600" dirty="0">
              <a:solidFill>
                <a:sysClr val="windowText" lastClr="000000"/>
              </a:solidFill>
              <a:latin typeface="ＤＨＰ平成ゴシックW5" panose="020B0500000000000000" pitchFamily="50" charset="-128"/>
              <a:ea typeface="ＤＨＰ平成ゴシックW5" panose="020B0500000000000000" pitchFamily="50" charset="-128"/>
            </a:endParaRPr>
          </a:p>
          <a:p>
            <a:r>
              <a:rPr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そのため、</a:t>
            </a:r>
            <a:r>
              <a:rPr lang="en-US" altLang="ja-JP" sz="1100" dirty="0">
                <a:solidFill>
                  <a:sysClr val="windowText" lastClr="000000"/>
                </a:solidFill>
                <a:latin typeface="ＤＨＰ平成ゴシックW5" panose="020B0500000000000000" pitchFamily="50" charset="-128"/>
                <a:ea typeface="ＤＨＰ平成ゴシックW5" panose="020B0500000000000000" pitchFamily="50" charset="-128"/>
              </a:rPr>
              <a:t>【</a:t>
            </a:r>
            <a:r>
              <a:rPr lang="ja-JP" altLang="en-US" sz="1100" b="1" dirty="0">
                <a:solidFill>
                  <a:sysClr val="windowText" lastClr="000000"/>
                </a:solidFill>
                <a:latin typeface="ＤＨＰ平成ゴシックW5" panose="020B0500000000000000" pitchFamily="50" charset="-128"/>
                <a:ea typeface="ＤＨＰ平成ゴシックW5" panose="020B0500000000000000" pitchFamily="50" charset="-128"/>
              </a:rPr>
              <a:t>令和８年度更新研修</a:t>
            </a:r>
            <a:r>
              <a:rPr lang="en-US" altLang="ja-JP" sz="1100" dirty="0">
                <a:solidFill>
                  <a:sysClr val="windowText" lastClr="000000"/>
                </a:solidFill>
                <a:latin typeface="ＤＨＰ平成ゴシックW5" panose="020B0500000000000000" pitchFamily="50" charset="-128"/>
                <a:ea typeface="ＤＨＰ平成ゴシックW5" panose="020B0500000000000000" pitchFamily="50" charset="-128"/>
              </a:rPr>
              <a:t>】</a:t>
            </a:r>
            <a:r>
              <a:rPr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の受講対象です。</a:t>
            </a:r>
            <a:r>
              <a:rPr lang="en-US" altLang="ja-JP" sz="1100" dirty="0">
                <a:solidFill>
                  <a:srgbClr val="0070C0"/>
                </a:solidFill>
                <a:latin typeface="ＤＨＰ平成ゴシックW5" panose="020B0500000000000000" pitchFamily="50" charset="-128"/>
                <a:ea typeface="ＤＨＰ平成ゴシックW5" panose="020B0500000000000000" pitchFamily="50" charset="-128"/>
              </a:rPr>
              <a:t>(</a:t>
            </a:r>
            <a:r>
              <a:rPr lang="ja-JP" altLang="en-US" sz="1100" dirty="0">
                <a:solidFill>
                  <a:srgbClr val="0070C0"/>
                </a:solidFill>
                <a:latin typeface="ＤＨＰ平成ゴシックW5" panose="020B0500000000000000" pitchFamily="50" charset="-128"/>
                <a:ea typeface="ＤＨＰ平成ゴシックW5" panose="020B0500000000000000" pitchFamily="50" charset="-128"/>
              </a:rPr>
              <a:t>上記表②参照</a:t>
            </a:r>
            <a:r>
              <a:rPr lang="en-US" altLang="ja-JP" sz="1100" dirty="0">
                <a:solidFill>
                  <a:srgbClr val="0070C0"/>
                </a:solidFill>
                <a:latin typeface="ＤＨＰ平成ゴシックW5" panose="020B0500000000000000" pitchFamily="50" charset="-128"/>
                <a:ea typeface="ＤＨＰ平成ゴシックW5" panose="020B0500000000000000" pitchFamily="50" charset="-128"/>
              </a:rPr>
              <a:t>)</a:t>
            </a:r>
          </a:p>
          <a:p>
            <a:r>
              <a:rPr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研修を受講する年度の前年度末</a:t>
            </a:r>
            <a:r>
              <a:rPr lang="en-US" altLang="ja-JP" sz="1100" u="sng" dirty="0">
                <a:solidFill>
                  <a:sysClr val="windowText" lastClr="000000"/>
                </a:solidFill>
                <a:latin typeface="ＤＨＰ平成ゴシックW5" panose="020B0500000000000000" pitchFamily="50" charset="-128"/>
                <a:ea typeface="ＤＨＰ平成ゴシックW5" panose="020B0500000000000000" pitchFamily="50" charset="-128"/>
              </a:rPr>
              <a:t>【</a:t>
            </a:r>
            <a:r>
              <a:rPr lang="ja-JP" altLang="en-US" sz="1100" b="1" u="sng" dirty="0">
                <a:solidFill>
                  <a:sysClr val="windowText" lastClr="000000"/>
                </a:solidFill>
                <a:latin typeface="ＤＨＰ平成ゴシックW5" panose="020B0500000000000000" pitchFamily="50" charset="-128"/>
                <a:ea typeface="ＤＨＰ平成ゴシックW5" panose="020B0500000000000000" pitchFamily="50" charset="-128"/>
              </a:rPr>
              <a:t>令和８年３月頃</a:t>
            </a:r>
            <a:r>
              <a:rPr lang="en-US" altLang="ja-JP" sz="1100" u="sng" dirty="0">
                <a:solidFill>
                  <a:sysClr val="windowText" lastClr="000000"/>
                </a:solidFill>
                <a:latin typeface="ＤＨＰ平成ゴシックW5" panose="020B0500000000000000" pitchFamily="50" charset="-128"/>
                <a:ea typeface="ＤＨＰ平成ゴシックW5" panose="020B0500000000000000" pitchFamily="50" charset="-128"/>
              </a:rPr>
              <a:t>】</a:t>
            </a:r>
            <a:r>
              <a:rPr lang="ja-JP" altLang="en-US" sz="1100" u="sng" dirty="0">
                <a:solidFill>
                  <a:sysClr val="windowText" lastClr="000000"/>
                </a:solidFill>
                <a:latin typeface="ＤＨＰ平成ゴシックW5" panose="020B0500000000000000" pitchFamily="50" charset="-128"/>
                <a:ea typeface="ＤＨＰ平成ゴシックW5" panose="020B0500000000000000" pitchFamily="50" charset="-128"/>
              </a:rPr>
              <a:t>には、必ず</a:t>
            </a:r>
            <a:r>
              <a:rPr kumimoji="1" lang="ja-JP" altLang="en-US" sz="1100" u="sng" dirty="0">
                <a:solidFill>
                  <a:sysClr val="windowText" lastClr="000000"/>
                </a:solidFill>
                <a:latin typeface="ＤＨＰ平成ゴシックW5" panose="020B0500000000000000" pitchFamily="50" charset="-128"/>
                <a:ea typeface="ＤＨＰ平成ゴシックW5" panose="020B0500000000000000" pitchFamily="50" charset="-128"/>
              </a:rPr>
              <a:t>県ホームページで、受講を希望する研修の受講申込時期や開催時期等を確認してください</a:t>
            </a:r>
            <a:r>
              <a:rPr kumimoji="1" lang="ja-JP" altLang="en-US" sz="1100" dirty="0">
                <a:solidFill>
                  <a:sysClr val="windowText" lastClr="000000"/>
                </a:solidFill>
                <a:latin typeface="ＤＨＰ平成ゴシックW5" panose="020B0500000000000000" pitchFamily="50" charset="-128"/>
                <a:ea typeface="ＤＨＰ平成ゴシックW5" panose="020B0500000000000000" pitchFamily="50" charset="-128"/>
              </a:rPr>
              <a:t>。</a:t>
            </a:r>
            <a:r>
              <a:rPr kumimoji="1" lang="ja-JP" altLang="en-US" sz="1100" dirty="0">
                <a:solidFill>
                  <a:srgbClr val="0070C0"/>
                </a:solidFill>
                <a:latin typeface="ＤＨＰ平成ゴシックW5" panose="020B0500000000000000" pitchFamily="50" charset="-128"/>
                <a:ea typeface="ＤＨＰ平成ゴシックW5" panose="020B0500000000000000" pitchFamily="50" charset="-128"/>
              </a:rPr>
              <a:t>（上記表</a:t>
            </a:r>
            <a:r>
              <a:rPr lang="ja-JP" altLang="en-US" sz="1100" dirty="0">
                <a:solidFill>
                  <a:srgbClr val="0070C0"/>
                </a:solidFill>
                <a:latin typeface="ＤＨＰ平成ゴシックW5" panose="020B0500000000000000" pitchFamily="50" charset="-128"/>
                <a:ea typeface="ＤＨＰ平成ゴシックW5" panose="020B0500000000000000" pitchFamily="50" charset="-128"/>
              </a:rPr>
              <a:t>③参照）</a:t>
            </a:r>
            <a:endParaRPr kumimoji="1" lang="en-US" altLang="ja-JP" sz="1100" dirty="0">
              <a:solidFill>
                <a:srgbClr val="0070C0"/>
              </a:solidFill>
              <a:latin typeface="ＤＨＰ平成ゴシックW5" panose="020B0500000000000000" pitchFamily="50" charset="-128"/>
              <a:ea typeface="ＤＨＰ平成ゴシックW5" panose="020B0500000000000000" pitchFamily="50" charset="-128"/>
            </a:endParaRPr>
          </a:p>
        </p:txBody>
      </p:sp>
    </p:spTree>
    <p:extLst>
      <p:ext uri="{BB962C8B-B14F-4D97-AF65-F5344CB8AC3E}">
        <p14:creationId xmlns:p14="http://schemas.microsoft.com/office/powerpoint/2010/main" val="143284376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TotalTime>
  <Words>270</Words>
  <Application>Microsoft Office PowerPoint</Application>
  <PresentationFormat>画面に合わせる (4:3)</PresentationFormat>
  <Paragraphs>11</Paragraphs>
  <Slides>1</Slides>
  <Notes>1</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7" baseType="lpstr">
      <vt:lpstr>ＤＦ平成明朝体W3</vt:lpstr>
      <vt:lpstr>ＤＨＰ平成ゴシックW5</vt:lpstr>
      <vt:lpstr>Arial</vt:lpstr>
      <vt:lpstr>Calibri</vt:lpstr>
      <vt:lpstr>Office ​​テーマ</vt:lpstr>
      <vt:lpstr>Microsoft Excel ワークシート</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鹿児島県</dc:creator>
  <cp:lastModifiedBy>戸川 美枝</cp:lastModifiedBy>
  <cp:revision>60</cp:revision>
  <cp:lastPrinted>2022-03-28T04:57:51Z</cp:lastPrinted>
  <dcterms:created xsi:type="dcterms:W3CDTF">2017-10-05T10:26:08Z</dcterms:created>
  <dcterms:modified xsi:type="dcterms:W3CDTF">2026-03-18T01:56:00Z</dcterms:modified>
</cp:coreProperties>
</file>