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2"/>
  </p:notesMasterIdLst>
  <p:handoutMasterIdLst>
    <p:handoutMasterId r:id="rId23"/>
  </p:handoutMasterIdLst>
  <p:sldIdLst>
    <p:sldId id="422" r:id="rId3"/>
    <p:sldId id="406" r:id="rId4"/>
    <p:sldId id="443" r:id="rId5"/>
    <p:sldId id="437" r:id="rId6"/>
    <p:sldId id="410" r:id="rId7"/>
    <p:sldId id="430" r:id="rId8"/>
    <p:sldId id="414" r:id="rId9"/>
    <p:sldId id="431" r:id="rId10"/>
    <p:sldId id="450" r:id="rId11"/>
    <p:sldId id="449" r:id="rId12"/>
    <p:sldId id="452" r:id="rId13"/>
    <p:sldId id="453" r:id="rId14"/>
    <p:sldId id="446" r:id="rId15"/>
    <p:sldId id="444" r:id="rId16"/>
    <p:sldId id="451" r:id="rId17"/>
    <p:sldId id="445" r:id="rId18"/>
    <p:sldId id="448" r:id="rId19"/>
    <p:sldId id="411" r:id="rId20"/>
    <p:sldId id="376" r:id="rId2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FFFF66"/>
    <a:srgbClr val="FF6699"/>
    <a:srgbClr val="D9FEA8"/>
    <a:srgbClr val="FF0066"/>
    <a:srgbClr val="FFCCFF"/>
    <a:srgbClr val="FF33CC"/>
    <a:srgbClr val="FF00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8" autoAdjust="0"/>
    <p:restoredTop sz="67624" autoAdjust="0"/>
  </p:normalViewPr>
  <p:slideViewPr>
    <p:cSldViewPr snapToGrid="0">
      <p:cViewPr varScale="1">
        <p:scale>
          <a:sx n="84" d="100"/>
          <a:sy n="84" d="100"/>
        </p:scale>
        <p:origin x="102" y="1578"/>
      </p:cViewPr>
      <p:guideLst/>
    </p:cSldViewPr>
  </p:slideViewPr>
  <p:outlineViewPr>
    <p:cViewPr>
      <p:scale>
        <a:sx n="33" d="100"/>
        <a:sy n="33" d="100"/>
      </p:scale>
      <p:origin x="0" y="-6252"/>
    </p:cViewPr>
  </p:outlineViewPr>
  <p:notesTextViewPr>
    <p:cViewPr>
      <p:scale>
        <a:sx n="3" d="2"/>
        <a:sy n="3" d="2"/>
      </p:scale>
      <p:origin x="0" y="0"/>
    </p:cViewPr>
  </p:notesTextViewPr>
  <p:notesViewPr>
    <p:cSldViewPr snapToGrid="0">
      <p:cViewPr varScale="1">
        <p:scale>
          <a:sx n="53" d="100"/>
          <a:sy n="53" d="100"/>
        </p:scale>
        <p:origin x="218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latin typeface="BIZ UDゴシック" panose="020B0400000000000000" pitchFamily="49" charset="-128"/>
                <a:ea typeface="BIZ UDゴシック" panose="020B0400000000000000" pitchFamily="49" charset="-128"/>
              </a:rPr>
              <a:t>学年別相談件数</a:t>
            </a:r>
            <a:r>
              <a:rPr lang="ja-JP" altLang="en-US" sz="1000">
                <a:latin typeface="BIZ UDゴシック" panose="020B0400000000000000" pitchFamily="49" charset="-128"/>
                <a:ea typeface="BIZ UDゴシック" panose="020B0400000000000000" pitchFamily="49" charset="-128"/>
              </a:rPr>
              <a:t>（単位：件）</a:t>
            </a:r>
            <a:endParaRPr lang="ja-JP" altLang="en-US">
              <a:latin typeface="BIZ UDゴシック" panose="020B0400000000000000" pitchFamily="49" charset="-128"/>
              <a:ea typeface="BIZ UDゴシック" panose="020B0400000000000000" pitchFamily="49" charset="-128"/>
            </a:endParaRPr>
          </a:p>
        </c:rich>
      </c:tx>
      <c:layout>
        <c:manualLayout>
          <c:xMode val="edge"/>
          <c:yMode val="edge"/>
          <c:x val="0.34474461840601878"/>
          <c:y val="1.654601861427094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0"/>
          <c:order val="0"/>
          <c:spPr>
            <a:solidFill>
              <a:srgbClr val="FFF3FF"/>
            </a:solidFill>
            <a:ln>
              <a:noFill/>
            </a:ln>
            <a:effectLst/>
          </c:spPr>
          <c:invertIfNegative val="0"/>
          <c:dPt>
            <c:idx val="0"/>
            <c:invertIfNegative val="0"/>
            <c:bubble3D val="0"/>
            <c:spPr>
              <a:solidFill>
                <a:srgbClr val="3399FF"/>
              </a:solidFill>
              <a:ln>
                <a:solidFill>
                  <a:schemeClr val="tx1"/>
                </a:solidFill>
              </a:ln>
              <a:effectLst/>
            </c:spPr>
            <c:extLst>
              <c:ext xmlns:c16="http://schemas.microsoft.com/office/drawing/2014/chart" uri="{C3380CC4-5D6E-409C-BE32-E72D297353CC}">
                <c16:uniqueId val="{00000001-EA78-4606-B20B-5FF01A8ABC57}"/>
              </c:ext>
            </c:extLst>
          </c:dPt>
          <c:dPt>
            <c:idx val="1"/>
            <c:invertIfNegative val="0"/>
            <c:bubble3D val="0"/>
            <c:spPr>
              <a:solidFill>
                <a:srgbClr val="FF97BA"/>
              </a:solidFill>
              <a:ln>
                <a:solidFill>
                  <a:schemeClr val="tx1"/>
                </a:solidFill>
              </a:ln>
              <a:effectLst/>
            </c:spPr>
            <c:extLst>
              <c:ext xmlns:c16="http://schemas.microsoft.com/office/drawing/2014/chart" uri="{C3380CC4-5D6E-409C-BE32-E72D297353CC}">
                <c16:uniqueId val="{00000003-EA78-4606-B20B-5FF01A8ABC57}"/>
              </c:ext>
            </c:extLst>
          </c:dPt>
          <c:dPt>
            <c:idx val="2"/>
            <c:invertIfNegative val="0"/>
            <c:bubble3D val="0"/>
            <c:spPr>
              <a:solidFill>
                <a:schemeClr val="accent6">
                  <a:lumMod val="40000"/>
                  <a:lumOff val="60000"/>
                </a:schemeClr>
              </a:solidFill>
              <a:ln>
                <a:solidFill>
                  <a:schemeClr val="tx1"/>
                </a:solidFill>
              </a:ln>
              <a:effectLst/>
            </c:spPr>
            <c:extLst>
              <c:ext xmlns:c16="http://schemas.microsoft.com/office/drawing/2014/chart" uri="{C3380CC4-5D6E-409C-BE32-E72D297353CC}">
                <c16:uniqueId val="{00000005-EA78-4606-B20B-5FF01A8ABC57}"/>
              </c:ext>
            </c:extLst>
          </c:dPt>
          <c:dPt>
            <c:idx val="3"/>
            <c:invertIfNegative val="0"/>
            <c:bubble3D val="0"/>
            <c:spPr>
              <a:solidFill>
                <a:srgbClr val="FFFF00"/>
              </a:solidFill>
              <a:ln>
                <a:solidFill>
                  <a:schemeClr val="tx1"/>
                </a:solidFill>
              </a:ln>
              <a:effectLst/>
            </c:spPr>
            <c:extLst>
              <c:ext xmlns:c16="http://schemas.microsoft.com/office/drawing/2014/chart" uri="{C3380CC4-5D6E-409C-BE32-E72D297353CC}">
                <c16:uniqueId val="{00000007-EA78-4606-B20B-5FF01A8ABC57}"/>
              </c:ext>
            </c:extLst>
          </c:dPt>
          <c:dPt>
            <c:idx val="4"/>
            <c:invertIfNegative val="0"/>
            <c:bubble3D val="0"/>
            <c:spPr>
              <a:solidFill>
                <a:schemeClr val="bg1">
                  <a:lumMod val="75000"/>
                </a:schemeClr>
              </a:solidFill>
              <a:ln>
                <a:solidFill>
                  <a:schemeClr val="tx1"/>
                </a:solidFill>
              </a:ln>
              <a:effectLst/>
            </c:spPr>
            <c:extLst>
              <c:ext xmlns:c16="http://schemas.microsoft.com/office/drawing/2014/chart" uri="{C3380CC4-5D6E-409C-BE32-E72D297353CC}">
                <c16:uniqueId val="{00000009-EA78-4606-B20B-5FF01A8ABC57}"/>
              </c:ext>
            </c:extLst>
          </c:dPt>
          <c:dLbls>
            <c:dLbl>
              <c:idx val="0"/>
              <c:layout>
                <c:manualLayout>
                  <c:x val="0"/>
                  <c:y val="-0.2688728024819028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78-4606-B20B-5FF01A8ABC57}"/>
                </c:ext>
              </c:extLst>
            </c:dLbl>
            <c:dLbl>
              <c:idx val="1"/>
              <c:layout>
                <c:manualLayout>
                  <c:x val="-5.3120230224414758E-17"/>
                  <c:y val="-0.376421923474663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78-4606-B20B-5FF01A8ABC57}"/>
                </c:ext>
              </c:extLst>
            </c:dLbl>
            <c:dLbl>
              <c:idx val="2"/>
              <c:layout>
                <c:manualLayout>
                  <c:x val="0"/>
                  <c:y val="-0.3309203722854188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78-4606-B20B-5FF01A8ABC57}"/>
                </c:ext>
              </c:extLst>
            </c:dLbl>
            <c:dLbl>
              <c:idx val="3"/>
              <c:layout>
                <c:manualLayout>
                  <c:x val="-1.0624046044882952E-16"/>
                  <c:y val="-0.2275077559462255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A78-4606-B20B-5FF01A8ABC57}"/>
                </c:ext>
              </c:extLst>
            </c:dLbl>
            <c:dLbl>
              <c:idx val="4"/>
              <c:layout>
                <c:manualLayout>
                  <c:x val="2.8975005749371221E-3"/>
                  <c:y val="-7.44570837642192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A78-4606-B20B-5FF01A8ABC5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Sheet1!$C$34:$G$34</c:f>
              <c:strCache>
                <c:ptCount val="5"/>
                <c:pt idx="0">
                  <c:v>小学１･２年生</c:v>
                </c:pt>
                <c:pt idx="1">
                  <c:v>小学３･４年生</c:v>
                </c:pt>
                <c:pt idx="2">
                  <c:v>小学５･６年生</c:v>
                </c:pt>
                <c:pt idx="3">
                  <c:v>中学生</c:v>
                </c:pt>
                <c:pt idx="4">
                  <c:v>その他</c:v>
                </c:pt>
              </c:strCache>
            </c:strRef>
          </c:cat>
          <c:val>
            <c:numRef>
              <c:f>Sheet1!$C$35:$G$35</c:f>
              <c:numCache>
                <c:formatCode>General</c:formatCode>
                <c:ptCount val="5"/>
                <c:pt idx="0">
                  <c:v>2325</c:v>
                </c:pt>
                <c:pt idx="1">
                  <c:v>3592</c:v>
                </c:pt>
                <c:pt idx="2">
                  <c:v>3057</c:v>
                </c:pt>
                <c:pt idx="3">
                  <c:v>1885</c:v>
                </c:pt>
                <c:pt idx="4">
                  <c:v>380</c:v>
                </c:pt>
              </c:numCache>
            </c:numRef>
          </c:val>
          <c:extLst>
            <c:ext xmlns:c16="http://schemas.microsoft.com/office/drawing/2014/chart" uri="{C3380CC4-5D6E-409C-BE32-E72D297353CC}">
              <c16:uniqueId val="{0000000A-EA78-4606-B20B-5FF01A8ABC57}"/>
            </c:ext>
          </c:extLst>
        </c:ser>
        <c:dLbls>
          <c:showLegendKey val="0"/>
          <c:showVal val="0"/>
          <c:showCatName val="0"/>
          <c:showSerName val="0"/>
          <c:showPercent val="0"/>
          <c:showBubbleSize val="0"/>
        </c:dLbls>
        <c:gapWidth val="50"/>
        <c:overlap val="100"/>
        <c:axId val="594777424"/>
        <c:axId val="594778080"/>
      </c:barChart>
      <c:catAx>
        <c:axId val="59477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crossAx val="594778080"/>
        <c:crosses val="autoZero"/>
        <c:auto val="1"/>
        <c:lblAlgn val="ctr"/>
        <c:lblOffset val="30"/>
        <c:tickLblSkip val="1"/>
        <c:noMultiLvlLbl val="0"/>
      </c:catAx>
      <c:valAx>
        <c:axId val="594778080"/>
        <c:scaling>
          <c:orientation val="minMax"/>
        </c:scaling>
        <c:delete val="0"/>
        <c:axPos val="l"/>
        <c:majorGridlines>
          <c:spPr>
            <a:ln w="9525" cap="flat" cmpd="sng" algn="ctr">
              <a:solidFill>
                <a:schemeClr val="bg1">
                  <a:lumMod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crossAx val="594777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786" cy="498692"/>
          </a:xfrm>
          <a:prstGeom prst="rect">
            <a:avLst/>
          </a:prstGeom>
        </p:spPr>
        <p:txBody>
          <a:bodyPr vert="horz" lIns="91559" tIns="45779" rIns="91559" bIns="4577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40" y="1"/>
            <a:ext cx="2949786" cy="498692"/>
          </a:xfrm>
          <a:prstGeom prst="rect">
            <a:avLst/>
          </a:prstGeom>
        </p:spPr>
        <p:txBody>
          <a:bodyPr vert="horz" lIns="91559" tIns="45779" rIns="91559" bIns="45779" rtlCol="0"/>
          <a:lstStyle>
            <a:lvl1pPr algn="r">
              <a:defRPr sz="1200"/>
            </a:lvl1pPr>
          </a:lstStyle>
          <a:p>
            <a:fld id="{32DCD440-C21B-4EF5-A4D3-BB56BB656102}" type="datetimeFigureOut">
              <a:rPr kumimoji="1" lang="ja-JP" altLang="en-US" smtClean="0"/>
              <a:t>2023/3/21</a:t>
            </a:fld>
            <a:endParaRPr kumimoji="1" lang="ja-JP" altLang="en-US"/>
          </a:p>
        </p:txBody>
      </p:sp>
      <p:sp>
        <p:nvSpPr>
          <p:cNvPr id="4" name="フッター プレースホルダー 3"/>
          <p:cNvSpPr>
            <a:spLocks noGrp="1"/>
          </p:cNvSpPr>
          <p:nvPr>
            <p:ph type="ftr" sz="quarter" idx="2"/>
          </p:nvPr>
        </p:nvSpPr>
        <p:spPr>
          <a:xfrm>
            <a:off x="2" y="9440647"/>
            <a:ext cx="2949786" cy="498692"/>
          </a:xfrm>
          <a:prstGeom prst="rect">
            <a:avLst/>
          </a:prstGeom>
        </p:spPr>
        <p:txBody>
          <a:bodyPr vert="horz" lIns="91559" tIns="45779" rIns="91559" bIns="4577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40" y="9440647"/>
            <a:ext cx="2949786" cy="498692"/>
          </a:xfrm>
          <a:prstGeom prst="rect">
            <a:avLst/>
          </a:prstGeom>
        </p:spPr>
        <p:txBody>
          <a:bodyPr vert="horz" lIns="91559" tIns="45779" rIns="91559" bIns="45779" rtlCol="0" anchor="b"/>
          <a:lstStyle>
            <a:lvl1pPr algn="r">
              <a:defRPr sz="1200"/>
            </a:lvl1pPr>
          </a:lstStyle>
          <a:p>
            <a:fld id="{EA04D44B-18CE-49B1-81BD-BBDF30D86B47}" type="slidenum">
              <a:rPr kumimoji="1" lang="ja-JP" altLang="en-US" smtClean="0"/>
              <a:t>‹#›</a:t>
            </a:fld>
            <a:endParaRPr kumimoji="1" lang="ja-JP" altLang="en-US"/>
          </a:p>
        </p:txBody>
      </p:sp>
    </p:spTree>
    <p:extLst>
      <p:ext uri="{BB962C8B-B14F-4D97-AF65-F5344CB8AC3E}">
        <p14:creationId xmlns:p14="http://schemas.microsoft.com/office/powerpoint/2010/main" val="2839878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786" cy="498692"/>
          </a:xfrm>
          <a:prstGeom prst="rect">
            <a:avLst/>
          </a:prstGeom>
        </p:spPr>
        <p:txBody>
          <a:bodyPr vert="horz" lIns="91559" tIns="45779" rIns="91559" bIns="4577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1"/>
            <a:ext cx="2949786" cy="498692"/>
          </a:xfrm>
          <a:prstGeom prst="rect">
            <a:avLst/>
          </a:prstGeom>
        </p:spPr>
        <p:txBody>
          <a:bodyPr vert="horz" lIns="91559" tIns="45779" rIns="91559" bIns="45779" rtlCol="0"/>
          <a:lstStyle>
            <a:lvl1pPr algn="r">
              <a:defRPr sz="1200"/>
            </a:lvl1pPr>
          </a:lstStyle>
          <a:p>
            <a:fld id="{C6B2C924-E609-4431-B130-84FA06EF891B}" type="datetimeFigureOut">
              <a:rPr kumimoji="1" lang="ja-JP" altLang="en-US" smtClean="0"/>
              <a:t>2023/3/21</a:t>
            </a:fld>
            <a:endParaRPr kumimoji="1" lang="ja-JP" altLang="en-US"/>
          </a:p>
        </p:txBody>
      </p:sp>
      <p:sp>
        <p:nvSpPr>
          <p:cNvPr id="4" name="スライド イメージ プレースホルダー 3"/>
          <p:cNvSpPr>
            <a:spLocks noGrp="1" noRot="1" noChangeAspect="1"/>
          </p:cNvSpPr>
          <p:nvPr>
            <p:ph type="sldImg" idx="2"/>
          </p:nvPr>
        </p:nvSpPr>
        <p:spPr>
          <a:xfrm>
            <a:off x="1169988" y="1244600"/>
            <a:ext cx="4467225" cy="3351213"/>
          </a:xfrm>
          <a:prstGeom prst="rect">
            <a:avLst/>
          </a:prstGeom>
          <a:noFill/>
          <a:ln w="12700">
            <a:solidFill>
              <a:prstClr val="black"/>
            </a:solidFill>
          </a:ln>
        </p:spPr>
        <p:txBody>
          <a:bodyPr vert="horz" lIns="91559" tIns="45779" rIns="91559" bIns="45779"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5"/>
          </a:xfrm>
          <a:prstGeom prst="rect">
            <a:avLst/>
          </a:prstGeom>
        </p:spPr>
        <p:txBody>
          <a:bodyPr vert="horz" lIns="91559" tIns="45779" rIns="91559" bIns="4577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6" cy="498692"/>
          </a:xfrm>
          <a:prstGeom prst="rect">
            <a:avLst/>
          </a:prstGeom>
        </p:spPr>
        <p:txBody>
          <a:bodyPr vert="horz" lIns="91559" tIns="45779" rIns="91559" bIns="4577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6" cy="498692"/>
          </a:xfrm>
          <a:prstGeom prst="rect">
            <a:avLst/>
          </a:prstGeom>
        </p:spPr>
        <p:txBody>
          <a:bodyPr vert="horz" lIns="91559" tIns="45779" rIns="91559" bIns="45779" rtlCol="0" anchor="b"/>
          <a:lstStyle>
            <a:lvl1pPr algn="r">
              <a:defRPr sz="1200"/>
            </a:lvl1pPr>
          </a:lstStyle>
          <a:p>
            <a:fld id="{184984E0-F49F-46EB-BF71-BD6138E2374E}" type="slidenum">
              <a:rPr kumimoji="1" lang="ja-JP" altLang="en-US" smtClean="0"/>
              <a:t>‹#›</a:t>
            </a:fld>
            <a:endParaRPr kumimoji="1" lang="ja-JP" altLang="en-US"/>
          </a:p>
        </p:txBody>
      </p:sp>
    </p:spTree>
    <p:extLst>
      <p:ext uri="{BB962C8B-B14F-4D97-AF65-F5344CB8AC3E}">
        <p14:creationId xmlns:p14="http://schemas.microsoft.com/office/powerpoint/2010/main" val="19258748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p:cNvSpPr>
            <a:spLocks noGrp="1" noRot="1" noChangeAspect="1" noTextEdit="1"/>
          </p:cNvSpPr>
          <p:nvPr>
            <p:ph type="sldImg"/>
          </p:nvPr>
        </p:nvSpPr>
        <p:spPr>
          <a:ln/>
        </p:spPr>
      </p:sp>
      <p:sp>
        <p:nvSpPr>
          <p:cNvPr id="7475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5589">
              <a:defRPr/>
            </a:pPr>
            <a:r>
              <a:rPr lang="ja-JP" altLang="en-US" dirty="0">
                <a:latin typeface="+mn-ea"/>
                <a:ea typeface="+mn-ea"/>
              </a:rPr>
              <a:t>人権同和教育課ｅ</a:t>
            </a:r>
            <a:r>
              <a:rPr lang="en-US" altLang="ja-JP" dirty="0">
                <a:latin typeface="+mn-ea"/>
                <a:ea typeface="+mn-ea"/>
              </a:rPr>
              <a:t>-</a:t>
            </a:r>
            <a:r>
              <a:rPr lang="ja-JP" altLang="en-US" dirty="0">
                <a:latin typeface="+mn-ea"/>
                <a:ea typeface="+mn-ea"/>
              </a:rPr>
              <a:t>コンテンツ</a:t>
            </a:r>
            <a:r>
              <a:rPr lang="en-US" altLang="ja-JP" dirty="0">
                <a:latin typeface="+mn-ea"/>
                <a:ea typeface="+mn-ea"/>
              </a:rPr>
              <a:t>No.</a:t>
            </a:r>
            <a:r>
              <a:rPr lang="ja-JP" altLang="en-US" dirty="0">
                <a:latin typeface="+mn-ea"/>
                <a:ea typeface="+mn-ea"/>
              </a:rPr>
              <a:t>２</a:t>
            </a:r>
            <a:endParaRPr lang="en-US" altLang="ja-JP" dirty="0">
              <a:latin typeface="+mn-ea"/>
              <a:ea typeface="+mn-ea"/>
            </a:endParaRPr>
          </a:p>
          <a:p>
            <a:pPr defTabSz="915589">
              <a:defRPr/>
            </a:pPr>
            <a:r>
              <a:rPr lang="ja-JP" altLang="en-US" dirty="0">
                <a:latin typeface="+mn-ea"/>
                <a:ea typeface="+mn-ea"/>
              </a:rPr>
              <a:t>「子どもの人権を守ろう」</a:t>
            </a:r>
            <a:endParaRPr lang="en-US" altLang="ja-JP" dirty="0">
              <a:latin typeface="+mn-ea"/>
              <a:ea typeface="+mn-ea"/>
            </a:endParaRPr>
          </a:p>
          <a:p>
            <a:endParaRPr lang="ja-JP" altLang="en-US" dirty="0">
              <a:latin typeface="Arial" panose="020B0604020202020204" pitchFamily="34" charset="0"/>
            </a:endParaRPr>
          </a:p>
        </p:txBody>
      </p:sp>
      <p:sp>
        <p:nvSpPr>
          <p:cNvPr id="7475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00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685" indent="-287712" defTabSz="91400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434" indent="-230487" defTabSz="9140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3408" indent="-230487" defTabSz="9140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381" indent="-230487" defTabSz="9140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176" indent="-230487" defTabSz="9140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970" indent="-230487" defTabSz="9140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7764" indent="-230487" defTabSz="9140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5559" indent="-230487" defTabSz="9140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56C5FEA-64CA-482B-9545-867AF59F6823}" type="slidenum">
              <a:rPr lang="en-US" altLang="ja-JP" smtClean="0">
                <a:solidFill>
                  <a:srgbClr val="000000"/>
                </a:solidFill>
                <a:ea typeface="ＭＳ Ｐゴシック" panose="020B0600070205080204" pitchFamily="50" charset="-128"/>
              </a:rPr>
              <a:pPr>
                <a:spcBef>
                  <a:spcPct val="0"/>
                </a:spcBef>
              </a:pPr>
              <a:t>1</a:t>
            </a:fld>
            <a:endParaRPr lang="en-US" altLang="ja-JP">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3219148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5589">
              <a:defRPr/>
            </a:pPr>
            <a:r>
              <a:rPr lang="ja-JP" altLang="en-US" sz="1200" dirty="0">
                <a:latin typeface="+mn-ea"/>
                <a:ea typeface="+mn-ea"/>
              </a:rPr>
              <a:t>基本方針の基本的な考え方としては，「全ての児童生徒にとって，魅力あるより良い学校づくりを目指すとともに，いじめ，暴力行為，体罰等を許さないなど安心して教育を受けられる学校づくりを推進することが重要である」としています。</a:t>
            </a:r>
            <a:endParaRPr lang="en-US" altLang="ja-JP" sz="1200" dirty="0">
              <a:latin typeface="+mn-ea"/>
              <a:ea typeface="+mn-ea"/>
            </a:endParaRPr>
          </a:p>
          <a:p>
            <a:r>
              <a:rPr lang="ja-JP" altLang="en-US" sz="1200" dirty="0">
                <a:latin typeface="+mn-ea"/>
                <a:ea typeface="+mn-ea"/>
              </a:rPr>
              <a:t>その上で，</a:t>
            </a:r>
            <a:endParaRPr lang="en-US" altLang="ja-JP" sz="1200" dirty="0">
              <a:latin typeface="+mn-ea"/>
              <a:ea typeface="+mn-ea"/>
            </a:endParaRPr>
          </a:p>
          <a:p>
            <a:r>
              <a:rPr lang="ja-JP" altLang="en-US" sz="1200" dirty="0">
                <a:latin typeface="+mn-ea"/>
                <a:ea typeface="+mn-ea"/>
              </a:rPr>
              <a:t>　・　不登校というだけで問題行動であると受け取られないよう配慮し，児童生徒の最善の利益を最優先に支援を行うこと。</a:t>
            </a:r>
            <a:endParaRPr lang="en-US" altLang="ja-JP" sz="1200" dirty="0">
              <a:latin typeface="+mn-ea"/>
              <a:ea typeface="+mn-ea"/>
            </a:endParaRPr>
          </a:p>
          <a:p>
            <a:r>
              <a:rPr lang="ja-JP" altLang="en-US" sz="1200" dirty="0">
                <a:latin typeface="+mn-ea"/>
                <a:ea typeface="+mn-ea"/>
              </a:rPr>
              <a:t>　・　個々の不登校児童生徒の状況に応じた必要な支援が行われることが求められるが，支援に際しては，登校という結果のみを目標にするのではなく，児童生徒が自らの進路を主体的に捉えて，社会的に自立することを目指すこと。</a:t>
            </a:r>
            <a:endParaRPr lang="en-US" altLang="ja-JP" sz="1200" dirty="0">
              <a:latin typeface="+mn-ea"/>
              <a:ea typeface="+mn-ea"/>
            </a:endParaRPr>
          </a:p>
          <a:p>
            <a:r>
              <a:rPr lang="ja-JP" altLang="en-US" sz="1200" dirty="0">
                <a:latin typeface="+mn-ea"/>
                <a:ea typeface="+mn-ea"/>
              </a:rPr>
              <a:t>　・  不登校児童生徒への支援は，当該児童生徒の意思を十分に尊重しつつ行い，当該児童生徒や保護者を追い詰めることのないよう配慮すること。</a:t>
            </a:r>
            <a:endParaRPr lang="en-US" altLang="ja-JP" sz="1200" dirty="0">
              <a:latin typeface="+mn-ea"/>
              <a:ea typeface="+mn-ea"/>
            </a:endParaRPr>
          </a:p>
          <a:p>
            <a:r>
              <a:rPr lang="ja-JP" altLang="en-US" sz="1200" dirty="0">
                <a:latin typeface="+mn-ea"/>
                <a:ea typeface="+mn-ea"/>
              </a:rPr>
              <a:t>　・　多様な背景・事情から，就学に課題を抱える外国人の子どもに対して配慮すること。</a:t>
            </a:r>
            <a:endParaRPr lang="en-US" altLang="ja-JP" sz="1200" dirty="0">
              <a:latin typeface="+mn-ea"/>
              <a:ea typeface="+mn-ea"/>
            </a:endParaRPr>
          </a:p>
          <a:p>
            <a:r>
              <a:rPr lang="ja-JP" altLang="en-US" sz="1200" dirty="0">
                <a:latin typeface="+mn-ea"/>
                <a:ea typeface="+mn-ea"/>
              </a:rPr>
              <a:t>としています。</a:t>
            </a:r>
            <a:endParaRPr lang="en-US" altLang="ja-JP" sz="1200" dirty="0">
              <a:latin typeface="+mn-ea"/>
              <a:ea typeface="+mn-ea"/>
            </a:endParaRPr>
          </a:p>
          <a:p>
            <a:r>
              <a:rPr lang="ja-JP" altLang="en-US" sz="1200" dirty="0">
                <a:latin typeface="+mn-ea"/>
                <a:ea typeface="+mn-ea"/>
              </a:rPr>
              <a:t>学校で，対応するに当たっては，これらの考え方に基づいて行う必要があります。</a:t>
            </a:r>
            <a:endParaRPr kumimoji="1" lang="ja-JP" altLang="en-US" sz="1200" dirty="0">
              <a:latin typeface="+mn-ea"/>
              <a:ea typeface="+mn-ea"/>
            </a:endParaRP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10</a:t>
            </a:fld>
            <a:endParaRPr kumimoji="1" lang="ja-JP" altLang="en-US"/>
          </a:p>
        </p:txBody>
      </p:sp>
    </p:spTree>
    <p:extLst>
      <p:ext uri="{BB962C8B-B14F-4D97-AF65-F5344CB8AC3E}">
        <p14:creationId xmlns:p14="http://schemas.microsoft.com/office/powerpoint/2010/main" val="188214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令和３年</a:t>
            </a:r>
            <a:r>
              <a:rPr kumimoji="1" lang="en-US" altLang="ja-JP" dirty="0"/>
              <a:t>12</a:t>
            </a:r>
            <a:r>
              <a:rPr kumimoji="1" lang="ja-JP" altLang="en-US" dirty="0"/>
              <a:t>月には，「孤独・孤立対策の重点計画」が策定され，同計画に基づく施策として，児童生徒における重大ないじめ対策の推進や，不登校児童生徒への支援の推進などが定められています。</a:t>
            </a:r>
            <a:endParaRPr kumimoji="1" lang="en-US" altLang="ja-JP" dirty="0"/>
          </a:p>
          <a:p>
            <a:r>
              <a:rPr kumimoji="1" lang="ja-JP" altLang="en-US" dirty="0"/>
              <a:t>また，子どもに関係する問題に横断的にかかわる取組として，令和４年２月「こどもの健やかな成長及びこどものある家庭における子育てに関する支援並びにこどもの権利利益の擁護に関する事務」等を担う組織である「こども家庭庁」を設立するための「こども家庭庁設置法案」が閣議決定されました。同法案では，令和５年４月１日子ども家庭庁を発足させることや，こどもの虐待やいじめの防止等に関する相談の体制など地域における体制の整備やその事務をこども家庭庁が掌握すること等を定めています。</a:t>
            </a:r>
            <a:endParaRPr kumimoji="1" lang="en-US" altLang="ja-JP" dirty="0"/>
          </a:p>
          <a:p>
            <a:r>
              <a:rPr kumimoji="1" lang="ja-JP" altLang="en-US" dirty="0"/>
              <a:t>　</a:t>
            </a:r>
          </a:p>
        </p:txBody>
      </p:sp>
      <p:sp>
        <p:nvSpPr>
          <p:cNvPr id="4" name="スライド番号プレースホルダー 3"/>
          <p:cNvSpPr>
            <a:spLocks noGrp="1"/>
          </p:cNvSpPr>
          <p:nvPr>
            <p:ph type="sldNum" sz="quarter" idx="5"/>
          </p:nvPr>
        </p:nvSpPr>
        <p:spPr/>
        <p:txBody>
          <a:bodyPr/>
          <a:lstStyle/>
          <a:p>
            <a:fld id="{184984E0-F49F-46EB-BF71-BD6138E2374E}" type="slidenum">
              <a:rPr kumimoji="1" lang="ja-JP" altLang="en-US" smtClean="0"/>
              <a:t>11</a:t>
            </a:fld>
            <a:endParaRPr kumimoji="1" lang="ja-JP" altLang="en-US"/>
          </a:p>
        </p:txBody>
      </p:sp>
    </p:spTree>
    <p:extLst>
      <p:ext uri="{BB962C8B-B14F-4D97-AF65-F5344CB8AC3E}">
        <p14:creationId xmlns:p14="http://schemas.microsoft.com/office/powerpoint/2010/main" val="1692834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令和４年</a:t>
            </a:r>
            <a:r>
              <a:rPr kumimoji="1" lang="en-US" altLang="ja-JP" dirty="0"/>
              <a:t>6</a:t>
            </a:r>
            <a:r>
              <a:rPr kumimoji="1" lang="ja-JP" altLang="en-US" dirty="0"/>
              <a:t>月に，「こども基本法」が公布されました。本法は，こども家庭庁の設置と相まって，従来，諸法律に基づいて，国の関係省庁，地方自治体において進められてきた，こどもに関する様々な取組を講ずるに当たっての共通の基盤となるものとして，こども施策の基本理念や基本となる事項を明らかにすることにより，こども施策を社会全体で総合的かつ強力に実施していくための包括的な基本法として，制定されました。</a:t>
            </a:r>
            <a:endParaRPr kumimoji="1" lang="en-US" altLang="ja-JP" dirty="0"/>
          </a:p>
          <a:p>
            <a:r>
              <a:rPr kumimoji="1" lang="ja-JP" altLang="en-US" dirty="0"/>
              <a:t>　なお，スクリーンに示している本法の基本理念の趣旨等については，児童の権利に関する条約とともに理解しておくことが大切です。</a:t>
            </a:r>
          </a:p>
        </p:txBody>
      </p:sp>
      <p:sp>
        <p:nvSpPr>
          <p:cNvPr id="4" name="スライド番号プレースホルダー 3"/>
          <p:cNvSpPr>
            <a:spLocks noGrp="1"/>
          </p:cNvSpPr>
          <p:nvPr>
            <p:ph type="sldNum" sz="quarter" idx="5"/>
          </p:nvPr>
        </p:nvSpPr>
        <p:spPr/>
        <p:txBody>
          <a:bodyPr/>
          <a:lstStyle/>
          <a:p>
            <a:fld id="{184984E0-F49F-46EB-BF71-BD6138E2374E}" type="slidenum">
              <a:rPr kumimoji="1" lang="ja-JP" altLang="en-US" smtClean="0"/>
              <a:t>12</a:t>
            </a:fld>
            <a:endParaRPr kumimoji="1" lang="ja-JP" altLang="en-US"/>
          </a:p>
        </p:txBody>
      </p:sp>
    </p:spTree>
    <p:extLst>
      <p:ext uri="{BB962C8B-B14F-4D97-AF65-F5344CB8AC3E}">
        <p14:creationId xmlns:p14="http://schemas.microsoft.com/office/powerpoint/2010/main" val="3832301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県は</a:t>
            </a:r>
            <a:r>
              <a:rPr kumimoji="1" lang="en-US" altLang="ja-JP" dirty="0">
                <a:latin typeface="+mn-ea"/>
                <a:ea typeface="+mn-ea"/>
              </a:rPr>
              <a:t>,</a:t>
            </a:r>
            <a:r>
              <a:rPr kumimoji="1" lang="ja-JP" altLang="en-US" dirty="0">
                <a:latin typeface="+mn-ea"/>
                <a:ea typeface="+mn-ea"/>
              </a:rPr>
              <a:t>子どもの人権問題の解消を含む子どもに係る施策を総合的に推進していくための指針「かごしま子ども未来プラン</a:t>
            </a:r>
            <a:r>
              <a:rPr kumimoji="1" lang="en-US" altLang="ja-JP" dirty="0">
                <a:latin typeface="+mn-ea"/>
                <a:ea typeface="+mn-ea"/>
              </a:rPr>
              <a:t>2020</a:t>
            </a:r>
            <a:r>
              <a:rPr kumimoji="1" lang="ja-JP" altLang="en-US" dirty="0">
                <a:latin typeface="+mn-ea"/>
                <a:ea typeface="+mn-ea"/>
              </a:rPr>
              <a:t>」を策定し，子ども・子育てに温かい社会の実現に取り組んでいます。</a:t>
            </a:r>
            <a:endParaRPr kumimoji="1" lang="en-US" altLang="ja-JP" dirty="0">
              <a:latin typeface="+mn-ea"/>
              <a:ea typeface="+mn-ea"/>
            </a:endParaRPr>
          </a:p>
          <a:p>
            <a:pPr defTabSz="915589">
              <a:defRPr/>
            </a:pPr>
            <a:r>
              <a:rPr lang="ja-JP" altLang="en-US" dirty="0">
                <a:latin typeface="+mn-ea"/>
                <a:ea typeface="+mn-ea"/>
              </a:rPr>
              <a:t>施策の方向として，「子どもの夢や希望を実現する環境づくり」や，「子どもたちが未来に希望を持てる社会づくり」等が示されています。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13</a:t>
            </a:fld>
            <a:endParaRPr kumimoji="1" lang="ja-JP" altLang="en-US"/>
          </a:p>
        </p:txBody>
      </p:sp>
    </p:spTree>
    <p:extLst>
      <p:ext uri="{BB962C8B-B14F-4D97-AF65-F5344CB8AC3E}">
        <p14:creationId xmlns:p14="http://schemas.microsoft.com/office/powerpoint/2010/main" val="3683045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ここからは，子どもの人権問題の解決に向けて，学校で取り組むべきことについて，考えていきます。</a:t>
            </a:r>
            <a:endParaRPr kumimoji="1" lang="en-US" altLang="ja-JP" dirty="0">
              <a:latin typeface="+mn-ea"/>
              <a:ea typeface="+mn-ea"/>
            </a:endParaRPr>
          </a:p>
          <a:p>
            <a:r>
              <a:rPr kumimoji="1" lang="ja-JP" altLang="en-US" dirty="0">
                <a:latin typeface="+mn-ea"/>
                <a:ea typeface="+mn-ea"/>
              </a:rPr>
              <a:t>子どものつらさに寄り添うには，まず教職員の子どもに対する姿勢が何よりも大切です。</a:t>
            </a:r>
            <a:endParaRPr kumimoji="1" lang="en-US" altLang="ja-JP" dirty="0">
              <a:latin typeface="+mn-ea"/>
              <a:ea typeface="+mn-ea"/>
            </a:endParaRPr>
          </a:p>
          <a:p>
            <a:r>
              <a:rPr kumimoji="1" lang="ja-JP" altLang="en-US" dirty="0">
                <a:latin typeface="+mn-ea"/>
                <a:ea typeface="+mn-ea"/>
              </a:rPr>
              <a:t>そこで，私たち教職員の子どもに対する基本姿勢「</a:t>
            </a:r>
            <a:r>
              <a:rPr kumimoji="1" lang="en-US" altLang="ja-JP" dirty="0">
                <a:latin typeface="+mn-ea"/>
                <a:ea typeface="+mn-ea"/>
              </a:rPr>
              <a:t>Mom!</a:t>
            </a:r>
            <a:r>
              <a:rPr kumimoji="1" lang="ja-JP" altLang="en-US" dirty="0">
                <a:latin typeface="+mn-ea"/>
                <a:ea typeface="+mn-ea"/>
              </a:rPr>
              <a:t>」を確認しましょう。</a:t>
            </a:r>
            <a:endParaRPr kumimoji="1" lang="en-US" altLang="ja-JP" dirty="0">
              <a:latin typeface="+mn-ea"/>
              <a:ea typeface="+mn-ea"/>
            </a:endParaRPr>
          </a:p>
          <a:p>
            <a:r>
              <a:rPr kumimoji="1" lang="ja-JP" altLang="en-US" dirty="0">
                <a:latin typeface="+mn-ea"/>
                <a:ea typeface="+mn-ea"/>
              </a:rPr>
              <a:t>「</a:t>
            </a:r>
            <a:r>
              <a:rPr kumimoji="1" lang="en-US" altLang="ja-JP" dirty="0">
                <a:latin typeface="+mn-ea"/>
                <a:ea typeface="+mn-ea"/>
              </a:rPr>
              <a:t>M</a:t>
            </a:r>
            <a:r>
              <a:rPr kumimoji="1" lang="ja-JP" altLang="en-US" dirty="0">
                <a:latin typeface="+mn-ea"/>
                <a:ea typeface="+mn-ea"/>
              </a:rPr>
              <a:t>」：見つめる　は，子どものありのままを「見つめる」ということです。</a:t>
            </a:r>
            <a:endParaRPr kumimoji="1" lang="en-US" altLang="ja-JP" dirty="0">
              <a:latin typeface="+mn-ea"/>
              <a:ea typeface="+mn-ea"/>
            </a:endParaRPr>
          </a:p>
          <a:p>
            <a:r>
              <a:rPr kumimoji="1" lang="ja-JP" altLang="en-US" dirty="0">
                <a:latin typeface="+mn-ea"/>
                <a:ea typeface="+mn-ea"/>
              </a:rPr>
              <a:t>日常の何気ない子どものつぶやきや口癖，仕草などから，「あれ？いつもと違うな。」など，気になることはないかをしっかり見ます。</a:t>
            </a:r>
            <a:endParaRPr kumimoji="1" lang="en-US" altLang="ja-JP" dirty="0">
              <a:latin typeface="+mn-ea"/>
              <a:ea typeface="+mn-ea"/>
            </a:endParaRPr>
          </a:p>
          <a:p>
            <a:r>
              <a:rPr kumimoji="1" lang="ja-JP" altLang="en-US" dirty="0">
                <a:latin typeface="+mn-ea"/>
                <a:ea typeface="+mn-ea"/>
              </a:rPr>
              <a:t>「</a:t>
            </a:r>
            <a:r>
              <a:rPr kumimoji="1" lang="en-US" altLang="ja-JP" dirty="0">
                <a:latin typeface="+mn-ea"/>
                <a:ea typeface="+mn-ea"/>
              </a:rPr>
              <a:t>O]</a:t>
            </a:r>
            <a:r>
              <a:rPr kumimoji="1" lang="ja-JP" altLang="en-US" dirty="0">
                <a:latin typeface="+mn-ea"/>
                <a:ea typeface="+mn-ea"/>
              </a:rPr>
              <a:t>：思いをめぐらす　は，気になった子どもの背景に「思いをめぐらす」ということです。</a:t>
            </a:r>
            <a:endParaRPr kumimoji="1" lang="en-US" altLang="ja-JP" dirty="0">
              <a:latin typeface="+mn-ea"/>
              <a:ea typeface="+mn-ea"/>
            </a:endParaRPr>
          </a:p>
          <a:p>
            <a:r>
              <a:rPr kumimoji="1" lang="ja-JP" altLang="en-US" dirty="0">
                <a:latin typeface="+mn-ea"/>
                <a:ea typeface="+mn-ea"/>
              </a:rPr>
              <a:t>見えている子どもの様子や行動の背景（わけ）を探ることが大切です。</a:t>
            </a:r>
            <a:endParaRPr kumimoji="1" lang="en-US" altLang="ja-JP" dirty="0">
              <a:latin typeface="+mn-ea"/>
              <a:ea typeface="+mn-ea"/>
            </a:endParaRPr>
          </a:p>
          <a:p>
            <a:r>
              <a:rPr kumimoji="1" lang="ja-JP" altLang="en-US" dirty="0">
                <a:latin typeface="+mn-ea"/>
                <a:ea typeface="+mn-ea"/>
              </a:rPr>
              <a:t>「ｍ」：向き合う　は，見えてきた課題と「向き合う」ということです。</a:t>
            </a:r>
            <a:endParaRPr kumimoji="1" lang="en-US" altLang="ja-JP" dirty="0">
              <a:latin typeface="+mn-ea"/>
              <a:ea typeface="+mn-ea"/>
            </a:endParaRPr>
          </a:p>
          <a:p>
            <a:r>
              <a:rPr kumimoji="1" lang="ja-JP" altLang="en-US" dirty="0">
                <a:latin typeface="+mn-ea"/>
                <a:ea typeface="+mn-ea"/>
              </a:rPr>
              <a:t>子どもの様子や行動の背景を探って見えてきた課題の原因や要因を取り除いたり，子どもと一緒にその課題に向き合ったりすることが求められます。</a:t>
            </a:r>
            <a:endParaRPr kumimoji="1" lang="en-US" altLang="ja-JP" dirty="0">
              <a:latin typeface="+mn-ea"/>
              <a:ea typeface="+mn-ea"/>
            </a:endParaRPr>
          </a:p>
          <a:p>
            <a:r>
              <a:rPr kumimoji="1" lang="ja-JP" altLang="en-US" dirty="0">
                <a:latin typeface="+mn-ea"/>
                <a:ea typeface="+mn-ea"/>
              </a:rPr>
              <a:t>　</a:t>
            </a:r>
            <a:endParaRPr kumimoji="1"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14</a:t>
            </a:fld>
            <a:endParaRPr kumimoji="1" lang="ja-JP" altLang="en-US"/>
          </a:p>
        </p:txBody>
      </p:sp>
    </p:spTree>
    <p:extLst>
      <p:ext uri="{BB962C8B-B14F-4D97-AF65-F5344CB8AC3E}">
        <p14:creationId xmlns:p14="http://schemas.microsoft.com/office/powerpoint/2010/main" val="2003296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また，子どもが１日の大半を過ごすのは教室なので，学級づくりがとても大切です。</a:t>
            </a:r>
            <a:endParaRPr kumimoji="1" lang="en-US" altLang="ja-JP" dirty="0">
              <a:latin typeface="+mn-ea"/>
              <a:ea typeface="+mn-ea"/>
            </a:endParaRPr>
          </a:p>
          <a:p>
            <a:r>
              <a:rPr kumimoji="1" lang="ja-JP" altLang="en-US" dirty="0">
                <a:latin typeface="+mn-ea"/>
                <a:ea typeface="+mn-ea"/>
              </a:rPr>
              <a:t>教育活動全体を通して，自尊感情の育成と思いを伝え合う活動等を柱に，「支え合い，高め合う人間関係づくり」に努めましょう。</a:t>
            </a:r>
            <a:endParaRPr kumimoji="1" lang="en-US" altLang="ja-JP" dirty="0">
              <a:latin typeface="+mn-ea"/>
              <a:ea typeface="+mn-ea"/>
            </a:endParaRPr>
          </a:p>
          <a:p>
            <a:r>
              <a:rPr kumimoji="1" lang="ja-JP" altLang="en-US" dirty="0">
                <a:latin typeface="+mn-ea"/>
                <a:ea typeface="+mn-ea"/>
              </a:rPr>
              <a:t>具体的には，</a:t>
            </a:r>
            <a:endParaRPr kumimoji="1" lang="en-US" altLang="ja-JP" dirty="0">
              <a:latin typeface="+mn-ea"/>
              <a:ea typeface="+mn-ea"/>
            </a:endParaRPr>
          </a:p>
          <a:p>
            <a:r>
              <a:rPr kumimoji="1" lang="ja-JP" altLang="en-US" dirty="0">
                <a:latin typeface="+mn-ea"/>
                <a:ea typeface="+mn-ea"/>
              </a:rPr>
              <a:t>「つらいことをつらいと言える」「分からないことを分からないと言える」「がんばったことをがんばったと認め合える」学級づくりです。</a:t>
            </a:r>
            <a:endParaRPr kumimoji="1" lang="en-US" altLang="ja-JP" dirty="0">
              <a:latin typeface="+mn-ea"/>
              <a:ea typeface="+mn-ea"/>
            </a:endParaRPr>
          </a:p>
          <a:p>
            <a:r>
              <a:rPr kumimoji="1" lang="ja-JP" altLang="en-US" dirty="0">
                <a:latin typeface="+mn-ea"/>
                <a:ea typeface="+mn-ea"/>
              </a:rPr>
              <a:t>このような学級は，子どもにとって「安心してみんなと生活できる」「一人一人が大切にされる」「学力や体力をみんなで伸ばせる」学級であり，いじめや不登校など学校が抱える様々な課題の解決につながっていきます。</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15</a:t>
            </a:fld>
            <a:endParaRPr kumimoji="1" lang="ja-JP" altLang="en-US"/>
          </a:p>
        </p:txBody>
      </p:sp>
    </p:spTree>
    <p:extLst>
      <p:ext uri="{BB962C8B-B14F-4D97-AF65-F5344CB8AC3E}">
        <p14:creationId xmlns:p14="http://schemas.microsoft.com/office/powerpoint/2010/main" val="2131559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そこで，</a:t>
            </a:r>
            <a:r>
              <a:rPr kumimoji="1" lang="en-US" altLang="ja-JP" dirty="0">
                <a:latin typeface="+mn-ea"/>
                <a:ea typeface="+mn-ea"/>
              </a:rPr>
              <a:t>Mom</a:t>
            </a:r>
            <a:r>
              <a:rPr kumimoji="1" lang="ja-JP" altLang="en-US" dirty="0">
                <a:latin typeface="+mn-ea"/>
                <a:ea typeface="+mn-ea"/>
              </a:rPr>
              <a:t>で子ども一人一人と向き合いつつ，学級集団のアセスメントも進めましょう。</a:t>
            </a:r>
            <a:endParaRPr kumimoji="1" lang="en-US" altLang="ja-JP" dirty="0">
              <a:latin typeface="+mn-ea"/>
              <a:ea typeface="+mn-ea"/>
            </a:endParaRPr>
          </a:p>
          <a:p>
            <a:r>
              <a:rPr kumimoji="1" lang="ja-JP" altLang="en-US" dirty="0">
                <a:latin typeface="+mn-ea"/>
                <a:ea typeface="+mn-ea"/>
              </a:rPr>
              <a:t>学級集団アセスメントをする際の大事なポイントは次の通りです。</a:t>
            </a:r>
            <a:endParaRPr kumimoji="1" lang="en-US" altLang="ja-JP" dirty="0">
              <a:latin typeface="+mn-ea"/>
              <a:ea typeface="+mn-ea"/>
            </a:endParaRPr>
          </a:p>
          <a:p>
            <a:r>
              <a:rPr kumimoji="1" lang="ja-JP" altLang="en-US" dirty="0">
                <a:latin typeface="+mn-ea"/>
                <a:ea typeface="+mn-ea"/>
              </a:rPr>
              <a:t>○学級集団が温かい雰囲気で，児童生徒一人一人が安心して過ごすことができているか</a:t>
            </a:r>
            <a:endParaRPr kumimoji="1" lang="en-US" altLang="ja-JP" dirty="0">
              <a:latin typeface="+mn-ea"/>
              <a:ea typeface="+mn-ea"/>
            </a:endParaRPr>
          </a:p>
          <a:p>
            <a:r>
              <a:rPr kumimoji="1" lang="ja-JP" altLang="en-US" dirty="0">
                <a:latin typeface="+mn-ea"/>
                <a:ea typeface="+mn-ea"/>
              </a:rPr>
              <a:t>○児童生徒間に親密さが育っており，自由に自己表現することができているか</a:t>
            </a:r>
            <a:endParaRPr kumimoji="1" lang="en-US" altLang="ja-JP" dirty="0">
              <a:latin typeface="+mn-ea"/>
              <a:ea typeface="+mn-ea"/>
            </a:endParaRPr>
          </a:p>
          <a:p>
            <a:r>
              <a:rPr kumimoji="1" lang="ja-JP" altLang="en-US" dirty="0">
                <a:latin typeface="+mn-ea"/>
                <a:ea typeface="+mn-ea"/>
              </a:rPr>
              <a:t>○児童生徒が互いにサポートし合い，協力して物事に取り組む態勢が育っているか</a:t>
            </a:r>
            <a:endParaRPr kumimoji="1" lang="en-US" altLang="ja-JP" dirty="0">
              <a:latin typeface="+mn-ea"/>
              <a:ea typeface="+mn-ea"/>
            </a:endParaRPr>
          </a:p>
          <a:p>
            <a:r>
              <a:rPr kumimoji="1" lang="ja-JP" altLang="en-US" dirty="0">
                <a:latin typeface="+mn-ea"/>
                <a:ea typeface="+mn-ea"/>
              </a:rPr>
              <a:t>○特定の児童生徒が全体を支配して，他が従属するような関係に</a:t>
            </a:r>
            <a:r>
              <a:rPr kumimoji="1" lang="ja-JP" altLang="en-US">
                <a:latin typeface="+mn-ea"/>
                <a:ea typeface="+mn-ea"/>
              </a:rPr>
              <a:t>なっていない</a:t>
            </a:r>
            <a:r>
              <a:rPr kumimoji="1" lang="ja-JP" altLang="en-US" dirty="0">
                <a:latin typeface="+mn-ea"/>
                <a:ea typeface="+mn-ea"/>
              </a:rPr>
              <a:t>か</a:t>
            </a:r>
            <a:endParaRPr kumimoji="1" lang="en-US" altLang="ja-JP" dirty="0">
              <a:latin typeface="+mn-ea"/>
              <a:ea typeface="+mn-ea"/>
            </a:endParaRPr>
          </a:p>
          <a:p>
            <a:r>
              <a:rPr kumimoji="1" lang="ja-JP" altLang="en-US" dirty="0">
                <a:latin typeface="+mn-ea"/>
                <a:ea typeface="+mn-ea"/>
              </a:rPr>
              <a:t>○一部の児童生徒が孤立したり，排除されたりしていないか</a:t>
            </a:r>
            <a:endParaRPr kumimoji="1" lang="en-US" altLang="ja-JP" dirty="0">
              <a:latin typeface="+mn-ea"/>
              <a:ea typeface="+mn-ea"/>
            </a:endParaRPr>
          </a:p>
          <a:p>
            <a:r>
              <a:rPr kumimoji="1" lang="ja-JP" altLang="en-US" dirty="0">
                <a:latin typeface="+mn-ea"/>
                <a:ea typeface="+mn-ea"/>
              </a:rPr>
              <a:t>○学級のみんなが過ごしやすい規律が保たれているか</a:t>
            </a:r>
            <a:endParaRPr kumimoji="1" lang="en-US" altLang="ja-JP" dirty="0">
              <a:latin typeface="+mn-ea"/>
              <a:ea typeface="+mn-ea"/>
            </a:endParaRPr>
          </a:p>
          <a:p>
            <a:pPr defTabSz="915589">
              <a:defRPr/>
            </a:pPr>
            <a:r>
              <a:rPr lang="ja-JP" altLang="en-US" dirty="0">
                <a:latin typeface="+mn-ea"/>
                <a:ea typeface="+mn-ea"/>
                <a:cs typeface="Times New Roman" panose="02020603050405020304" pitchFamily="18" charset="0"/>
              </a:rPr>
              <a:t>学級集団アセスメントには，「</a:t>
            </a:r>
            <a:r>
              <a:rPr lang="ja-JP" altLang="ja-JP" dirty="0">
                <a:latin typeface="+mn-ea"/>
                <a:ea typeface="+mn-ea"/>
                <a:cs typeface="Times New Roman" panose="02020603050405020304" pitchFamily="18" charset="0"/>
              </a:rPr>
              <a:t>学校生活アンケート</a:t>
            </a:r>
            <a:r>
              <a:rPr lang="ja-JP" altLang="en-US" dirty="0">
                <a:latin typeface="+mn-ea"/>
                <a:ea typeface="+mn-ea"/>
                <a:cs typeface="Times New Roman" panose="02020603050405020304" pitchFamily="18" charset="0"/>
              </a:rPr>
              <a:t>」</a:t>
            </a:r>
            <a:r>
              <a:rPr lang="ja-JP" altLang="ja-JP" dirty="0">
                <a:latin typeface="+mn-ea"/>
                <a:ea typeface="+mn-ea"/>
                <a:cs typeface="Times New Roman" panose="02020603050405020304" pitchFamily="18" charset="0"/>
              </a:rPr>
              <a:t>や</a:t>
            </a:r>
            <a:r>
              <a:rPr lang="ja-JP" altLang="en-US" dirty="0">
                <a:latin typeface="+mn-ea"/>
                <a:ea typeface="+mn-ea"/>
                <a:cs typeface="Times New Roman" panose="02020603050405020304" pitchFamily="18" charset="0"/>
              </a:rPr>
              <a:t>「</a:t>
            </a:r>
            <a:r>
              <a:rPr lang="ja-JP" altLang="ja-JP" dirty="0">
                <a:latin typeface="+mn-ea"/>
                <a:ea typeface="+mn-ea"/>
                <a:cs typeface="Times New Roman" panose="02020603050405020304" pitchFamily="18" charset="0"/>
              </a:rPr>
              <a:t>学校楽しぃ－と</a:t>
            </a:r>
            <a:r>
              <a:rPr lang="ja-JP" altLang="en-US" dirty="0">
                <a:latin typeface="+mn-ea"/>
                <a:ea typeface="+mn-ea"/>
                <a:cs typeface="Times New Roman" panose="02020603050405020304" pitchFamily="18" charset="0"/>
              </a:rPr>
              <a:t>」</a:t>
            </a:r>
            <a:r>
              <a:rPr lang="ja-JP" altLang="ja-JP" dirty="0">
                <a:latin typeface="+mn-ea"/>
                <a:ea typeface="+mn-ea"/>
                <a:cs typeface="Times New Roman" panose="02020603050405020304" pitchFamily="18" charset="0"/>
              </a:rPr>
              <a:t>等を</a:t>
            </a:r>
            <a:r>
              <a:rPr lang="ja-JP" altLang="en-US" dirty="0">
                <a:latin typeface="+mn-ea"/>
                <a:ea typeface="+mn-ea"/>
                <a:cs typeface="Times New Roman" panose="02020603050405020304" pitchFamily="18" charset="0"/>
              </a:rPr>
              <a:t>積極的に活用しましょう。</a:t>
            </a:r>
            <a:endParaRPr lang="ja-JP" altLang="en-US" dirty="0">
              <a:latin typeface="+mn-ea"/>
              <a:ea typeface="+mn-ea"/>
            </a:endParaRPr>
          </a:p>
          <a:p>
            <a:endParaRPr kumimoji="1" lang="en-US" altLang="ja-JP" dirty="0">
              <a:latin typeface="+mn-ea"/>
              <a:ea typeface="+mn-ea"/>
            </a:endParaRPr>
          </a:p>
          <a:p>
            <a:r>
              <a:rPr kumimoji="1" lang="ja-JP" altLang="en-US" dirty="0">
                <a:latin typeface="+mn-ea"/>
                <a:ea typeface="+mn-ea"/>
              </a:rPr>
              <a:t>　　</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16</a:t>
            </a:fld>
            <a:endParaRPr kumimoji="1" lang="ja-JP" altLang="en-US"/>
          </a:p>
        </p:txBody>
      </p:sp>
    </p:spTree>
    <p:extLst>
      <p:ext uri="{BB962C8B-B14F-4D97-AF65-F5344CB8AC3E}">
        <p14:creationId xmlns:p14="http://schemas.microsoft.com/office/powerpoint/2010/main" val="2755935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アセスメントをして，子どもの課題が見えたら，信頼の深い教職員等が子どもの思いを聴きながら，寄り添います。</a:t>
            </a:r>
            <a:endParaRPr kumimoji="1" lang="en-US" altLang="ja-JP" dirty="0">
              <a:latin typeface="+mn-ea"/>
              <a:ea typeface="+mn-ea"/>
            </a:endParaRPr>
          </a:p>
          <a:p>
            <a:r>
              <a:rPr kumimoji="1" lang="ja-JP" altLang="en-US" dirty="0">
                <a:latin typeface="+mn-ea"/>
                <a:ea typeface="+mn-ea"/>
              </a:rPr>
              <a:t>しかし，子どもの課題の解決に当たっては，一人で対応するのではなく，養護教諭やスクールカウンセラー等と連携しながら，チームで対応することが大切です。</a:t>
            </a:r>
            <a:endParaRPr kumimoji="1" lang="en-US" altLang="ja-JP" dirty="0">
              <a:latin typeface="+mn-ea"/>
              <a:ea typeface="+mn-ea"/>
            </a:endParaRPr>
          </a:p>
          <a:p>
            <a:r>
              <a:rPr kumimoji="1" lang="ja-JP" altLang="en-US" dirty="0">
                <a:latin typeface="+mn-ea"/>
                <a:ea typeface="+mn-ea"/>
              </a:rPr>
              <a:t>チームで対応することで，課題解決に向けて様々な意見が生まれます。</a:t>
            </a:r>
            <a:endParaRPr kumimoji="1" lang="en-US" altLang="ja-JP" dirty="0">
              <a:latin typeface="+mn-ea"/>
              <a:ea typeface="+mn-ea"/>
            </a:endParaRPr>
          </a:p>
          <a:p>
            <a:r>
              <a:rPr kumimoji="1" lang="ja-JP" altLang="en-US" dirty="0">
                <a:latin typeface="+mn-ea"/>
                <a:ea typeface="+mn-ea"/>
              </a:rPr>
              <a:t>また，場合によっては，関係機関と連携し，スクールソーシャルワーカーや医師等専門家の見識を求めることも必要です。</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17</a:t>
            </a:fld>
            <a:endParaRPr kumimoji="1" lang="ja-JP" altLang="en-US"/>
          </a:p>
        </p:txBody>
      </p:sp>
    </p:spTree>
    <p:extLst>
      <p:ext uri="{BB962C8B-B14F-4D97-AF65-F5344CB8AC3E}">
        <p14:creationId xmlns:p14="http://schemas.microsoft.com/office/powerpoint/2010/main" val="1076669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最後に，相談窓口について紹介します。</a:t>
            </a:r>
            <a:endParaRPr lang="en-US" altLang="ja-JP" dirty="0">
              <a:latin typeface="+mn-ea"/>
            </a:endParaRPr>
          </a:p>
          <a:p>
            <a:r>
              <a:rPr lang="ja-JP" altLang="en-US" dirty="0">
                <a:latin typeface="+mn-ea"/>
              </a:rPr>
              <a:t>学校だけで問題の解決を図ろうと</a:t>
            </a:r>
            <a:r>
              <a:rPr lang="ja-JP" altLang="en-US">
                <a:latin typeface="+mn-ea"/>
              </a:rPr>
              <a:t>せず，状況に応じて，</a:t>
            </a:r>
            <a:r>
              <a:rPr lang="ja-JP" altLang="en-US" dirty="0">
                <a:latin typeface="+mn-ea"/>
              </a:rPr>
              <a:t>子どもや保護者に相談窓口を紹介するのもよいでしょう。</a:t>
            </a:r>
            <a:endParaRPr lang="en-US" altLang="ja-JP" dirty="0">
              <a:latin typeface="+mn-ea"/>
            </a:endParaRPr>
          </a:p>
          <a:p>
            <a:r>
              <a:rPr lang="ja-JP" altLang="en-US" dirty="0">
                <a:latin typeface="+mn-ea"/>
              </a:rPr>
              <a:t>また，子どもの人権に関する取組として，「児童福祉週間」や「児童虐待防止推進月間」が定められており，児童虐待防止のメッセージが込められたオレンジリボンがあることも，ぜひ知っておいてください。</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18</a:t>
            </a:fld>
            <a:endParaRPr kumimoji="1" lang="ja-JP" altLang="en-US"/>
          </a:p>
        </p:txBody>
      </p:sp>
    </p:spTree>
    <p:extLst>
      <p:ext uri="{BB962C8B-B14F-4D97-AF65-F5344CB8AC3E}">
        <p14:creationId xmlns:p14="http://schemas.microsoft.com/office/powerpoint/2010/main" val="14873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ー 1"/>
          <p:cNvSpPr>
            <a:spLocks noGrp="1" noRot="1" noChangeAspect="1" noTextEdit="1"/>
          </p:cNvSpPr>
          <p:nvPr>
            <p:ph type="sldImg"/>
          </p:nvPr>
        </p:nvSpPr>
        <p:spPr>
          <a:ln/>
        </p:spPr>
      </p:sp>
      <p:sp>
        <p:nvSpPr>
          <p:cNvPr id="10240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ja-JP" dirty="0"/>
              <a:t>人権教育は</a:t>
            </a:r>
            <a:r>
              <a:rPr lang="ja-JP" altLang="en-US" dirty="0"/>
              <a:t>「</a:t>
            </a:r>
            <a:r>
              <a:rPr lang="ja-JP" altLang="ja-JP" dirty="0"/>
              <a:t>全ての教育の基本</a:t>
            </a:r>
            <a:r>
              <a:rPr lang="ja-JP" altLang="en-US" dirty="0"/>
              <a:t>」です。</a:t>
            </a:r>
            <a:r>
              <a:rPr lang="ja-JP" altLang="ja-JP" dirty="0"/>
              <a:t> </a:t>
            </a:r>
          </a:p>
          <a:p>
            <a:r>
              <a:rPr lang="ja-JP" altLang="ja-JP" dirty="0"/>
              <a:t>子どもたちが，今日も行きたいと思う学校づくりを進めましょう。</a:t>
            </a:r>
          </a:p>
        </p:txBody>
      </p:sp>
    </p:spTree>
    <p:extLst>
      <p:ext uri="{BB962C8B-B14F-4D97-AF65-F5344CB8AC3E}">
        <p14:creationId xmlns:p14="http://schemas.microsoft.com/office/powerpoint/2010/main" val="2740941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5589">
              <a:defRPr/>
            </a:pPr>
            <a:r>
              <a:rPr lang="ja-JP" altLang="en-US" dirty="0">
                <a:solidFill>
                  <a:schemeClr val="tx1"/>
                </a:solidFill>
                <a:latin typeface="+mn-ea"/>
              </a:rPr>
              <a:t>このコンテンツでは，次の３つの項目について，学習します。</a:t>
            </a:r>
            <a:endParaRPr lang="en-US" altLang="ja-JP" dirty="0">
              <a:solidFill>
                <a:schemeClr val="tx1"/>
              </a:solidFill>
              <a:latin typeface="+mn-ea"/>
            </a:endParaRPr>
          </a:p>
          <a:p>
            <a:pPr defTabSz="915589">
              <a:defRPr/>
            </a:pPr>
            <a:r>
              <a:rPr lang="ja-JP" altLang="en-US" dirty="0">
                <a:solidFill>
                  <a:schemeClr val="tx1"/>
                </a:solidFill>
                <a:latin typeface="+mn-ea"/>
              </a:rPr>
              <a:t>１「子どもに関して起きている人権問題」</a:t>
            </a:r>
            <a:endParaRPr lang="en-US" altLang="ja-JP" dirty="0">
              <a:solidFill>
                <a:schemeClr val="tx1"/>
              </a:solidFill>
              <a:latin typeface="+mn-ea"/>
            </a:endParaRPr>
          </a:p>
          <a:p>
            <a:pPr defTabSz="915589">
              <a:defRPr/>
            </a:pPr>
            <a:r>
              <a:rPr lang="ja-JP" altLang="en-US" dirty="0">
                <a:solidFill>
                  <a:schemeClr val="tx1"/>
                </a:solidFill>
                <a:latin typeface="+mn-ea"/>
              </a:rPr>
              <a:t>２「子どもの人権問題に係る法律等について」</a:t>
            </a:r>
            <a:endParaRPr lang="en-US" altLang="ja-JP" dirty="0">
              <a:solidFill>
                <a:schemeClr val="tx1"/>
              </a:solidFill>
              <a:latin typeface="+mn-ea"/>
            </a:endParaRPr>
          </a:p>
          <a:p>
            <a:pPr defTabSz="915589">
              <a:defRPr/>
            </a:pPr>
            <a:r>
              <a:rPr lang="ja-JP" altLang="en-US" dirty="0">
                <a:solidFill>
                  <a:schemeClr val="tx1"/>
                </a:solidFill>
                <a:latin typeface="+mn-ea"/>
              </a:rPr>
              <a:t>３「学校での取組について」</a:t>
            </a:r>
          </a:p>
        </p:txBody>
      </p:sp>
      <p:sp>
        <p:nvSpPr>
          <p:cNvPr id="4" name="スライド番号プレースホルダー 3"/>
          <p:cNvSpPr>
            <a:spLocks noGrp="1"/>
          </p:cNvSpPr>
          <p:nvPr>
            <p:ph type="sldNum" sz="quarter" idx="10"/>
          </p:nvPr>
        </p:nvSpPr>
        <p:spPr/>
        <p:txBody>
          <a:bodyPr/>
          <a:lstStyle/>
          <a:p>
            <a:fld id="{184984E0-F49F-46EB-BF71-BD6138E2374E}"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1636455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子どもに関して起きている人権問題として，法務省のウェブサイトには「いじめ」，「体罰」，「児童虐待」，「児童買春」，「児童ポルノ問題」が挙げられ，さらに「子どもの貧困」や海外における「人身売買」の問題にも触れられています。</a:t>
            </a:r>
            <a:endParaRPr kumimoji="1" lang="en-US" altLang="ja-JP" dirty="0">
              <a:latin typeface="+mn-ea"/>
              <a:ea typeface="+mn-ea"/>
            </a:endParaRPr>
          </a:p>
          <a:p>
            <a:r>
              <a:rPr kumimoji="1" lang="ja-JP" altLang="en-US" dirty="0">
                <a:latin typeface="+mn-ea"/>
                <a:ea typeface="+mn-ea"/>
              </a:rPr>
              <a:t>中でも，児童買春やインターネットにおける児童ポルノの氾濫等，子どもを性的に商売の道具にする商業的搾取の問題は深刻です。</a:t>
            </a:r>
            <a:endParaRPr kumimoji="1" lang="en-US" altLang="ja-JP" dirty="0">
              <a:latin typeface="+mn-ea"/>
              <a:ea typeface="+mn-ea"/>
            </a:endParaRPr>
          </a:p>
          <a:p>
            <a:r>
              <a:rPr kumimoji="1" lang="ja-JP" altLang="en-US" dirty="0">
                <a:latin typeface="+mn-ea"/>
                <a:ea typeface="+mn-ea"/>
              </a:rPr>
              <a:t>また，子どもの人権</a:t>
            </a:r>
            <a:r>
              <a:rPr kumimoji="1" lang="en-US" altLang="ja-JP" dirty="0">
                <a:latin typeface="+mn-ea"/>
                <a:ea typeface="+mn-ea"/>
              </a:rPr>
              <a:t>110</a:t>
            </a:r>
            <a:r>
              <a:rPr kumimoji="1" lang="ja-JP" altLang="en-US" dirty="0">
                <a:latin typeface="+mn-ea"/>
                <a:ea typeface="+mn-ea"/>
              </a:rPr>
              <a:t>番に寄せられる内容には，いじめや体罰，先生のひいきといった学校に関するものもあります。</a:t>
            </a:r>
            <a:endParaRPr kumimoji="1" lang="en-US" altLang="ja-JP" dirty="0">
              <a:latin typeface="+mn-ea"/>
              <a:ea typeface="+mn-ea"/>
            </a:endParaRPr>
          </a:p>
          <a:p>
            <a:r>
              <a:rPr kumimoji="1" lang="ja-JP" altLang="en-US" dirty="0">
                <a:latin typeface="+mn-ea"/>
                <a:ea typeface="+mn-ea"/>
              </a:rPr>
              <a:t>教育職員による体罰に関する人権侵犯事件の新規救済手続き開始件数は年々減ってきてはいますが，令和３年度は５１件と報告がされています。</a:t>
            </a:r>
            <a:endParaRPr kumimoji="1" lang="en-US" altLang="ja-JP" dirty="0">
              <a:latin typeface="+mn-ea"/>
              <a:ea typeface="+mn-ea"/>
            </a:endParaRPr>
          </a:p>
          <a:p>
            <a:r>
              <a:rPr kumimoji="1" lang="ja-JP" altLang="en-US" dirty="0">
                <a:latin typeface="+mn-ea"/>
                <a:ea typeface="+mn-ea"/>
              </a:rPr>
              <a:t>体罰は重大な人権侵害であり，「学校教育法第</a:t>
            </a:r>
            <a:r>
              <a:rPr kumimoji="1" lang="en-US" altLang="ja-JP" dirty="0">
                <a:latin typeface="+mn-ea"/>
                <a:ea typeface="+mn-ea"/>
              </a:rPr>
              <a:t>11</a:t>
            </a:r>
            <a:r>
              <a:rPr kumimoji="1" lang="ja-JP" altLang="en-US" dirty="0">
                <a:latin typeface="+mn-ea"/>
                <a:ea typeface="+mn-ea"/>
              </a:rPr>
              <a:t>条」で禁止されています。「つい，やってしまった。」では，すまされません。</a:t>
            </a:r>
            <a:endParaRPr kumimoji="1" lang="en-US" altLang="ja-JP" dirty="0">
              <a:latin typeface="+mn-ea"/>
              <a:ea typeface="+mn-ea"/>
            </a:endParaRPr>
          </a:p>
          <a:p>
            <a:r>
              <a:rPr kumimoji="1" lang="ja-JP" altLang="en-US" dirty="0">
                <a:latin typeface="+mn-ea"/>
                <a:ea typeface="+mn-ea"/>
              </a:rPr>
              <a:t>日頃から，子どもとの信頼関係を深めることはもちろん，アンガ</a:t>
            </a:r>
            <a:r>
              <a:rPr kumimoji="1" lang="en-US" altLang="ja-JP" dirty="0">
                <a:latin typeface="+mn-ea"/>
                <a:ea typeface="+mn-ea"/>
              </a:rPr>
              <a:t>-</a:t>
            </a:r>
            <a:r>
              <a:rPr kumimoji="1" lang="ja-JP" altLang="en-US" dirty="0">
                <a:latin typeface="+mn-ea"/>
                <a:ea typeface="+mn-ea"/>
              </a:rPr>
              <a:t>マネジメントを身に付ける等，対策も必要です。</a:t>
            </a:r>
            <a:endParaRPr lang="ja-JP" altLang="en-US" spc="-150" dirty="0">
              <a:latin typeface="+mn-ea"/>
            </a:endParaRPr>
          </a:p>
          <a:p>
            <a:endParaRPr lang="ja-JP" altLang="en-US" spc="-150" dirty="0"/>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3</a:t>
            </a:fld>
            <a:endParaRPr kumimoji="1" lang="ja-JP" altLang="en-US"/>
          </a:p>
        </p:txBody>
      </p:sp>
    </p:spTree>
    <p:extLst>
      <p:ext uri="{BB962C8B-B14F-4D97-AF65-F5344CB8AC3E}">
        <p14:creationId xmlns:p14="http://schemas.microsoft.com/office/powerpoint/2010/main" val="2179117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これは，法務省が行っている「子どもの人権</a:t>
            </a:r>
            <a:r>
              <a:rPr lang="en-US" altLang="ja-JP" dirty="0">
                <a:latin typeface="+mn-ea"/>
              </a:rPr>
              <a:t>SOS</a:t>
            </a:r>
            <a:r>
              <a:rPr lang="ja-JP" altLang="en-US" dirty="0">
                <a:latin typeface="+mn-ea"/>
              </a:rPr>
              <a:t>ミニレター」事業の結果を，いくつか抜粋したものです。</a:t>
            </a:r>
            <a:endParaRPr lang="en-US" altLang="ja-JP" dirty="0">
              <a:latin typeface="+mn-ea"/>
            </a:endParaRPr>
          </a:p>
          <a:p>
            <a:r>
              <a:rPr lang="ja-JP" altLang="en-US" dirty="0">
                <a:latin typeface="+mn-ea"/>
              </a:rPr>
              <a:t>相談内容を見ると，「いじめ」に関する内容が最も多く，全体の</a:t>
            </a:r>
            <a:r>
              <a:rPr lang="en-US" altLang="ja-JP" dirty="0">
                <a:latin typeface="+mn-ea"/>
              </a:rPr>
              <a:t>27.5</a:t>
            </a:r>
            <a:r>
              <a:rPr lang="ja-JP" altLang="en-US" dirty="0">
                <a:latin typeface="+mn-ea"/>
              </a:rPr>
              <a:t>％を占めており，ついで，「虐待」が</a:t>
            </a:r>
            <a:r>
              <a:rPr lang="en-US" altLang="ja-JP" dirty="0">
                <a:latin typeface="+mn-ea"/>
              </a:rPr>
              <a:t>3.5</a:t>
            </a:r>
            <a:r>
              <a:rPr lang="ja-JP" altLang="en-US" dirty="0">
                <a:latin typeface="+mn-ea"/>
              </a:rPr>
              <a:t>％，「体罰」が</a:t>
            </a:r>
            <a:r>
              <a:rPr lang="en-US" altLang="ja-JP" dirty="0">
                <a:latin typeface="+mn-ea"/>
              </a:rPr>
              <a:t>0.3</a:t>
            </a:r>
            <a:r>
              <a:rPr lang="ja-JP" altLang="en-US" dirty="0">
                <a:latin typeface="+mn-ea"/>
              </a:rPr>
              <a:t>％となっています。</a:t>
            </a:r>
            <a:endParaRPr lang="en-US" altLang="ja-JP" dirty="0">
              <a:latin typeface="+mn-ea"/>
            </a:endParaRPr>
          </a:p>
          <a:p>
            <a:r>
              <a:rPr lang="ja-JP" altLang="en-US" dirty="0">
                <a:latin typeface="+mn-ea"/>
              </a:rPr>
              <a:t>子どもに起きている人権問題は，先に述べたように様々ですが，子どもにとって，「いじめ」が深刻な状況にあることがうかがえます。</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4</a:t>
            </a:fld>
            <a:endParaRPr kumimoji="1" lang="ja-JP" altLang="en-US"/>
          </a:p>
        </p:txBody>
      </p:sp>
    </p:spTree>
    <p:extLst>
      <p:ext uri="{BB962C8B-B14F-4D97-AF65-F5344CB8AC3E}">
        <p14:creationId xmlns:p14="http://schemas.microsoft.com/office/powerpoint/2010/main" val="1099626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次に，子どもの人権問題に係る法律等について，説明します。</a:t>
            </a:r>
            <a:endParaRPr lang="en-US" altLang="ja-JP" dirty="0">
              <a:latin typeface="+mn-ea"/>
            </a:endParaRPr>
          </a:p>
          <a:p>
            <a:r>
              <a:rPr lang="en-US" altLang="ja-JP" dirty="0">
                <a:latin typeface="+mn-ea"/>
              </a:rPr>
              <a:t>1989</a:t>
            </a:r>
            <a:r>
              <a:rPr lang="ja-JP" altLang="en-US" dirty="0">
                <a:latin typeface="+mn-ea"/>
              </a:rPr>
              <a:t>年に国連総会で採択された「児童の権利に関する条約（子どもの権利条約）」は，子どもの基本的人権を国際的に保障するために定められた条約です。</a:t>
            </a:r>
            <a:endParaRPr lang="en-US" altLang="ja-JP" dirty="0">
              <a:latin typeface="+mn-ea"/>
            </a:endParaRPr>
          </a:p>
          <a:p>
            <a:r>
              <a:rPr lang="ja-JP" altLang="en-US" dirty="0">
                <a:latin typeface="+mn-ea"/>
              </a:rPr>
              <a:t>日本は，</a:t>
            </a:r>
            <a:r>
              <a:rPr lang="en-US" altLang="ja-JP" dirty="0">
                <a:latin typeface="+mn-ea"/>
              </a:rPr>
              <a:t>1994</a:t>
            </a:r>
            <a:r>
              <a:rPr lang="ja-JP" altLang="en-US" dirty="0">
                <a:latin typeface="+mn-ea"/>
              </a:rPr>
              <a:t>年（平成</a:t>
            </a:r>
            <a:r>
              <a:rPr lang="en-US" altLang="ja-JP" dirty="0">
                <a:latin typeface="+mn-ea"/>
              </a:rPr>
              <a:t>6</a:t>
            </a:r>
            <a:r>
              <a:rPr lang="ja-JP" altLang="en-US" dirty="0">
                <a:latin typeface="+mn-ea"/>
              </a:rPr>
              <a:t>年）に批准しました。</a:t>
            </a:r>
            <a:endParaRPr lang="en-US" altLang="ja-JP" dirty="0">
              <a:latin typeface="+mn-ea"/>
            </a:endParaRPr>
          </a:p>
          <a:p>
            <a:r>
              <a:rPr lang="ja-JP" altLang="en-US" dirty="0">
                <a:latin typeface="+mn-ea"/>
              </a:rPr>
              <a:t>この条約では，子どもの権利が４点に整理されています。</a:t>
            </a:r>
            <a:endParaRPr lang="en-US" altLang="ja-JP" dirty="0">
              <a:latin typeface="+mn-ea"/>
            </a:endParaRPr>
          </a:p>
          <a:p>
            <a:r>
              <a:rPr lang="ja-JP" altLang="en-US" dirty="0">
                <a:latin typeface="+mn-ea"/>
              </a:rPr>
              <a:t>１　生きる権利</a:t>
            </a:r>
            <a:endParaRPr lang="en-US" altLang="ja-JP" dirty="0">
              <a:latin typeface="+mn-ea"/>
            </a:endParaRPr>
          </a:p>
          <a:p>
            <a:r>
              <a:rPr lang="ja-JP" altLang="en-US" dirty="0">
                <a:latin typeface="+mn-ea"/>
              </a:rPr>
              <a:t>防げる病気などで命を奪われないこと，病気やけがをしたら治療を受けられることなど。</a:t>
            </a:r>
            <a:endParaRPr lang="en-US" altLang="ja-JP" dirty="0">
              <a:latin typeface="+mn-ea"/>
            </a:endParaRPr>
          </a:p>
          <a:p>
            <a:r>
              <a:rPr lang="ja-JP" altLang="en-US" dirty="0">
                <a:latin typeface="+mn-ea"/>
              </a:rPr>
              <a:t>２　育つ権利</a:t>
            </a:r>
            <a:endParaRPr lang="en-US" altLang="ja-JP" dirty="0">
              <a:latin typeface="+mn-ea"/>
            </a:endParaRPr>
          </a:p>
          <a:p>
            <a:r>
              <a:rPr lang="ja-JP" altLang="en-US" dirty="0">
                <a:latin typeface="+mn-ea"/>
              </a:rPr>
              <a:t>教育を受け，休んだり遊んだりできること，考えや信じることの自由が守られ，自分らしく育つことができることなど。</a:t>
            </a:r>
            <a:endParaRPr lang="en-US" altLang="ja-JP" dirty="0">
              <a:latin typeface="+mn-ea"/>
            </a:endParaRPr>
          </a:p>
          <a:p>
            <a:r>
              <a:rPr lang="ja-JP" altLang="en-US" dirty="0">
                <a:latin typeface="+mn-ea"/>
              </a:rPr>
              <a:t>３　守られる権利</a:t>
            </a:r>
            <a:endParaRPr lang="en-US" altLang="ja-JP" dirty="0">
              <a:latin typeface="+mn-ea"/>
            </a:endParaRPr>
          </a:p>
          <a:p>
            <a:r>
              <a:rPr lang="ja-JP" altLang="en-US" dirty="0">
                <a:latin typeface="+mn-ea"/>
              </a:rPr>
              <a:t>あらゆる種類の虐待や搾取などから守られること，障害のある子どもや少数民族の子どもなどは特に守られることなど。</a:t>
            </a:r>
            <a:endParaRPr lang="en-US" altLang="ja-JP" dirty="0">
              <a:latin typeface="+mn-ea"/>
            </a:endParaRPr>
          </a:p>
          <a:p>
            <a:r>
              <a:rPr lang="ja-JP" altLang="en-US" dirty="0">
                <a:latin typeface="+mn-ea"/>
              </a:rPr>
              <a:t>４　参加する権利</a:t>
            </a:r>
            <a:endParaRPr lang="en-US" altLang="ja-JP" dirty="0">
              <a:latin typeface="+mn-ea"/>
            </a:endParaRPr>
          </a:p>
          <a:p>
            <a:r>
              <a:rPr lang="ja-JP" altLang="en-US" dirty="0">
                <a:latin typeface="+mn-ea"/>
              </a:rPr>
              <a:t>自由に意見を表したり，集まってグループを作ったり，自由な活動を行ったりできることなど。</a:t>
            </a:r>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5</a:t>
            </a:fld>
            <a:endParaRPr kumimoji="1" lang="ja-JP" altLang="en-US"/>
          </a:p>
        </p:txBody>
      </p:sp>
    </p:spTree>
    <p:extLst>
      <p:ext uri="{BB962C8B-B14F-4D97-AF65-F5344CB8AC3E}">
        <p14:creationId xmlns:p14="http://schemas.microsoft.com/office/powerpoint/2010/main" val="796831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ここからは，子どもの権利が脅かされている虐待，いじめ，貧困，不登校等の問題に関する法律について整理します。</a:t>
            </a:r>
            <a:endParaRPr kumimoji="1" lang="en-US" altLang="ja-JP" dirty="0"/>
          </a:p>
          <a:p>
            <a:r>
              <a:rPr lang="ja-JP" altLang="en-US" dirty="0">
                <a:latin typeface="+mn-ea"/>
              </a:rPr>
              <a:t>平成</a:t>
            </a:r>
            <a:r>
              <a:rPr lang="en-US" altLang="ja-JP" dirty="0">
                <a:latin typeface="+mn-ea"/>
              </a:rPr>
              <a:t>11</a:t>
            </a:r>
            <a:r>
              <a:rPr lang="ja-JP" altLang="en-US" dirty="0">
                <a:latin typeface="+mn-ea"/>
              </a:rPr>
              <a:t>年，児童買春や児童ポルノの取締り等を目的とした「児童買春，児童ポルノに係る行為等の規制及び処罰並びに児童の保護等に関する法律」いわゆる（児童買春・児童ポルノ禁止法）制定されました。</a:t>
            </a:r>
            <a:endParaRPr lang="en-US" altLang="ja-JP" dirty="0">
              <a:latin typeface="+mn-ea"/>
            </a:endParaRPr>
          </a:p>
          <a:p>
            <a:r>
              <a:rPr lang="ja-JP" altLang="en-US" dirty="0">
                <a:latin typeface="+mn-ea"/>
              </a:rPr>
              <a:t>また，翌年の</a:t>
            </a:r>
            <a:r>
              <a:rPr lang="en-US" altLang="ja-JP" dirty="0">
                <a:latin typeface="+mn-ea"/>
              </a:rPr>
              <a:t>12</a:t>
            </a:r>
            <a:r>
              <a:rPr lang="ja-JP" altLang="en-US" dirty="0">
                <a:latin typeface="+mn-ea"/>
              </a:rPr>
              <a:t>年には，虐待から児童を守ることを目的とした，「児童虐待の防止等に関する法律」いわゆる「児童虐待防止法」が制定されました。</a:t>
            </a:r>
            <a:endParaRPr lang="en-US" altLang="ja-JP" dirty="0">
              <a:latin typeface="+mn-ea"/>
            </a:endParaRPr>
          </a:p>
          <a:p>
            <a:r>
              <a:rPr lang="ja-JP" altLang="en-US" dirty="0">
                <a:latin typeface="+mn-ea"/>
              </a:rPr>
              <a:t>この法律で，わたしたち教職員に児童虐待の早期発見と通告の義務が課せられました。</a:t>
            </a:r>
            <a:endParaRPr lang="en-US" altLang="ja-JP" dirty="0">
              <a:latin typeface="+mn-ea"/>
            </a:endParaRPr>
          </a:p>
          <a:p>
            <a:r>
              <a:rPr lang="ja-JP" altLang="en-US" dirty="0">
                <a:latin typeface="+mn-ea"/>
              </a:rPr>
              <a:t>さらに，令和</a:t>
            </a:r>
            <a:r>
              <a:rPr lang="en-US" altLang="ja-JP" dirty="0">
                <a:latin typeface="+mn-ea"/>
              </a:rPr>
              <a:t>2</a:t>
            </a:r>
            <a:r>
              <a:rPr lang="ja-JP" altLang="en-US" dirty="0">
                <a:latin typeface="+mn-ea"/>
              </a:rPr>
              <a:t>年，虐待による痛ましい事件が後を絶たないことから一部が改正され，「親権者による体罰の禁止」が明確化されています。</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6</a:t>
            </a:fld>
            <a:endParaRPr kumimoji="1" lang="ja-JP" altLang="en-US"/>
          </a:p>
        </p:txBody>
      </p:sp>
    </p:spTree>
    <p:extLst>
      <p:ext uri="{BB962C8B-B14F-4D97-AF65-F5344CB8AC3E}">
        <p14:creationId xmlns:p14="http://schemas.microsoft.com/office/powerpoint/2010/main" val="1922249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いじめについては，いじめの防止等のための対策を総合的かつ効果的に推進することを目的として，平成</a:t>
            </a:r>
            <a:r>
              <a:rPr kumimoji="1" lang="en-US" altLang="ja-JP" dirty="0">
                <a:latin typeface="+mn-ea"/>
                <a:ea typeface="+mn-ea"/>
              </a:rPr>
              <a:t>25</a:t>
            </a:r>
            <a:r>
              <a:rPr kumimoji="1" lang="ja-JP" altLang="en-US" dirty="0">
                <a:latin typeface="+mn-ea"/>
                <a:ea typeface="+mn-ea"/>
              </a:rPr>
              <a:t>年に「いじめ防止対策推進法」が制定されました。</a:t>
            </a:r>
            <a:endParaRPr kumimoji="1" lang="en-US" altLang="ja-JP" dirty="0">
              <a:latin typeface="+mn-ea"/>
              <a:ea typeface="+mn-ea"/>
            </a:endParaRPr>
          </a:p>
          <a:p>
            <a:r>
              <a:rPr kumimoji="1" lang="ja-JP" altLang="en-US" dirty="0">
                <a:latin typeface="+mn-ea"/>
                <a:ea typeface="+mn-ea"/>
              </a:rPr>
              <a:t>この法律には，地方公共団体及び学校の各主体による「いじめの防止等のための対策に関する基本的な方針」の策定が盛り込まれました。</a:t>
            </a:r>
            <a:endParaRPr kumimoji="1" lang="en-US" altLang="ja-JP" dirty="0">
              <a:latin typeface="+mn-ea"/>
              <a:ea typeface="+mn-ea"/>
            </a:endParaRPr>
          </a:p>
          <a:p>
            <a:r>
              <a:rPr kumimoji="1" lang="ja-JP" altLang="en-US" dirty="0">
                <a:latin typeface="+mn-ea"/>
                <a:ea typeface="+mn-ea"/>
              </a:rPr>
              <a:t>これを受けて，本県も平成</a:t>
            </a:r>
            <a:r>
              <a:rPr kumimoji="1" lang="en-US" altLang="ja-JP" dirty="0">
                <a:latin typeface="+mn-ea"/>
                <a:ea typeface="+mn-ea"/>
              </a:rPr>
              <a:t>26</a:t>
            </a:r>
            <a:r>
              <a:rPr kumimoji="1" lang="ja-JP" altLang="en-US" dirty="0">
                <a:latin typeface="+mn-ea"/>
                <a:ea typeface="+mn-ea"/>
              </a:rPr>
              <a:t>年に「県いじめ防止基本方針」を策定し，対応が進められてきました。</a:t>
            </a:r>
            <a:endParaRPr kumimoji="1" lang="en-US" altLang="ja-JP" dirty="0">
              <a:latin typeface="+mn-ea"/>
              <a:ea typeface="+mn-ea"/>
            </a:endParaRPr>
          </a:p>
          <a:p>
            <a:r>
              <a:rPr kumimoji="1" lang="ja-JP" altLang="en-US" dirty="0">
                <a:latin typeface="+mn-ea"/>
                <a:ea typeface="+mn-ea"/>
              </a:rPr>
              <a:t>しかし，いじめの実態は多様化が進み，インターネットを介在することによる潜在化の傾向も見られることから，今後もいっそうの対応が求められています。</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7</a:t>
            </a:fld>
            <a:endParaRPr kumimoji="1" lang="ja-JP" altLang="en-US"/>
          </a:p>
        </p:txBody>
      </p:sp>
    </p:spTree>
    <p:extLst>
      <p:ext uri="{BB962C8B-B14F-4D97-AF65-F5344CB8AC3E}">
        <p14:creationId xmlns:p14="http://schemas.microsoft.com/office/powerpoint/2010/main" val="1365357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子どもの貧困問題に関しては，貧困の状況にある子どもが健やかに育成される環境を整備するとともに，教育の機会均等を図ることを目的として，平成</a:t>
            </a:r>
            <a:r>
              <a:rPr kumimoji="1" lang="en-US" altLang="ja-JP" dirty="0"/>
              <a:t>26</a:t>
            </a:r>
            <a:r>
              <a:rPr kumimoji="1" lang="ja-JP" altLang="en-US" dirty="0"/>
              <a:t>年に「子どもの貧困対策の推進に関する法律」が制定されました。</a:t>
            </a:r>
            <a:endParaRPr kumimoji="1" lang="en-US" altLang="ja-JP" dirty="0"/>
          </a:p>
          <a:p>
            <a:r>
              <a:rPr kumimoji="1" lang="ja-JP" altLang="en-US" dirty="0"/>
              <a:t>県もこの法律に基づき，教育・生活・就労の支援及び経済的支援に取り組んでいます。</a:t>
            </a:r>
            <a:endParaRPr kumimoji="1" lang="en-US" altLang="ja-JP" dirty="0"/>
          </a:p>
          <a:p>
            <a:r>
              <a:rPr lang="ja-JP" altLang="en-US" dirty="0">
                <a:latin typeface="+mn-ea"/>
              </a:rPr>
              <a:t>子どもの貧困問題への対応として学校が関連する通知や制度には，次のようなものがあります。</a:t>
            </a:r>
            <a:endParaRPr lang="en-US" altLang="ja-JP" dirty="0">
              <a:latin typeface="+mn-ea"/>
            </a:endParaRPr>
          </a:p>
          <a:p>
            <a:r>
              <a:rPr lang="ja-JP" altLang="en-US" dirty="0">
                <a:latin typeface="+mn-ea"/>
              </a:rPr>
              <a:t>平成</a:t>
            </a:r>
            <a:r>
              <a:rPr lang="en-US" altLang="ja-JP" dirty="0">
                <a:latin typeface="+mn-ea"/>
              </a:rPr>
              <a:t>30</a:t>
            </a:r>
            <a:r>
              <a:rPr lang="ja-JP" altLang="en-US" dirty="0">
                <a:latin typeface="+mn-ea"/>
              </a:rPr>
              <a:t>年</a:t>
            </a:r>
            <a:r>
              <a:rPr lang="en-US" altLang="ja-JP" dirty="0">
                <a:latin typeface="+mn-ea"/>
              </a:rPr>
              <a:t>3</a:t>
            </a:r>
            <a:r>
              <a:rPr lang="ja-JP" altLang="en-US" dirty="0">
                <a:latin typeface="+mn-ea"/>
              </a:rPr>
              <a:t>月</a:t>
            </a:r>
            <a:r>
              <a:rPr lang="en-US" altLang="ja-JP" dirty="0">
                <a:latin typeface="+mn-ea"/>
              </a:rPr>
              <a:t>19</a:t>
            </a:r>
            <a:r>
              <a:rPr lang="ja-JP" altLang="en-US" dirty="0">
                <a:latin typeface="+mn-ea"/>
              </a:rPr>
              <a:t>日付けで，「学校における通学用服等の学用品等の適正な取り扱いについて」という通知文が文科省から出されています。</a:t>
            </a:r>
            <a:endParaRPr lang="en-US" altLang="ja-JP" dirty="0">
              <a:latin typeface="+mn-ea"/>
            </a:endParaRPr>
          </a:p>
          <a:p>
            <a:r>
              <a:rPr lang="ja-JP" altLang="en-US" dirty="0">
                <a:latin typeface="+mn-ea"/>
              </a:rPr>
              <a:t>この通知は，保護者の経済的負担の軽減を図ることためのものです。</a:t>
            </a:r>
            <a:endParaRPr lang="en-US" altLang="ja-JP" dirty="0">
              <a:latin typeface="+mn-ea"/>
            </a:endParaRPr>
          </a:p>
          <a:p>
            <a:r>
              <a:rPr lang="ja-JP" altLang="en-US" dirty="0">
                <a:latin typeface="+mn-ea"/>
              </a:rPr>
              <a:t>また，修学支援に係る制度もあります。　</a:t>
            </a:r>
            <a:endParaRPr lang="en-US" altLang="ja-JP" dirty="0">
              <a:latin typeface="+mn-ea"/>
            </a:endParaRPr>
          </a:p>
          <a:p>
            <a:r>
              <a:rPr lang="ja-JP" altLang="en-US" dirty="0">
                <a:latin typeface="+mn-ea"/>
              </a:rPr>
              <a:t>高校生等奨学給付金事業や各種奨学金制度等です。</a:t>
            </a:r>
          </a:p>
          <a:p>
            <a:pPr defTabSz="915589">
              <a:defRPr/>
            </a:pPr>
            <a:r>
              <a:rPr lang="ja-JP" altLang="en-US" dirty="0">
                <a:latin typeface="+mn-ea"/>
              </a:rPr>
              <a:t>学校は，これらの制度等を保護者へしっかり周知することが大切です。</a:t>
            </a:r>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8</a:t>
            </a:fld>
            <a:endParaRPr kumimoji="1" lang="ja-JP" altLang="en-US"/>
          </a:p>
        </p:txBody>
      </p:sp>
    </p:spTree>
    <p:extLst>
      <p:ext uri="{BB962C8B-B14F-4D97-AF65-F5344CB8AC3E}">
        <p14:creationId xmlns:p14="http://schemas.microsoft.com/office/powerpoint/2010/main" val="1386849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latin typeface="+mn-ea"/>
                <a:ea typeface="+mn-ea"/>
              </a:rPr>
              <a:t>不登校に関しては，平成</a:t>
            </a:r>
            <a:r>
              <a:rPr kumimoji="1" lang="en-US" altLang="ja-JP" sz="1200" dirty="0">
                <a:latin typeface="+mn-ea"/>
                <a:ea typeface="+mn-ea"/>
              </a:rPr>
              <a:t>29</a:t>
            </a:r>
            <a:r>
              <a:rPr kumimoji="1" lang="ja-JP" altLang="en-US" sz="1200" dirty="0">
                <a:latin typeface="+mn-ea"/>
                <a:ea typeface="+mn-ea"/>
              </a:rPr>
              <a:t>年に「義務教育の段階における普通教育に相当する教育の機会の確保等関する法律」いわゆる「教育機会確保法」が施行されました。</a:t>
            </a:r>
            <a:endParaRPr kumimoji="1" lang="en-US" altLang="ja-JP" sz="1200" dirty="0">
              <a:latin typeface="+mn-ea"/>
              <a:ea typeface="+mn-ea"/>
            </a:endParaRPr>
          </a:p>
          <a:p>
            <a:pPr defTabSz="915589">
              <a:defRPr/>
            </a:pPr>
            <a:r>
              <a:rPr kumimoji="1" lang="ja-JP" altLang="en-US" sz="1200" dirty="0">
                <a:latin typeface="+mn-ea"/>
                <a:ea typeface="+mn-ea"/>
              </a:rPr>
              <a:t>この法律は，</a:t>
            </a:r>
            <a:r>
              <a:rPr lang="ja-JP" altLang="en-US" sz="1200" dirty="0">
                <a:latin typeface="+mn-ea"/>
                <a:ea typeface="+mn-ea"/>
              </a:rPr>
              <a:t>教育機会の確保に関する施策を総合的に推進することを目的としており，国や地方公共団体の責務を明らかにするとともに，基本方針の策定についても定められています。</a:t>
            </a:r>
            <a:endParaRPr lang="en-US" altLang="ja-JP" sz="1200" dirty="0">
              <a:latin typeface="+mn-ea"/>
              <a:ea typeface="+mn-ea"/>
            </a:endParaRPr>
          </a:p>
          <a:p>
            <a:r>
              <a:rPr kumimoji="1" lang="ja-JP" altLang="en-US" sz="1200" dirty="0">
                <a:latin typeface="+mn-ea"/>
                <a:ea typeface="+mn-ea"/>
              </a:rPr>
              <a:t>この法律に基づき，基本方針が策定されています。</a:t>
            </a:r>
            <a:endParaRPr kumimoji="1" lang="en-US" altLang="ja-JP" sz="1200" dirty="0">
              <a:latin typeface="+mn-ea"/>
              <a:ea typeface="+mn-ea"/>
            </a:endParaRPr>
          </a:p>
          <a:p>
            <a:r>
              <a:rPr kumimoji="1" lang="ja-JP" altLang="en-US" sz="1200" dirty="0">
                <a:latin typeface="+mn-ea"/>
                <a:ea typeface="+mn-ea"/>
              </a:rPr>
              <a:t>教育機会の確保等に関する施策に関して基本理念を定め，施策を総合的に推進することを目的としています。</a:t>
            </a:r>
            <a:endParaRPr kumimoji="1" lang="en-US" altLang="ja-JP" sz="1200" dirty="0">
              <a:latin typeface="+mn-ea"/>
              <a:ea typeface="+mn-ea"/>
            </a:endParaRPr>
          </a:p>
          <a:p>
            <a:endParaRPr kumimoji="1" lang="en-US" altLang="ja-JP" sz="1200" dirty="0">
              <a:latin typeface="+mn-ea"/>
              <a:ea typeface="+mn-ea"/>
            </a:endParaRPr>
          </a:p>
          <a:p>
            <a:r>
              <a:rPr kumimoji="1" lang="ja-JP" altLang="en-US" dirty="0"/>
              <a:t>　　</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9</a:t>
            </a:fld>
            <a:endParaRPr kumimoji="1" lang="ja-JP" altLang="en-US"/>
          </a:p>
        </p:txBody>
      </p:sp>
    </p:spTree>
    <p:extLst>
      <p:ext uri="{BB962C8B-B14F-4D97-AF65-F5344CB8AC3E}">
        <p14:creationId xmlns:p14="http://schemas.microsoft.com/office/powerpoint/2010/main" val="729797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CD010C2-1B78-4F8D-B061-6C9D13E65A7B}" type="datetime1">
              <a:rPr kumimoji="1" lang="ja-JP" altLang="en-US" smtClean="0"/>
              <a:t>2023/3/21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894215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7682674-1BBA-4FAB-9031-A7BF3D386012}" type="datetime1">
              <a:rPr kumimoji="1" lang="ja-JP" altLang="en-US" smtClean="0"/>
              <a:t>2023/3/21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403350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C6E368-6E55-4638-942C-D9E57C61ABF9}" type="datetime1">
              <a:rPr kumimoji="1" lang="ja-JP" altLang="en-US" smtClean="0"/>
              <a:t>2023/3/21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48575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fld id="{98CD9292-6BE6-460F-B736-DEBAF2B3FF43}" type="datetime1">
              <a:rPr lang="ja-JP" altLang="en-US"/>
              <a:pPr>
                <a:defRPr/>
              </a:pPr>
              <a:t>2023/3/21</a:t>
            </a:fld>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ja-JP"/>
              <a:t>なくそう差別　築こう明るい社会</a:t>
            </a:r>
          </a:p>
        </p:txBody>
      </p:sp>
      <p:sp>
        <p:nvSpPr>
          <p:cNvPr id="5" name="Rectangle 6"/>
          <p:cNvSpPr>
            <a:spLocks noGrp="1" noChangeArrowheads="1"/>
          </p:cNvSpPr>
          <p:nvPr>
            <p:ph type="sldNum" sz="quarter" idx="12"/>
          </p:nvPr>
        </p:nvSpPr>
        <p:spPr>
          <a:ln/>
        </p:spPr>
        <p:txBody>
          <a:bodyPr/>
          <a:lstStyle>
            <a:lvl1pPr>
              <a:defRPr/>
            </a:lvl1pPr>
          </a:lstStyle>
          <a:p>
            <a:pPr>
              <a:defRPr/>
            </a:pPr>
            <a:fld id="{73299E69-D7CA-49C4-84D8-0B7410B11E73}" type="slidenum">
              <a:rPr lang="en-US" altLang="ja-JP"/>
              <a:pPr>
                <a:defRPr/>
              </a:pPr>
              <a:t>‹#›</a:t>
            </a:fld>
            <a:endParaRPr lang="en-US" altLang="ja-JP"/>
          </a:p>
        </p:txBody>
      </p:sp>
    </p:spTree>
    <p:extLst>
      <p:ext uri="{BB962C8B-B14F-4D97-AF65-F5344CB8AC3E}">
        <p14:creationId xmlns:p14="http://schemas.microsoft.com/office/powerpoint/2010/main" val="4107848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ja-JP" altLang="en-US"/>
              <a:t>マスター タイトルの書式設定</a:t>
            </a:r>
            <a:endParaRPr lang="en-US" dirty="0"/>
          </a:p>
        </p:txBody>
      </p:sp>
      <p:sp>
        <p:nvSpPr>
          <p:cNvPr id="8"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A333AB67-D2FE-4986-960A-095B70B03639}" type="datetime1">
              <a:rPr lang="ja-JP" altLang="en-US"/>
              <a:pPr>
                <a:defRPr/>
              </a:pPr>
              <a:t>2023/3/21</a:t>
            </a:fld>
            <a:endParaRPr lang="en-US" altLang="ja-JP"/>
          </a:p>
        </p:txBody>
      </p:sp>
      <p:sp>
        <p:nvSpPr>
          <p:cNvPr id="9"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0"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50BF549F-D222-4EF5-8768-E05B12B7AE77}" type="slidenum">
              <a:rPr lang="en-US" altLang="ja-JP"/>
              <a:pPr>
                <a:defRPr/>
              </a:pPr>
              <a:t>‹#›</a:t>
            </a:fld>
            <a:endParaRPr lang="en-US" altLang="ja-JP"/>
          </a:p>
        </p:txBody>
      </p:sp>
    </p:spTree>
    <p:extLst>
      <p:ext uri="{BB962C8B-B14F-4D97-AF65-F5344CB8AC3E}">
        <p14:creationId xmlns:p14="http://schemas.microsoft.com/office/powerpoint/2010/main" val="2144189506"/>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4"/>
          </p:nvPr>
        </p:nvSpPr>
        <p:spPr/>
        <p:txBody>
          <a:bodyPr/>
          <a:lstStyle>
            <a:lvl1pPr eaLnBrk="1" hangingPunct="1">
              <a:lnSpc>
                <a:spcPct val="80000"/>
              </a:lnSpc>
              <a:spcBef>
                <a:spcPct val="20000"/>
              </a:spcBef>
              <a:defRPr kumimoji="1">
                <a:latin typeface="Comic Sans MS" pitchFamily="66" charset="0"/>
              </a:defRPr>
            </a:lvl1pPr>
          </a:lstStyle>
          <a:p>
            <a:pPr>
              <a:defRPr/>
            </a:pPr>
            <a:fld id="{76DA075B-1A0C-4D92-8194-E7AD2C5B10A6}" type="datetime1">
              <a:rPr lang="ja-JP" altLang="en-US"/>
              <a:pPr>
                <a:defRPr/>
              </a:pPr>
              <a:t>2023/3/21</a:t>
            </a:fld>
            <a:endParaRPr lang="en-US" altLang="ja-JP"/>
          </a:p>
        </p:txBody>
      </p:sp>
      <p:sp>
        <p:nvSpPr>
          <p:cNvPr id="5" name="Footer Placeholder 4"/>
          <p:cNvSpPr>
            <a:spLocks noGrp="1"/>
          </p:cNvSpPr>
          <p:nvPr>
            <p:ph type="ftr" sz="quarter" idx="15"/>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6"/>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C1526B65-FD4E-4548-A82F-D7C93CEB1517}" type="slidenum">
              <a:rPr lang="en-US" altLang="ja-JP"/>
              <a:pPr>
                <a:defRPr/>
              </a:pPr>
              <a:t>‹#›</a:t>
            </a:fld>
            <a:endParaRPr lang="en-US" altLang="ja-JP"/>
          </a:p>
        </p:txBody>
      </p:sp>
    </p:spTree>
    <p:extLst>
      <p:ext uri="{BB962C8B-B14F-4D97-AF65-F5344CB8AC3E}">
        <p14:creationId xmlns:p14="http://schemas.microsoft.com/office/powerpoint/2010/main" val="235049123"/>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8"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5335BB29-8855-4406-8530-D86797E9A469}" type="datetime1">
              <a:rPr lang="ja-JP" altLang="en-US"/>
              <a:pPr>
                <a:defRPr/>
              </a:pPr>
              <a:t>2023/3/21</a:t>
            </a:fld>
            <a:endParaRPr lang="en-US" altLang="ja-JP"/>
          </a:p>
        </p:txBody>
      </p:sp>
      <p:sp>
        <p:nvSpPr>
          <p:cNvPr id="9"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0"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02DCDE8A-E861-4D01-976A-A6A150A8F71E}" type="slidenum">
              <a:rPr lang="en-US" altLang="ja-JP"/>
              <a:pPr>
                <a:defRPr/>
              </a:pPr>
              <a:t>‹#›</a:t>
            </a:fld>
            <a:endParaRPr lang="en-US" altLang="ja-JP"/>
          </a:p>
        </p:txBody>
      </p:sp>
    </p:spTree>
    <p:extLst>
      <p:ext uri="{BB962C8B-B14F-4D97-AF65-F5344CB8AC3E}">
        <p14:creationId xmlns:p14="http://schemas.microsoft.com/office/powerpoint/2010/main" val="1855493881"/>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5"/>
          </p:nvPr>
        </p:nvSpPr>
        <p:spPr/>
        <p:txBody>
          <a:bodyPr/>
          <a:lstStyle>
            <a:lvl1pPr eaLnBrk="1" hangingPunct="1">
              <a:lnSpc>
                <a:spcPct val="80000"/>
              </a:lnSpc>
              <a:spcBef>
                <a:spcPct val="20000"/>
              </a:spcBef>
              <a:defRPr kumimoji="1">
                <a:latin typeface="Comic Sans MS" pitchFamily="66" charset="0"/>
              </a:defRPr>
            </a:lvl1pPr>
          </a:lstStyle>
          <a:p>
            <a:pPr>
              <a:defRPr/>
            </a:pPr>
            <a:fld id="{119E149A-AC29-4F09-9E9E-12C9FF2397F7}" type="datetime1">
              <a:rPr lang="ja-JP" altLang="en-US"/>
              <a:pPr>
                <a:defRPr/>
              </a:pPr>
              <a:t>2023/3/21</a:t>
            </a:fld>
            <a:endParaRPr lang="en-US" altLang="ja-JP"/>
          </a:p>
        </p:txBody>
      </p:sp>
      <p:sp>
        <p:nvSpPr>
          <p:cNvPr id="6" name="Footer Placeholder 5"/>
          <p:cNvSpPr>
            <a:spLocks noGrp="1"/>
          </p:cNvSpPr>
          <p:nvPr>
            <p:ph type="ftr" sz="quarter" idx="16"/>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7" name="Slide Number Placeholder 6"/>
          <p:cNvSpPr>
            <a:spLocks noGrp="1"/>
          </p:cNvSpPr>
          <p:nvPr>
            <p:ph type="sldNum" sz="quarter" idx="17"/>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3A56A5D0-ED38-4AE4-B1FE-384CFFBC7503}" type="slidenum">
              <a:rPr lang="en-US" altLang="ja-JP"/>
              <a:pPr>
                <a:defRPr/>
              </a:pPr>
              <a:t>‹#›</a:t>
            </a:fld>
            <a:endParaRPr lang="en-US" altLang="ja-JP"/>
          </a:p>
        </p:txBody>
      </p:sp>
    </p:spTree>
    <p:extLst>
      <p:ext uri="{BB962C8B-B14F-4D97-AF65-F5344CB8AC3E}">
        <p14:creationId xmlns:p14="http://schemas.microsoft.com/office/powerpoint/2010/main" val="2398703654"/>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7" name="Date Placeholder 6"/>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1CF82326-8390-4B34-A8B6-ED2BB698B93D}" type="datetime1">
              <a:rPr lang="ja-JP" altLang="en-US"/>
              <a:pPr>
                <a:defRPr/>
              </a:pPr>
              <a:t>2023/3/21</a:t>
            </a:fld>
            <a:endParaRPr lang="en-US" altLang="ja-JP"/>
          </a:p>
        </p:txBody>
      </p:sp>
      <p:sp>
        <p:nvSpPr>
          <p:cNvPr id="8" name="Footer Placeholder 7"/>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9" name="Slide Number Placeholder 8"/>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315962FB-F9BA-4E58-9055-08961B1FDB7F}" type="slidenum">
              <a:rPr lang="en-US" altLang="ja-JP"/>
              <a:pPr>
                <a:defRPr/>
              </a:pPr>
              <a:t>‹#›</a:t>
            </a:fld>
            <a:endParaRPr lang="en-US" altLang="ja-JP"/>
          </a:p>
        </p:txBody>
      </p:sp>
    </p:spTree>
    <p:extLst>
      <p:ext uri="{BB962C8B-B14F-4D97-AF65-F5344CB8AC3E}">
        <p14:creationId xmlns:p14="http://schemas.microsoft.com/office/powerpoint/2010/main" val="3920816353"/>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B4A7750A-2447-45F3-BC21-09A75D5CCF84}" type="datetime1">
              <a:rPr lang="ja-JP" altLang="en-US"/>
              <a:pPr>
                <a:defRPr/>
              </a:pPr>
              <a:t>2023/3/21</a:t>
            </a:fld>
            <a:endParaRPr lang="en-US" altLang="ja-JP"/>
          </a:p>
        </p:txBody>
      </p:sp>
      <p:sp>
        <p:nvSpPr>
          <p:cNvPr id="4" name="Footer Placeholder 3"/>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5" name="Slide Number Placeholder 4"/>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A82B04D6-2BC2-4001-81AC-549283C36E14}" type="slidenum">
              <a:rPr lang="en-US" altLang="ja-JP"/>
              <a:pPr>
                <a:defRPr/>
              </a:pPr>
              <a:t>‹#›</a:t>
            </a:fld>
            <a:endParaRPr lang="en-US" altLang="ja-JP"/>
          </a:p>
        </p:txBody>
      </p:sp>
    </p:spTree>
    <p:extLst>
      <p:ext uri="{BB962C8B-B14F-4D97-AF65-F5344CB8AC3E}">
        <p14:creationId xmlns:p14="http://schemas.microsoft.com/office/powerpoint/2010/main" val="3610176096"/>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076B5C4E-57B9-47D9-8225-29819BCBADB9}" type="datetime1">
              <a:rPr lang="ja-JP" altLang="en-US"/>
              <a:pPr>
                <a:defRPr/>
              </a:pPr>
              <a:t>2023/3/21</a:t>
            </a:fld>
            <a:endParaRPr lang="en-US" altLang="ja-JP"/>
          </a:p>
        </p:txBody>
      </p:sp>
      <p:sp>
        <p:nvSpPr>
          <p:cNvPr id="3" name="Footer Placeholder 2"/>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4" name="Slide Number Placeholder 3"/>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FEC3D354-C017-4000-AA40-61378D1D80F9}" type="slidenum">
              <a:rPr lang="en-US" altLang="ja-JP"/>
              <a:pPr>
                <a:defRPr/>
              </a:pPr>
              <a:t>‹#›</a:t>
            </a:fld>
            <a:endParaRPr lang="en-US" altLang="ja-JP"/>
          </a:p>
        </p:txBody>
      </p:sp>
    </p:spTree>
    <p:extLst>
      <p:ext uri="{BB962C8B-B14F-4D97-AF65-F5344CB8AC3E}">
        <p14:creationId xmlns:p14="http://schemas.microsoft.com/office/powerpoint/2010/main" val="347272870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DE0E71-53FC-41EF-9ED3-D1C24C75A257}" type="datetime1">
              <a:rPr kumimoji="1" lang="ja-JP" altLang="en-US" smtClean="0"/>
              <a:t>2023/3/21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676257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6C7FFAD0-6193-4A04-A05F-CA45B3D3E7C2}" type="datetime1">
              <a:rPr lang="ja-JP" altLang="en-US"/>
              <a:pPr>
                <a:defRPr/>
              </a:pPr>
              <a:t>2023/3/21</a:t>
            </a:fld>
            <a:endParaRPr lang="en-US" altLang="ja-JP"/>
          </a:p>
        </p:txBody>
      </p:sp>
      <p:sp>
        <p:nvSpPr>
          <p:cNvPr id="6" name="Footer Placeholder 5"/>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7" name="Slide Number Placeholder 6"/>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15E1E530-F2E0-42EC-BA0C-561C2FD6D509}" type="slidenum">
              <a:rPr lang="en-US" altLang="ja-JP"/>
              <a:pPr>
                <a:defRPr/>
              </a:pPr>
              <a:t>‹#›</a:t>
            </a:fld>
            <a:endParaRPr lang="en-US" altLang="ja-JP"/>
          </a:p>
        </p:txBody>
      </p:sp>
    </p:spTree>
    <p:extLst>
      <p:ext uri="{BB962C8B-B14F-4D97-AF65-F5344CB8AC3E}">
        <p14:creationId xmlns:p14="http://schemas.microsoft.com/office/powerpoint/2010/main" val="2455587293"/>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ja-JP" altLang="en-US"/>
              <a:t>マスター タイトルの書式設定</a:t>
            </a:r>
            <a:endParaRPr lang="en-US" dirty="0"/>
          </a:p>
        </p:txBody>
      </p:sp>
      <p:sp>
        <p:nvSpPr>
          <p:cNvPr id="9" name="Date Placeholder 4"/>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7665E75D-B319-4242-9C67-F749CC8E88A9}" type="datetime1">
              <a:rPr lang="ja-JP" altLang="en-US"/>
              <a:pPr>
                <a:defRPr/>
              </a:pPr>
              <a:t>2023/3/21</a:t>
            </a:fld>
            <a:endParaRPr lang="en-US" altLang="ja-JP"/>
          </a:p>
        </p:txBody>
      </p:sp>
      <p:sp>
        <p:nvSpPr>
          <p:cNvPr id="10" name="Footer Placeholder 5"/>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1" name="Slide Number Placeholder 6"/>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0E2C8CCD-E83C-43DC-ACD1-A18E5B8B77D0}" type="slidenum">
              <a:rPr lang="en-US" altLang="ja-JP"/>
              <a:pPr>
                <a:defRPr/>
              </a:pPr>
              <a:t>‹#›</a:t>
            </a:fld>
            <a:endParaRPr lang="en-US" altLang="ja-JP"/>
          </a:p>
        </p:txBody>
      </p:sp>
    </p:spTree>
    <p:extLst>
      <p:ext uri="{BB962C8B-B14F-4D97-AF65-F5344CB8AC3E}">
        <p14:creationId xmlns:p14="http://schemas.microsoft.com/office/powerpoint/2010/main" val="2301616851"/>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2E0343C3-501B-4173-B3FB-3C381FF98453}" type="datetime1">
              <a:rPr lang="ja-JP" altLang="en-US"/>
              <a:pPr>
                <a:defRPr/>
              </a:pPr>
              <a:t>2023/3/21</a:t>
            </a:fld>
            <a:endParaRPr lang="en-US" altLang="ja-JP"/>
          </a:p>
        </p:txBody>
      </p:sp>
      <p:sp>
        <p:nvSpPr>
          <p:cNvPr id="5"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E442A5AB-76B7-426F-AF54-54CA3B10B34F}" type="slidenum">
              <a:rPr lang="en-US" altLang="ja-JP"/>
              <a:pPr>
                <a:defRPr/>
              </a:pPr>
              <a:t>‹#›</a:t>
            </a:fld>
            <a:endParaRPr lang="en-US" altLang="ja-JP"/>
          </a:p>
        </p:txBody>
      </p:sp>
    </p:spTree>
    <p:extLst>
      <p:ext uri="{BB962C8B-B14F-4D97-AF65-F5344CB8AC3E}">
        <p14:creationId xmlns:p14="http://schemas.microsoft.com/office/powerpoint/2010/main" val="1994268458"/>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186554C1-A424-48CE-AF2F-13FF839B3615}" type="datetime1">
              <a:rPr lang="ja-JP" altLang="en-US"/>
              <a:pPr>
                <a:defRPr/>
              </a:pPr>
              <a:t>2023/3/21</a:t>
            </a:fld>
            <a:endParaRPr lang="en-US" altLang="ja-JP"/>
          </a:p>
        </p:txBody>
      </p:sp>
      <p:sp>
        <p:nvSpPr>
          <p:cNvPr id="5"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DF3C95F4-857D-4AC3-A692-F77564E4A832}" type="slidenum">
              <a:rPr lang="en-US" altLang="ja-JP"/>
              <a:pPr>
                <a:defRPr/>
              </a:pPr>
              <a:t>‹#›</a:t>
            </a:fld>
            <a:endParaRPr lang="en-US" altLang="ja-JP"/>
          </a:p>
        </p:txBody>
      </p:sp>
    </p:spTree>
    <p:extLst>
      <p:ext uri="{BB962C8B-B14F-4D97-AF65-F5344CB8AC3E}">
        <p14:creationId xmlns:p14="http://schemas.microsoft.com/office/powerpoint/2010/main" val="4190505338"/>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lnSpc>
                <a:spcPct val="80000"/>
              </a:lnSpc>
              <a:spcBef>
                <a:spcPct val="20000"/>
              </a:spcBef>
              <a:defRPr kumimoji="1">
                <a:solidFill>
                  <a:prstClr val="black">
                    <a:tint val="75000"/>
                  </a:prstClr>
                </a:solidFill>
                <a:latin typeface="Arial" charset="0"/>
              </a:defRPr>
            </a:lvl1pPr>
          </a:lstStyle>
          <a:p>
            <a:pPr>
              <a:defRPr/>
            </a:pPr>
            <a:fld id="{48CB87C3-A6F5-49F9-AF83-653D1D0D0E35}" type="datetime1">
              <a:rPr lang="ja-JP" altLang="en-US"/>
              <a:pPr>
                <a:defRPr/>
              </a:pPr>
              <a:t>2023/3/21</a:t>
            </a:fld>
            <a:endParaRPr lang="en-US" altLang="ja-JP"/>
          </a:p>
        </p:txBody>
      </p:sp>
      <p:sp>
        <p:nvSpPr>
          <p:cNvPr id="6" name="Rectangle 5"/>
          <p:cNvSpPr>
            <a:spLocks noGrp="1" noChangeArrowheads="1"/>
          </p:cNvSpPr>
          <p:nvPr>
            <p:ph type="ftr" sz="quarter" idx="11"/>
          </p:nvPr>
        </p:nvSpPr>
        <p:spPr/>
        <p:txBody>
          <a:bodyPr/>
          <a:lstStyle>
            <a:lvl1pPr eaLnBrk="0" hangingPunct="0">
              <a:lnSpc>
                <a:spcPct val="80000"/>
              </a:lnSpc>
              <a:spcBef>
                <a:spcPct val="20000"/>
              </a:spcBef>
              <a:defRPr kumimoji="1">
                <a:solidFill>
                  <a:prstClr val="black">
                    <a:tint val="75000"/>
                  </a:prstClr>
                </a:solidFill>
                <a:latin typeface="Arial" charset="0"/>
              </a:defRPr>
            </a:lvl1pPr>
          </a:lstStyle>
          <a:p>
            <a:pPr>
              <a:defRPr/>
            </a:pPr>
            <a:r>
              <a:rPr lang="en-US" altLang="ja-JP"/>
              <a:t>なくそう差別　築こう明るい社会</a:t>
            </a:r>
          </a:p>
        </p:txBody>
      </p:sp>
      <p:sp>
        <p:nvSpPr>
          <p:cNvPr id="7" name="Rectangle 6"/>
          <p:cNvSpPr>
            <a:spLocks noGrp="1" noChangeArrowheads="1"/>
          </p:cNvSpPr>
          <p:nvPr>
            <p:ph type="sldNum" sz="quarter" idx="12"/>
          </p:nvPr>
        </p:nvSpPr>
        <p:spPr/>
        <p:txBody>
          <a:bodyPr/>
          <a:lstStyle>
            <a:lvl1pPr>
              <a:lnSpc>
                <a:spcPct val="80000"/>
              </a:lnSpc>
              <a:spcBef>
                <a:spcPct val="20000"/>
              </a:spcBef>
              <a:defRPr kumimoji="1">
                <a:solidFill>
                  <a:srgbClr val="898989"/>
                </a:solidFill>
              </a:defRPr>
            </a:lvl1pPr>
          </a:lstStyle>
          <a:p>
            <a:pPr>
              <a:defRPr/>
            </a:pPr>
            <a:fld id="{E63AA457-7CF6-4FEE-A73E-47B14AB8A5EB}" type="slidenum">
              <a:rPr lang="en-US" altLang="ja-JP"/>
              <a:pPr>
                <a:defRPr/>
              </a:pPr>
              <a:t>‹#›</a:t>
            </a:fld>
            <a:endParaRPr lang="en-US" altLang="ja-JP"/>
          </a:p>
        </p:txBody>
      </p:sp>
    </p:spTree>
    <p:extLst>
      <p:ext uri="{BB962C8B-B14F-4D97-AF65-F5344CB8AC3E}">
        <p14:creationId xmlns:p14="http://schemas.microsoft.com/office/powerpoint/2010/main" val="295386099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1752776-D8A9-49A9-B190-7FF50CE87585}" type="datetime1">
              <a:rPr kumimoji="1" lang="ja-JP" altLang="en-US" smtClean="0"/>
              <a:t>2023/3/21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503088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0CCC42A-7960-47AC-A098-B2114D9C513B}" type="datetime1">
              <a:rPr kumimoji="1" lang="ja-JP" altLang="en-US" smtClean="0"/>
              <a:t>2023/3/21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765297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F744A93-D569-4C71-B1D5-4C9357322637}" type="datetime1">
              <a:rPr kumimoji="1" lang="ja-JP" altLang="en-US" smtClean="0"/>
              <a:t>2023/3/21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903877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05E652B-C722-4764-8B76-33FD1F2EE77A}" type="datetime1">
              <a:rPr kumimoji="1" lang="ja-JP" altLang="en-US" smtClean="0"/>
              <a:t>2023/3/21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962932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11DD10-6414-46D6-B4AF-BE6AC33E419F}" type="datetime1">
              <a:rPr kumimoji="1" lang="ja-JP" altLang="en-US" smtClean="0"/>
              <a:t>2023/3/21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03910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38C1D8D-557A-4FC6-8B98-E88748716945}" type="datetime1">
              <a:rPr kumimoji="1" lang="ja-JP" altLang="en-US" smtClean="0"/>
              <a:t>2023/3/21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91427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EE6244-F34A-4C9B-B2A7-C1DB98C992D8}" type="datetime1">
              <a:rPr kumimoji="1" lang="ja-JP" altLang="en-US" smtClean="0"/>
              <a:t>2023/3/21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458145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A7432-16A2-4873-967F-3CB2999788E5}" type="datetime1">
              <a:rPr kumimoji="1" lang="ja-JP" altLang="en-US" smtClean="0"/>
              <a:t>2023/3/21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35583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5"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085"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0" hangingPunct="0">
              <a:lnSpc>
                <a:spcPct val="100000"/>
              </a:lnSpc>
              <a:spcBef>
                <a:spcPct val="0"/>
              </a:spcBef>
              <a:defRPr kumimoji="0" sz="1100" b="1">
                <a:solidFill>
                  <a:prstClr val="black">
                    <a:lumMod val="50000"/>
                    <a:lumOff val="50000"/>
                  </a:prstClr>
                </a:solidFill>
                <a:latin typeface="Arial" charset="0"/>
                <a:ea typeface="ＭＳ Ｐゴシック" pitchFamily="48" charset="-128"/>
              </a:defRPr>
            </a:lvl1pPr>
          </a:lstStyle>
          <a:p>
            <a:pPr fontAlgn="base">
              <a:spcAft>
                <a:spcPct val="0"/>
              </a:spcAft>
              <a:defRPr/>
            </a:pPr>
            <a:fld id="{F42797C2-A3D2-4FC5-B3C9-BA9D8B5A163A}" type="datetime1">
              <a:rPr lang="ja-JP" altLang="en-US"/>
              <a:pPr fontAlgn="base">
                <a:spcAft>
                  <a:spcPct val="0"/>
                </a:spcAft>
                <a:defRPr/>
              </a:pPr>
              <a:t>2023/3/21</a:t>
            </a:fld>
            <a:endParaRPr lang="en-US" altLang="ja-JP"/>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0" hangingPunct="0">
              <a:lnSpc>
                <a:spcPct val="100000"/>
              </a:lnSpc>
              <a:spcBef>
                <a:spcPct val="0"/>
              </a:spcBef>
              <a:defRPr kumimoji="0" sz="1100" b="1">
                <a:solidFill>
                  <a:prstClr val="black">
                    <a:lumMod val="50000"/>
                    <a:lumOff val="50000"/>
                  </a:prstClr>
                </a:solidFill>
                <a:latin typeface="Arial" charset="0"/>
                <a:ea typeface="ＭＳ Ｐゴシック" pitchFamily="48" charset="-128"/>
              </a:defRPr>
            </a:lvl1pPr>
          </a:lstStyle>
          <a:p>
            <a:pPr fontAlgn="base">
              <a:spcAft>
                <a:spcPct val="0"/>
              </a:spcAft>
              <a:defRPr/>
            </a:pPr>
            <a:r>
              <a:rPr lang="ja-JP" altLang="en-US"/>
              <a:t>なくそう差別　築こう明るい社会</a:t>
            </a:r>
            <a:endParaRPr lang="en-US" altLang="ja-JP"/>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lnSpc>
                <a:spcPct val="100000"/>
              </a:lnSpc>
              <a:spcBef>
                <a:spcPct val="0"/>
              </a:spcBef>
              <a:defRPr kumimoji="0" sz="1200">
                <a:solidFill>
                  <a:srgbClr val="7F7F7F"/>
                </a:solidFill>
                <a:latin typeface="Arial" panose="020B0604020202020204" pitchFamily="34" charset="0"/>
              </a:defRPr>
            </a:lvl1pPr>
          </a:lstStyle>
          <a:p>
            <a:pPr fontAlgn="base">
              <a:spcAft>
                <a:spcPct val="0"/>
              </a:spcAft>
              <a:defRPr/>
            </a:pPr>
            <a:fld id="{BD9267C2-DD6F-45F4-8D8E-1D2B28DA1CE7}" type="slidenum">
              <a:rPr lang="en-US" altLang="ja-JP" b="1">
                <a:ea typeface="ＭＳ Ｐゴシック" panose="020B0600070205080204" pitchFamily="50" charset="-128"/>
              </a:rPr>
              <a:pPr fontAlgn="base">
                <a:spcAft>
                  <a:spcPct val="0"/>
                </a:spcAft>
                <a:defRPr/>
              </a:pPr>
              <a:t>‹#›</a:t>
            </a:fld>
            <a:endParaRPr lang="en-US" altLang="ja-JP" b="1">
              <a:ea typeface="ＭＳ Ｐゴシック" panose="020B0600070205080204" pitchFamily="50" charset="-128"/>
            </a:endParaRPr>
          </a:p>
        </p:txBody>
      </p:sp>
    </p:spTree>
    <p:extLst>
      <p:ext uri="{BB962C8B-B14F-4D97-AF65-F5344CB8AC3E}">
        <p14:creationId xmlns:p14="http://schemas.microsoft.com/office/powerpoint/2010/main" val="18794500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med">
    <p:fade/>
  </p:transition>
  <p:hf sldNum="0" hdr="0" ftr="0" dt="0"/>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28557" y="2576784"/>
            <a:ext cx="7598329" cy="1725067"/>
          </a:xfrm>
        </p:spPr>
        <p:txBody>
          <a:bodyPr/>
          <a:lstStyle/>
          <a:p>
            <a:pPr marL="182880" indent="0" eaLnBrk="1" hangingPunct="1">
              <a:lnSpc>
                <a:spcPts val="3000"/>
              </a:lnSpc>
              <a:buNone/>
              <a:defRPr/>
            </a:pPr>
            <a:r>
              <a:rPr lang="ja-JP" altLang="en-US" b="0" spc="-150" dirty="0">
                <a:solidFill>
                  <a:schemeClr val="tx1"/>
                </a:solidFill>
                <a:latin typeface="HGP創英角ｺﾞｼｯｸUB" panose="020B0900000000000000" pitchFamily="50" charset="-128"/>
                <a:ea typeface="HGP創英角ｺﾞｼｯｸUB" panose="020B0900000000000000" pitchFamily="50" charset="-128"/>
              </a:rPr>
              <a:t>　</a:t>
            </a:r>
            <a:r>
              <a:rPr lang="ja-JP" altLang="en-US" sz="6000" b="0" spc="-150" dirty="0">
                <a:solidFill>
                  <a:schemeClr val="tx1"/>
                </a:solidFill>
                <a:latin typeface="HGP創英角ｺﾞｼｯｸUB" panose="020B0900000000000000" pitchFamily="50" charset="-128"/>
                <a:ea typeface="HGP創英角ｺﾞｼｯｸUB" panose="020B0900000000000000" pitchFamily="50" charset="-128"/>
              </a:rPr>
              <a:t>子どもの人権を守ろう</a:t>
            </a:r>
          </a:p>
        </p:txBody>
      </p:sp>
      <p:sp>
        <p:nvSpPr>
          <p:cNvPr id="2058" name="Rectangle 10"/>
          <p:cNvSpPr>
            <a:spLocks noChangeArrowheads="1"/>
          </p:cNvSpPr>
          <p:nvPr/>
        </p:nvSpPr>
        <p:spPr bwMode="auto">
          <a:xfrm>
            <a:off x="5202846" y="6168755"/>
            <a:ext cx="3600450" cy="457200"/>
          </a:xfrm>
          <a:prstGeom prst="rect">
            <a:avLst/>
          </a:prstGeom>
          <a:noFill/>
          <a:ln w="9525">
            <a:noFill/>
            <a:miter lim="800000"/>
            <a:headEnd/>
            <a:tailEnd/>
          </a:ln>
        </p:spPr>
        <p:txBody>
          <a:bodyPr>
            <a:spAutoFit/>
          </a:bodyPr>
          <a:lstStyle/>
          <a:p>
            <a:pPr fontAlgn="base">
              <a:spcBef>
                <a:spcPct val="20000"/>
              </a:spcBef>
              <a:spcAft>
                <a:spcPct val="0"/>
              </a:spcAft>
              <a:defRPr/>
            </a:pPr>
            <a:r>
              <a:rPr lang="ja-JP" altLang="en-US" sz="2400" dirty="0">
                <a:solidFill>
                  <a:prstClr val="black"/>
                </a:solidFill>
                <a:latin typeface="Comic Sans MS" panose="030F0702030302020204" pitchFamily="66" charset="0"/>
                <a:ea typeface="ＭＳ Ｐゴシック" panose="020B0600070205080204" pitchFamily="50" charset="-128"/>
              </a:rPr>
              <a:t>県教育庁人権同和教育課</a:t>
            </a:r>
          </a:p>
        </p:txBody>
      </p:sp>
      <p:sp>
        <p:nvSpPr>
          <p:cNvPr id="2" name="正方形/長方形 1"/>
          <p:cNvSpPr/>
          <p:nvPr/>
        </p:nvSpPr>
        <p:spPr>
          <a:xfrm>
            <a:off x="986647" y="374836"/>
            <a:ext cx="7154523" cy="646331"/>
          </a:xfrm>
          <a:prstGeom prst="rect">
            <a:avLst/>
          </a:prstGeom>
          <a:noFill/>
        </p:spPr>
        <p:txBody>
          <a:bodyPr wrap="none" lIns="91440" tIns="45720" rIns="91440" bIns="45720">
            <a:spAutoFit/>
          </a:bodyPr>
          <a:lstStyle/>
          <a:p>
            <a:pPr algn="ctr"/>
            <a:r>
              <a:rPr lang="ja-JP" altLang="en-US" sz="3600" u="sng" spc="-150" dirty="0">
                <a:ln w="0"/>
                <a:effectLst>
                  <a:outerShdw blurRad="38100" dist="19050" dir="2700000" algn="tl" rotWithShape="0">
                    <a:schemeClr val="dk1">
                      <a:alpha val="40000"/>
                    </a:schemeClr>
                  </a:outerShdw>
                </a:effectLst>
              </a:rPr>
              <a:t>人権同和教育課ｅ</a:t>
            </a:r>
            <a:r>
              <a:rPr lang="en-US" altLang="ja-JP" sz="3600" u="sng" spc="-150" dirty="0">
                <a:ln w="0"/>
                <a:effectLst>
                  <a:outerShdw blurRad="38100" dist="19050" dir="2700000" algn="tl" rotWithShape="0">
                    <a:schemeClr val="dk1">
                      <a:alpha val="40000"/>
                    </a:schemeClr>
                  </a:outerShdw>
                </a:effectLst>
              </a:rPr>
              <a:t>-</a:t>
            </a:r>
            <a:r>
              <a:rPr lang="ja-JP" altLang="en-US" sz="3600" u="sng" spc="-150" dirty="0">
                <a:ln w="0"/>
                <a:effectLst>
                  <a:outerShdw blurRad="38100" dist="19050" dir="2700000" algn="tl" rotWithShape="0">
                    <a:schemeClr val="dk1">
                      <a:alpha val="40000"/>
                    </a:schemeClr>
                  </a:outerShdw>
                </a:effectLst>
              </a:rPr>
              <a:t>コンテンツ </a:t>
            </a:r>
            <a:r>
              <a:rPr lang="en-US" altLang="ja-JP" sz="3600" u="sng" spc="-150" dirty="0">
                <a:ln w="0"/>
                <a:effectLst>
                  <a:outerShdw blurRad="38100" dist="19050" dir="2700000" algn="tl" rotWithShape="0">
                    <a:schemeClr val="dk1">
                      <a:alpha val="40000"/>
                    </a:schemeClr>
                  </a:outerShdw>
                </a:effectLst>
              </a:rPr>
              <a:t>No</a:t>
            </a:r>
            <a:r>
              <a:rPr lang="ja-JP" altLang="en-US" sz="3600" u="sng" spc="-150" dirty="0">
                <a:ln w="0"/>
                <a:effectLst>
                  <a:outerShdw blurRad="38100" dist="19050" dir="2700000" algn="tl" rotWithShape="0">
                    <a:schemeClr val="dk1">
                      <a:alpha val="40000"/>
                    </a:schemeClr>
                  </a:outerShdw>
                </a:effectLst>
              </a:rPr>
              <a:t>２</a:t>
            </a:r>
            <a:endParaRPr lang="ja-JP" altLang="en-US" sz="3600" b="0" u="sng" cap="none" spc="-150" dirty="0">
              <a:ln w="0"/>
              <a:solidFill>
                <a:schemeClr val="tx1"/>
              </a:solidFill>
              <a:effectLst>
                <a:outerShdw blurRad="38100" dist="19050" dir="2700000" algn="tl" rotWithShape="0">
                  <a:schemeClr val="dk1">
                    <a:alpha val="40000"/>
                  </a:schemeClr>
                </a:outerShdw>
              </a:effectLst>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5888" y="3439317"/>
            <a:ext cx="2352855" cy="2509164"/>
          </a:xfrm>
          <a:prstGeom prst="rect">
            <a:avLst/>
          </a:prstGeom>
        </p:spPr>
      </p:pic>
    </p:spTree>
    <p:extLst>
      <p:ext uri="{BB962C8B-B14F-4D97-AF65-F5344CB8AC3E}">
        <p14:creationId xmlns:p14="http://schemas.microsoft.com/office/powerpoint/2010/main" val="2033198216"/>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 y="0"/>
            <a:ext cx="9143999" cy="6858000"/>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rPr>
              <a:t>　</a:t>
            </a:r>
            <a:r>
              <a:rPr lang="ja-JP" altLang="en-US" sz="2400" b="1" dirty="0">
                <a:solidFill>
                  <a:schemeClr val="accent1">
                    <a:lumMod val="50000"/>
                  </a:schemeClr>
                </a:solidFill>
                <a:latin typeface="BIZ UDPゴシック" panose="020B0400000000000000" pitchFamily="50" charset="-128"/>
                <a:ea typeface="BIZ UDPゴシック" panose="020B0400000000000000" pitchFamily="50" charset="-128"/>
              </a:rPr>
              <a:t>全ての児童生徒にとって，魅力あるより良い学校づくりを</a:t>
            </a:r>
            <a:endParaRPr lang="en-US" altLang="ja-JP" sz="2400" b="1" dirty="0">
              <a:solidFill>
                <a:schemeClr val="accent1">
                  <a:lumMod val="50000"/>
                </a:schemeClr>
              </a:solidFill>
              <a:latin typeface="BIZ UDPゴシック" panose="020B0400000000000000" pitchFamily="50" charset="-128"/>
              <a:ea typeface="BIZ UDPゴシック" panose="020B0400000000000000" pitchFamily="50" charset="-128"/>
            </a:endParaRPr>
          </a:p>
          <a:p>
            <a:r>
              <a:rPr lang="ja-JP" altLang="en-US" sz="2400" b="1" dirty="0">
                <a:solidFill>
                  <a:schemeClr val="accent1">
                    <a:lumMod val="50000"/>
                  </a:schemeClr>
                </a:solidFill>
                <a:latin typeface="BIZ UDPゴシック" panose="020B0400000000000000" pitchFamily="50" charset="-128"/>
                <a:ea typeface="BIZ UDPゴシック" panose="020B0400000000000000" pitchFamily="50" charset="-128"/>
              </a:rPr>
              <a:t>目指すとともに，いじめ，暴力行為，体罰等を許さないなど</a:t>
            </a:r>
            <a:endParaRPr lang="en-US" altLang="ja-JP" sz="2400" b="1" dirty="0">
              <a:solidFill>
                <a:schemeClr val="accent1">
                  <a:lumMod val="50000"/>
                </a:schemeClr>
              </a:solidFill>
              <a:latin typeface="BIZ UDPゴシック" panose="020B0400000000000000" pitchFamily="50" charset="-128"/>
              <a:ea typeface="BIZ UDPゴシック" panose="020B0400000000000000" pitchFamily="50" charset="-128"/>
            </a:endParaRPr>
          </a:p>
          <a:p>
            <a:r>
              <a:rPr lang="ja-JP" altLang="en-US" sz="2400" b="1" dirty="0">
                <a:solidFill>
                  <a:srgbClr val="FF0000"/>
                </a:solidFill>
                <a:latin typeface="BIZ UDPゴシック" panose="020B0400000000000000" pitchFamily="50" charset="-128"/>
                <a:ea typeface="BIZ UDPゴシック" panose="020B0400000000000000" pitchFamily="50" charset="-128"/>
              </a:rPr>
              <a:t>安心して教育を受けられる学校づくり</a:t>
            </a:r>
            <a:r>
              <a:rPr lang="ja-JP" altLang="en-US" sz="2400" b="1" dirty="0">
                <a:solidFill>
                  <a:schemeClr val="accent1">
                    <a:lumMod val="50000"/>
                  </a:schemeClr>
                </a:solidFill>
                <a:latin typeface="BIZ UDPゴシック" panose="020B0400000000000000" pitchFamily="50" charset="-128"/>
                <a:ea typeface="BIZ UDPゴシック" panose="020B0400000000000000" pitchFamily="50" charset="-128"/>
              </a:rPr>
              <a:t>を推進</a:t>
            </a:r>
            <a:endParaRPr lang="en-US" altLang="ja-JP" sz="2400" b="1" dirty="0">
              <a:solidFill>
                <a:schemeClr val="accent1">
                  <a:lumMod val="50000"/>
                </a:schemeClr>
              </a:solidFill>
              <a:latin typeface="BIZ UDPゴシック" panose="020B0400000000000000" pitchFamily="50" charset="-128"/>
              <a:ea typeface="BIZ UDPゴシック" panose="020B0400000000000000" pitchFamily="50" charset="-128"/>
            </a:endParaRPr>
          </a:p>
          <a:p>
            <a:pPr algn="ctr"/>
            <a:endParaRPr kumimoji="1" lang="en-US" altLang="ja-JP" sz="2400" b="1" dirty="0">
              <a:solidFill>
                <a:schemeClr val="accent1">
                  <a:lumMod val="50000"/>
                </a:schemeClr>
              </a:solidFill>
              <a:latin typeface="BIZ UDPゴシック" panose="020B0400000000000000" pitchFamily="50" charset="-128"/>
              <a:ea typeface="BIZ UDPゴシック" panose="020B0400000000000000" pitchFamily="50" charset="-128"/>
            </a:endParaRPr>
          </a:p>
          <a:p>
            <a:pPr algn="ctr"/>
            <a:endParaRPr lang="en-US" altLang="ja-JP" sz="2400" b="1" dirty="0">
              <a:solidFill>
                <a:schemeClr val="accent1">
                  <a:lumMod val="50000"/>
                </a:schemeClr>
              </a:solidFill>
              <a:latin typeface="BIZ UDPゴシック" panose="020B0400000000000000" pitchFamily="50" charset="-128"/>
              <a:ea typeface="BIZ UDPゴシック" panose="020B0400000000000000" pitchFamily="50" charset="-128"/>
            </a:endParaRPr>
          </a:p>
          <a:p>
            <a:pPr algn="ctr"/>
            <a:endParaRPr kumimoji="1" lang="en-US" altLang="ja-JP" sz="2400" b="1" dirty="0">
              <a:solidFill>
                <a:schemeClr val="accent1">
                  <a:lumMod val="50000"/>
                </a:schemeClr>
              </a:solidFill>
              <a:latin typeface="BIZ UDPゴシック" panose="020B0400000000000000" pitchFamily="50" charset="-128"/>
              <a:ea typeface="BIZ UDPゴシック" panose="020B0400000000000000" pitchFamily="50" charset="-128"/>
            </a:endParaRPr>
          </a:p>
          <a:p>
            <a:pPr algn="ctr"/>
            <a:endParaRPr lang="en-US" altLang="ja-JP" sz="2400" b="1" dirty="0">
              <a:solidFill>
                <a:schemeClr val="accent1">
                  <a:lumMod val="50000"/>
                </a:schemeClr>
              </a:solidFill>
              <a:latin typeface="BIZ UDPゴシック" panose="020B0400000000000000" pitchFamily="50" charset="-128"/>
              <a:ea typeface="BIZ UDPゴシック" panose="020B0400000000000000" pitchFamily="50" charset="-128"/>
            </a:endParaRPr>
          </a:p>
          <a:p>
            <a:pPr algn="ctr"/>
            <a:endParaRPr kumimoji="1" lang="en-US" altLang="ja-JP" sz="2400" b="1" dirty="0">
              <a:solidFill>
                <a:schemeClr val="accent1">
                  <a:lumMod val="50000"/>
                </a:schemeClr>
              </a:solidFill>
              <a:latin typeface="BIZ UDPゴシック" panose="020B0400000000000000" pitchFamily="50" charset="-128"/>
              <a:ea typeface="BIZ UDPゴシック" panose="020B0400000000000000" pitchFamily="50" charset="-128"/>
            </a:endParaRPr>
          </a:p>
          <a:p>
            <a:pPr algn="ctr"/>
            <a:endParaRPr lang="en-US" altLang="ja-JP" sz="2400" b="1" dirty="0">
              <a:solidFill>
                <a:schemeClr val="accent1">
                  <a:lumMod val="50000"/>
                </a:schemeClr>
              </a:solidFill>
              <a:latin typeface="BIZ UDPゴシック" panose="020B0400000000000000" pitchFamily="50" charset="-128"/>
              <a:ea typeface="BIZ UDPゴシック" panose="020B0400000000000000" pitchFamily="50" charset="-128"/>
            </a:endParaRPr>
          </a:p>
          <a:p>
            <a:pPr algn="ctr"/>
            <a:endParaRPr kumimoji="1" lang="en-US" altLang="ja-JP" sz="2400" b="1" dirty="0">
              <a:solidFill>
                <a:schemeClr val="accent1">
                  <a:lumMod val="50000"/>
                </a:schemeClr>
              </a:solidFill>
              <a:latin typeface="BIZ UDPゴシック" panose="020B0400000000000000" pitchFamily="50" charset="-128"/>
              <a:ea typeface="BIZ UDPゴシック" panose="020B0400000000000000" pitchFamily="50" charset="-128"/>
            </a:endParaRPr>
          </a:p>
          <a:p>
            <a:pPr algn="ctr"/>
            <a:endParaRPr lang="en-US" altLang="ja-JP" sz="2400" b="1" dirty="0">
              <a:solidFill>
                <a:schemeClr val="accent1">
                  <a:lumMod val="50000"/>
                </a:schemeClr>
              </a:solidFill>
              <a:latin typeface="BIZ UDPゴシック" panose="020B0400000000000000" pitchFamily="50" charset="-128"/>
              <a:ea typeface="BIZ UDPゴシック" panose="020B0400000000000000" pitchFamily="50" charset="-128"/>
            </a:endParaRPr>
          </a:p>
          <a:p>
            <a:pPr algn="ctr"/>
            <a:endParaRPr kumimoji="1" lang="en-US" altLang="ja-JP" sz="2400" b="1" dirty="0">
              <a:solidFill>
                <a:schemeClr val="accent1">
                  <a:lumMod val="50000"/>
                </a:schemeClr>
              </a:solidFill>
              <a:latin typeface="BIZ UDPゴシック" panose="020B0400000000000000" pitchFamily="50" charset="-128"/>
              <a:ea typeface="BIZ UDPゴシック" panose="020B0400000000000000" pitchFamily="50" charset="-128"/>
            </a:endParaRPr>
          </a:p>
          <a:p>
            <a:pPr algn="ctr"/>
            <a:endParaRPr kumimoji="1" lang="en-US" altLang="ja-JP" sz="2400" b="1" dirty="0">
              <a:solidFill>
                <a:schemeClr val="accent1">
                  <a:lumMod val="50000"/>
                </a:schemeClr>
              </a:solidFill>
              <a:latin typeface="BIZ UDPゴシック" panose="020B0400000000000000" pitchFamily="50" charset="-128"/>
              <a:ea typeface="BIZ UDPゴシック" panose="020B0400000000000000" pitchFamily="50" charset="-128"/>
            </a:endParaRPr>
          </a:p>
          <a:p>
            <a:endParaRPr kumimoji="1" lang="en-US" altLang="ja-JP" sz="2200" dirty="0">
              <a:solidFill>
                <a:schemeClr val="tx1"/>
              </a:solidFill>
              <a:latin typeface="BIZ UDPゴシック" panose="020B0400000000000000" pitchFamily="50" charset="-128"/>
              <a:ea typeface="BIZ UDPゴシック" panose="020B0400000000000000" pitchFamily="50" charset="-128"/>
            </a:endParaRPr>
          </a:p>
        </p:txBody>
      </p:sp>
      <p:sp>
        <p:nvSpPr>
          <p:cNvPr id="3" name="正方形/長方形 2"/>
          <p:cNvSpPr/>
          <p:nvPr/>
        </p:nvSpPr>
        <p:spPr>
          <a:xfrm>
            <a:off x="778532" y="141618"/>
            <a:ext cx="7586920" cy="56934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BIZ UDPゴシック" panose="020B0400000000000000" pitchFamily="50" charset="-128"/>
                <a:ea typeface="BIZ UDPゴシック" panose="020B0400000000000000" pitchFamily="50" charset="-128"/>
              </a:rPr>
              <a:t>「教育機会確保法」基本方針の基本的な考え方</a:t>
            </a:r>
            <a:endParaRPr kumimoji="1" lang="ja-JP" altLang="en-US" sz="2800" dirty="0">
              <a:latin typeface="BIZ UDPゴシック" panose="020B0400000000000000" pitchFamily="50" charset="-128"/>
              <a:ea typeface="BIZ UDPゴシック" panose="020B0400000000000000" pitchFamily="50" charset="-128"/>
            </a:endParaRPr>
          </a:p>
        </p:txBody>
      </p:sp>
      <p:sp>
        <p:nvSpPr>
          <p:cNvPr id="4" name="正方形/長方形 3"/>
          <p:cNvSpPr/>
          <p:nvPr/>
        </p:nvSpPr>
        <p:spPr>
          <a:xfrm>
            <a:off x="319170" y="2892006"/>
            <a:ext cx="8652302" cy="1525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latin typeface="BIZ UDPゴシック" panose="020B0400000000000000" pitchFamily="50" charset="-128"/>
                <a:ea typeface="BIZ UDPゴシック" panose="020B0400000000000000" pitchFamily="50" charset="-128"/>
              </a:rPr>
              <a:t>・　 個々の</a:t>
            </a:r>
            <a:r>
              <a:rPr lang="ja-JP" altLang="en-US" sz="2400" dirty="0">
                <a:solidFill>
                  <a:schemeClr val="tx1"/>
                </a:solidFill>
                <a:latin typeface="BIZ UDPゴシック" panose="020B0400000000000000" pitchFamily="50" charset="-128"/>
                <a:ea typeface="BIZ UDPゴシック" panose="020B0400000000000000" pitchFamily="50" charset="-128"/>
              </a:rPr>
              <a:t>不登校児童生徒の状況に応じた必要な支援が行われ</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algn="just"/>
            <a:r>
              <a:rPr lang="en-US" altLang="ja-JP" sz="2400" dirty="0">
                <a:solidFill>
                  <a:schemeClr val="tx1"/>
                </a:solidFill>
                <a:latin typeface="BIZ UDPゴシック" panose="020B0400000000000000" pitchFamily="50" charset="-128"/>
                <a:ea typeface="BIZ UDPゴシック" panose="020B0400000000000000" pitchFamily="50" charset="-128"/>
              </a:rPr>
              <a:t>  </a:t>
            </a:r>
            <a:r>
              <a:rPr lang="ja-JP" altLang="en-US" sz="2400" dirty="0">
                <a:solidFill>
                  <a:schemeClr val="tx1"/>
                </a:solidFill>
                <a:latin typeface="BIZ UDPゴシック" panose="020B0400000000000000" pitchFamily="50" charset="-128"/>
                <a:ea typeface="BIZ UDPゴシック" panose="020B0400000000000000" pitchFamily="50" charset="-128"/>
              </a:rPr>
              <a:t>ることが求められるが，支援に際しては，登校という結果のみ</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r>
              <a:rPr lang="ja-JP" altLang="en-US" sz="2400" dirty="0">
                <a:solidFill>
                  <a:schemeClr val="tx1"/>
                </a:solidFill>
                <a:latin typeface="BIZ UDPゴシック" panose="020B0400000000000000" pitchFamily="50" charset="-128"/>
                <a:ea typeface="BIZ UDPゴシック" panose="020B0400000000000000" pitchFamily="50" charset="-128"/>
              </a:rPr>
              <a:t>  を目標にするのではなく，</a:t>
            </a:r>
            <a:r>
              <a:rPr lang="ja-JP" altLang="en-US" sz="2400" dirty="0">
                <a:solidFill>
                  <a:srgbClr val="FF0000"/>
                </a:solidFill>
                <a:latin typeface="BIZ UDPゴシック" panose="020B0400000000000000" pitchFamily="50" charset="-128"/>
                <a:ea typeface="BIZ UDPゴシック" panose="020B0400000000000000" pitchFamily="50" charset="-128"/>
              </a:rPr>
              <a:t>児童生徒が自らの進路を主体的に</a:t>
            </a:r>
            <a:endParaRPr lang="en-US" altLang="ja-JP" sz="2400" dirty="0">
              <a:solidFill>
                <a:srgbClr val="FF0000"/>
              </a:solidFill>
              <a:latin typeface="BIZ UDPゴシック" panose="020B0400000000000000" pitchFamily="50" charset="-128"/>
              <a:ea typeface="BIZ UDPゴシック" panose="020B0400000000000000" pitchFamily="50" charset="-128"/>
            </a:endParaRPr>
          </a:p>
          <a:p>
            <a:r>
              <a:rPr lang="ja-JP" altLang="en-US" sz="2400" dirty="0">
                <a:solidFill>
                  <a:srgbClr val="FF0000"/>
                </a:solidFill>
                <a:latin typeface="BIZ UDPゴシック" panose="020B0400000000000000" pitchFamily="50" charset="-128"/>
                <a:ea typeface="BIZ UDPゴシック" panose="020B0400000000000000" pitchFamily="50" charset="-128"/>
              </a:rPr>
              <a:t>  捉えて，社会的に自立することを目指す</a:t>
            </a:r>
            <a:r>
              <a:rPr lang="ja-JP" altLang="en-US" sz="2400" dirty="0">
                <a:solidFill>
                  <a:schemeClr val="tx1"/>
                </a:solidFill>
                <a:latin typeface="BIZ UDPゴシック" panose="020B0400000000000000" pitchFamily="50" charset="-128"/>
                <a:ea typeface="BIZ UDPゴシック" panose="020B0400000000000000" pitchFamily="50" charset="-128"/>
              </a:rPr>
              <a:t>こと。</a:t>
            </a:r>
            <a:endParaRPr lang="en-US" altLang="ja-JP" sz="2400" dirty="0">
              <a:solidFill>
                <a:schemeClr val="tx1"/>
              </a:solidFill>
              <a:latin typeface="BIZ UDPゴシック" panose="020B0400000000000000" pitchFamily="50" charset="-128"/>
              <a:ea typeface="BIZ UDPゴシック" panose="020B0400000000000000" pitchFamily="50" charset="-128"/>
            </a:endParaRPr>
          </a:p>
        </p:txBody>
      </p:sp>
      <p:sp>
        <p:nvSpPr>
          <p:cNvPr id="5" name="正方形/長方形 4"/>
          <p:cNvSpPr/>
          <p:nvPr/>
        </p:nvSpPr>
        <p:spPr>
          <a:xfrm>
            <a:off x="319170" y="4424635"/>
            <a:ext cx="8505645" cy="118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latin typeface="BIZ UDPゴシック" panose="020B0400000000000000" pitchFamily="50" charset="-128"/>
                <a:ea typeface="BIZ UDPゴシック" panose="020B0400000000000000" pitchFamily="50" charset="-128"/>
              </a:rPr>
              <a:t>・　 不登校</a:t>
            </a:r>
            <a:r>
              <a:rPr lang="ja-JP" altLang="en-US" sz="2400" dirty="0">
                <a:solidFill>
                  <a:schemeClr val="tx1"/>
                </a:solidFill>
                <a:latin typeface="BIZ UDPゴシック" panose="020B0400000000000000" pitchFamily="50" charset="-128"/>
                <a:ea typeface="BIZ UDPゴシック" panose="020B0400000000000000" pitchFamily="50" charset="-128"/>
              </a:rPr>
              <a:t>児童生徒への支援は，当該児童生徒の意思を十分に</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algn="just"/>
            <a:r>
              <a:rPr lang="ja-JP" altLang="en-US" sz="2400" dirty="0">
                <a:solidFill>
                  <a:schemeClr val="tx1"/>
                </a:solidFill>
                <a:latin typeface="BIZ UDPゴシック" panose="020B0400000000000000" pitchFamily="50" charset="-128"/>
                <a:ea typeface="BIZ UDPゴシック" panose="020B0400000000000000" pitchFamily="50" charset="-128"/>
              </a:rPr>
              <a:t>  尊重しつつ行い，</a:t>
            </a:r>
            <a:r>
              <a:rPr lang="ja-JP" altLang="en-US" sz="2400" dirty="0">
                <a:solidFill>
                  <a:srgbClr val="FF0000"/>
                </a:solidFill>
                <a:latin typeface="BIZ UDPゴシック" panose="020B0400000000000000" pitchFamily="50" charset="-128"/>
                <a:ea typeface="BIZ UDPゴシック" panose="020B0400000000000000" pitchFamily="50" charset="-128"/>
              </a:rPr>
              <a:t>当該児童生徒や保護者を追い詰めることの</a:t>
            </a:r>
            <a:endParaRPr lang="en-US" altLang="ja-JP" sz="2400" dirty="0">
              <a:solidFill>
                <a:srgbClr val="FF0000"/>
              </a:solidFill>
              <a:latin typeface="BIZ UDPゴシック" panose="020B0400000000000000" pitchFamily="50" charset="-128"/>
              <a:ea typeface="BIZ UDPゴシック" panose="020B0400000000000000" pitchFamily="50" charset="-128"/>
            </a:endParaRPr>
          </a:p>
          <a:p>
            <a:r>
              <a:rPr lang="ja-JP" altLang="en-US" sz="2400" dirty="0">
                <a:solidFill>
                  <a:srgbClr val="FF0000"/>
                </a:solidFill>
                <a:latin typeface="BIZ UDPゴシック" panose="020B0400000000000000" pitchFamily="50" charset="-128"/>
                <a:ea typeface="BIZ UDPゴシック" panose="020B0400000000000000" pitchFamily="50" charset="-128"/>
              </a:rPr>
              <a:t>　ないよう配慮する</a:t>
            </a:r>
            <a:r>
              <a:rPr lang="ja-JP" altLang="en-US" sz="2400" dirty="0">
                <a:solidFill>
                  <a:schemeClr val="tx1"/>
                </a:solidFill>
                <a:latin typeface="BIZ UDPゴシック" panose="020B0400000000000000" pitchFamily="50" charset="-128"/>
                <a:ea typeface="BIZ UDPゴシック" panose="020B0400000000000000" pitchFamily="50" charset="-128"/>
              </a:rPr>
              <a:t>こと。</a:t>
            </a:r>
            <a:endParaRPr lang="en-US" altLang="ja-JP" sz="2400" dirty="0">
              <a:solidFill>
                <a:schemeClr val="tx1"/>
              </a:solidFill>
              <a:latin typeface="BIZ UDPゴシック" panose="020B0400000000000000" pitchFamily="50" charset="-128"/>
              <a:ea typeface="BIZ UDPゴシック" panose="020B0400000000000000" pitchFamily="50" charset="-128"/>
            </a:endParaRPr>
          </a:p>
        </p:txBody>
      </p:sp>
      <p:sp>
        <p:nvSpPr>
          <p:cNvPr id="6" name="正方形/長方形 5"/>
          <p:cNvSpPr/>
          <p:nvPr/>
        </p:nvSpPr>
        <p:spPr>
          <a:xfrm>
            <a:off x="319170" y="1991265"/>
            <a:ext cx="8505645" cy="9072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latin typeface="BIZ UDPゴシック" panose="020B0400000000000000" pitchFamily="50" charset="-128"/>
                <a:ea typeface="BIZ UDPゴシック" panose="020B0400000000000000" pitchFamily="50" charset="-128"/>
              </a:rPr>
              <a:t>・　 不登校</a:t>
            </a:r>
            <a:r>
              <a:rPr lang="ja-JP" altLang="en-US" sz="2400" dirty="0">
                <a:solidFill>
                  <a:schemeClr val="tx1"/>
                </a:solidFill>
                <a:latin typeface="BIZ UDPゴシック" panose="020B0400000000000000" pitchFamily="50" charset="-128"/>
                <a:ea typeface="BIZ UDPゴシック" panose="020B0400000000000000" pitchFamily="50" charset="-128"/>
              </a:rPr>
              <a:t>というだけで問題行動であると受け取られないよう　</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algn="just"/>
            <a:r>
              <a:rPr lang="ja-JP" altLang="en-US" sz="2400" dirty="0">
                <a:solidFill>
                  <a:schemeClr val="tx1"/>
                </a:solidFill>
                <a:latin typeface="BIZ UDPゴシック" panose="020B0400000000000000" pitchFamily="50" charset="-128"/>
                <a:ea typeface="BIZ UDPゴシック" panose="020B0400000000000000" pitchFamily="50" charset="-128"/>
              </a:rPr>
              <a:t>  配慮し，</a:t>
            </a:r>
            <a:r>
              <a:rPr lang="ja-JP" altLang="en-US" sz="2400" dirty="0">
                <a:solidFill>
                  <a:srgbClr val="FF0000"/>
                </a:solidFill>
                <a:latin typeface="BIZ UDPゴシック" panose="020B0400000000000000" pitchFamily="50" charset="-128"/>
                <a:ea typeface="BIZ UDPゴシック" panose="020B0400000000000000" pitchFamily="50" charset="-128"/>
              </a:rPr>
              <a:t>児童生徒の最善の利益を最優先に支援を行う</a:t>
            </a:r>
            <a:r>
              <a:rPr lang="ja-JP" altLang="en-US" sz="2400" dirty="0">
                <a:solidFill>
                  <a:schemeClr val="tx1"/>
                </a:solidFill>
                <a:latin typeface="BIZ UDPゴシック" panose="020B0400000000000000" pitchFamily="50" charset="-128"/>
                <a:ea typeface="BIZ UDPゴシック" panose="020B0400000000000000" pitchFamily="50" charset="-128"/>
              </a:rPr>
              <a:t>こと。</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7" name="正方形/長方形 6"/>
          <p:cNvSpPr/>
          <p:nvPr/>
        </p:nvSpPr>
        <p:spPr>
          <a:xfrm>
            <a:off x="319170" y="5642038"/>
            <a:ext cx="8505645" cy="862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latin typeface="BIZ UDPゴシック" panose="020B0400000000000000" pitchFamily="50" charset="-128"/>
                <a:ea typeface="BIZ UDPゴシック" panose="020B0400000000000000" pitchFamily="50" charset="-128"/>
              </a:rPr>
              <a:t>・　 多様な</a:t>
            </a:r>
            <a:r>
              <a:rPr lang="ja-JP" altLang="en-US" sz="2400" dirty="0">
                <a:solidFill>
                  <a:schemeClr val="tx1"/>
                </a:solidFill>
                <a:latin typeface="BIZ UDPゴシック" panose="020B0400000000000000" pitchFamily="50" charset="-128"/>
                <a:ea typeface="BIZ UDPゴシック" panose="020B0400000000000000" pitchFamily="50" charset="-128"/>
              </a:rPr>
              <a:t>背景・事情から，</a:t>
            </a:r>
            <a:r>
              <a:rPr lang="ja-JP" altLang="en-US" sz="2400" dirty="0">
                <a:solidFill>
                  <a:srgbClr val="FF0000"/>
                </a:solidFill>
                <a:latin typeface="BIZ UDPゴシック" panose="020B0400000000000000" pitchFamily="50" charset="-128"/>
                <a:ea typeface="BIZ UDPゴシック" panose="020B0400000000000000" pitchFamily="50" charset="-128"/>
              </a:rPr>
              <a:t>就学に課題を抱える外国人の子ども</a:t>
            </a:r>
            <a:endParaRPr lang="en-US" altLang="ja-JP" sz="2400" dirty="0">
              <a:solidFill>
                <a:srgbClr val="FF0000"/>
              </a:solidFill>
              <a:latin typeface="BIZ UDPゴシック" panose="020B0400000000000000" pitchFamily="50" charset="-128"/>
              <a:ea typeface="BIZ UDPゴシック" panose="020B0400000000000000" pitchFamily="50" charset="-128"/>
            </a:endParaRPr>
          </a:p>
          <a:p>
            <a:pPr algn="just"/>
            <a:r>
              <a:rPr lang="ja-JP" altLang="en-US" sz="800" dirty="0">
                <a:solidFill>
                  <a:srgbClr val="FF0000"/>
                </a:solidFill>
                <a:latin typeface="BIZ UDPゴシック" panose="020B0400000000000000" pitchFamily="50" charset="-128"/>
                <a:ea typeface="BIZ UDPゴシック" panose="020B0400000000000000" pitchFamily="50" charset="-128"/>
              </a:rPr>
              <a:t>　　　</a:t>
            </a:r>
            <a:r>
              <a:rPr lang="ja-JP" altLang="en-US" sz="2400" dirty="0">
                <a:solidFill>
                  <a:srgbClr val="FF0000"/>
                </a:solidFill>
                <a:latin typeface="BIZ UDPゴシック" panose="020B0400000000000000" pitchFamily="50" charset="-128"/>
                <a:ea typeface="BIZ UDPゴシック" panose="020B0400000000000000" pitchFamily="50" charset="-128"/>
              </a:rPr>
              <a:t>に対して配慮する</a:t>
            </a:r>
            <a:r>
              <a:rPr lang="ja-JP" altLang="en-US" sz="2400" dirty="0">
                <a:solidFill>
                  <a:schemeClr val="tx1"/>
                </a:solidFill>
                <a:latin typeface="BIZ UDPゴシック" panose="020B0400000000000000" pitchFamily="50" charset="-128"/>
                <a:ea typeface="BIZ UDPゴシック" panose="020B0400000000000000" pitchFamily="50" charset="-128"/>
              </a:rPr>
              <a:t>こと。</a:t>
            </a:r>
            <a:endParaRPr lang="en-US" altLang="ja-JP" sz="2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05111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D1B0C82-069A-46CD-ABFE-EE3E7A228791}"/>
              </a:ext>
            </a:extLst>
          </p:cNvPr>
          <p:cNvSpPr>
            <a:spLocks noGrp="1"/>
          </p:cNvSpPr>
          <p:nvPr>
            <p:ph type="sldNum" sz="quarter" idx="12"/>
          </p:nvPr>
        </p:nvSpPr>
        <p:spPr/>
        <p:txBody>
          <a:bodyPr/>
          <a:lstStyle/>
          <a:p>
            <a:fld id="{90237AB0-5452-4974-B0D6-AAC534A68F92}" type="slidenum">
              <a:rPr kumimoji="1" lang="ja-JP" altLang="en-US" smtClean="0"/>
              <a:t>11</a:t>
            </a:fld>
            <a:endParaRPr kumimoji="1" lang="ja-JP" altLang="en-US"/>
          </a:p>
        </p:txBody>
      </p:sp>
      <p:sp>
        <p:nvSpPr>
          <p:cNvPr id="5" name="角丸四角形 5">
            <a:extLst>
              <a:ext uri="{FF2B5EF4-FFF2-40B4-BE49-F238E27FC236}">
                <a16:creationId xmlns:a16="http://schemas.microsoft.com/office/drawing/2014/main" id="{D385B6FA-684F-4B92-8E62-6CEB2A6B1E48}"/>
              </a:ext>
            </a:extLst>
          </p:cNvPr>
          <p:cNvSpPr/>
          <p:nvPr/>
        </p:nvSpPr>
        <p:spPr>
          <a:xfrm>
            <a:off x="390545" y="212113"/>
            <a:ext cx="8346332" cy="8145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r>
              <a:rPr lang="ja-JP" altLang="en-US" sz="3600" spc="-300" dirty="0">
                <a:latin typeface="BIZ UDゴシック" panose="020B0400000000000000" pitchFamily="49" charset="-128"/>
                <a:ea typeface="BIZ UDゴシック" panose="020B0400000000000000" pitchFamily="49" charset="-128"/>
              </a:rPr>
              <a:t>「</a:t>
            </a:r>
            <a:r>
              <a:rPr lang="ja-JP" altLang="en-US" sz="3600" dirty="0"/>
              <a:t>孤独・孤立対策の重点計画</a:t>
            </a:r>
            <a:r>
              <a:rPr lang="ja-JP" altLang="en-US" sz="3600" spc="-300" dirty="0">
                <a:latin typeface="BIZ UDゴシック" panose="020B0400000000000000" pitchFamily="49" charset="-128"/>
                <a:ea typeface="BIZ UDゴシック" panose="020B0400000000000000" pitchFamily="49" charset="-128"/>
              </a:rPr>
              <a:t>」</a:t>
            </a:r>
            <a:r>
              <a:rPr lang="ja-JP" altLang="en-US" sz="2800" spc="-300" dirty="0">
                <a:latin typeface="BIZ UDゴシック" panose="020B0400000000000000" pitchFamily="49" charset="-128"/>
                <a:ea typeface="BIZ UDゴシック" panose="020B0400000000000000" pitchFamily="49" charset="-128"/>
              </a:rPr>
              <a:t>（令和３年</a:t>
            </a:r>
            <a:r>
              <a:rPr kumimoji="1" lang="en-US" altLang="ja-JP" sz="2800" spc="-300" dirty="0">
                <a:latin typeface="BIZ UDゴシック" panose="020B0400000000000000" pitchFamily="49" charset="-128"/>
                <a:ea typeface="BIZ UDゴシック" panose="020B0400000000000000" pitchFamily="49" charset="-128"/>
              </a:rPr>
              <a:t>)</a:t>
            </a:r>
            <a:endParaRPr kumimoji="1" lang="ja-JP" altLang="en-US" sz="2800" spc="-300" dirty="0">
              <a:latin typeface="BIZ UDゴシック" panose="020B0400000000000000" pitchFamily="49" charset="-128"/>
              <a:ea typeface="BIZ UDゴシック" panose="020B0400000000000000" pitchFamily="49" charset="-128"/>
            </a:endParaRPr>
          </a:p>
        </p:txBody>
      </p:sp>
      <p:sp>
        <p:nvSpPr>
          <p:cNvPr id="7" name="角丸四角形吹き出し 6">
            <a:extLst>
              <a:ext uri="{FF2B5EF4-FFF2-40B4-BE49-F238E27FC236}">
                <a16:creationId xmlns:a16="http://schemas.microsoft.com/office/drawing/2014/main" id="{6A0161DF-B077-4BF0-AA9B-54408B67369F}"/>
              </a:ext>
            </a:extLst>
          </p:cNvPr>
          <p:cNvSpPr/>
          <p:nvPr/>
        </p:nvSpPr>
        <p:spPr>
          <a:xfrm>
            <a:off x="696221" y="1267811"/>
            <a:ext cx="7645674" cy="1122463"/>
          </a:xfrm>
          <a:prstGeom prst="wedgeRoundRectCallout">
            <a:avLst>
              <a:gd name="adj1" fmla="val -630"/>
              <a:gd name="adj2" fmla="val -65221"/>
              <a:gd name="adj3" fmla="val 16667"/>
            </a:avLst>
          </a:prstGeom>
          <a:solidFill>
            <a:srgbClr val="D9FEA8"/>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latin typeface="BIZ UDゴシック" panose="020B0400000000000000" pitchFamily="49" charset="-128"/>
                <a:ea typeface="BIZ UDゴシック" panose="020B0400000000000000" pitchFamily="49" charset="-128"/>
              </a:rPr>
              <a:t>　児童生徒における重大ないじめ対策の推進</a:t>
            </a:r>
            <a:r>
              <a:rPr lang="en-US" altLang="ja-JP" sz="2800" dirty="0">
                <a:solidFill>
                  <a:schemeClr val="tx1"/>
                </a:solidFill>
                <a:latin typeface="BIZ UDゴシック" panose="020B0400000000000000" pitchFamily="49" charset="-128"/>
                <a:ea typeface="BIZ UDゴシック" panose="020B0400000000000000" pitchFamily="49" charset="-128"/>
              </a:rPr>
              <a:t>,</a:t>
            </a:r>
          </a:p>
          <a:p>
            <a:r>
              <a:rPr lang="ja-JP" altLang="en-US" sz="2800" dirty="0">
                <a:solidFill>
                  <a:schemeClr val="tx1"/>
                </a:solidFill>
                <a:latin typeface="BIZ UDゴシック" panose="020B0400000000000000" pitchFamily="49" charset="-128"/>
                <a:ea typeface="BIZ UDゴシック" panose="020B0400000000000000" pitchFamily="49" charset="-128"/>
              </a:rPr>
              <a:t>不登校児童生徒への支援の推進</a:t>
            </a:r>
          </a:p>
        </p:txBody>
      </p:sp>
      <p:sp>
        <p:nvSpPr>
          <p:cNvPr id="8" name="角丸四角形 5">
            <a:extLst>
              <a:ext uri="{FF2B5EF4-FFF2-40B4-BE49-F238E27FC236}">
                <a16:creationId xmlns:a16="http://schemas.microsoft.com/office/drawing/2014/main" id="{D045A201-DE6C-4DF2-B1F5-A3219BCC7DD5}"/>
              </a:ext>
            </a:extLst>
          </p:cNvPr>
          <p:cNvSpPr/>
          <p:nvPr/>
        </p:nvSpPr>
        <p:spPr>
          <a:xfrm>
            <a:off x="478776" y="2706661"/>
            <a:ext cx="8346332" cy="8145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r>
              <a:rPr lang="ja-JP" altLang="en-US" sz="3600" spc="-300" dirty="0">
                <a:latin typeface="BIZ UDゴシック" panose="020B0400000000000000" pitchFamily="49" charset="-128"/>
                <a:ea typeface="BIZ UDゴシック" panose="020B0400000000000000" pitchFamily="49" charset="-128"/>
              </a:rPr>
              <a:t>「</a:t>
            </a:r>
            <a:r>
              <a:rPr lang="ja-JP" altLang="en-US" sz="3600" dirty="0"/>
              <a:t>こども家庭庁設置法</a:t>
            </a:r>
            <a:r>
              <a:rPr lang="ja-JP" altLang="en-US" sz="3600" spc="-300" dirty="0">
                <a:latin typeface="BIZ UDゴシック" panose="020B0400000000000000" pitchFamily="49" charset="-128"/>
                <a:ea typeface="BIZ UDゴシック" panose="020B0400000000000000" pitchFamily="49" charset="-128"/>
              </a:rPr>
              <a:t>」</a:t>
            </a:r>
            <a:r>
              <a:rPr lang="ja-JP" altLang="en-US" sz="2800" spc="-300" dirty="0">
                <a:latin typeface="BIZ UDゴシック" panose="020B0400000000000000" pitchFamily="49" charset="-128"/>
                <a:ea typeface="BIZ UDゴシック" panose="020B0400000000000000" pitchFamily="49" charset="-128"/>
              </a:rPr>
              <a:t>（令和４年</a:t>
            </a:r>
            <a:r>
              <a:rPr kumimoji="1" lang="en-US" altLang="ja-JP" sz="2800" spc="-300" dirty="0">
                <a:latin typeface="BIZ UDゴシック" panose="020B0400000000000000" pitchFamily="49" charset="-128"/>
                <a:ea typeface="BIZ UDゴシック" panose="020B0400000000000000" pitchFamily="49" charset="-128"/>
              </a:rPr>
              <a:t>)</a:t>
            </a:r>
            <a:endParaRPr kumimoji="1" lang="ja-JP" altLang="en-US" sz="2800" spc="-300" dirty="0">
              <a:latin typeface="BIZ UDゴシック" panose="020B0400000000000000" pitchFamily="49" charset="-128"/>
              <a:ea typeface="BIZ UDゴシック" panose="020B0400000000000000" pitchFamily="49" charset="-128"/>
            </a:endParaRPr>
          </a:p>
        </p:txBody>
      </p:sp>
      <p:sp>
        <p:nvSpPr>
          <p:cNvPr id="9" name="角丸四角形吹き出し 6">
            <a:extLst>
              <a:ext uri="{FF2B5EF4-FFF2-40B4-BE49-F238E27FC236}">
                <a16:creationId xmlns:a16="http://schemas.microsoft.com/office/drawing/2014/main" id="{7AEF080A-949B-4B86-8045-8B21D7212B84}"/>
              </a:ext>
            </a:extLst>
          </p:cNvPr>
          <p:cNvSpPr/>
          <p:nvPr/>
        </p:nvSpPr>
        <p:spPr>
          <a:xfrm>
            <a:off x="754380" y="3794443"/>
            <a:ext cx="7406640" cy="1451325"/>
          </a:xfrm>
          <a:prstGeom prst="wedgeRoundRectCallout">
            <a:avLst>
              <a:gd name="adj1" fmla="val -630"/>
              <a:gd name="adj2" fmla="val -65221"/>
              <a:gd name="adj3" fmla="val 16667"/>
            </a:avLst>
          </a:prstGeom>
          <a:solidFill>
            <a:srgbClr val="D9FEA8"/>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latin typeface="BIZ UDゴシック" panose="020B0400000000000000" pitchFamily="49" charset="-128"/>
                <a:ea typeface="BIZ UDゴシック" panose="020B0400000000000000" pitchFamily="49" charset="-128"/>
              </a:rPr>
              <a:t>　こどもの虐待やいじめの防止等に関する相談の体制など地域における体制の整備や</a:t>
            </a:r>
            <a:endParaRPr lang="en-US" altLang="ja-JP" sz="2800" dirty="0">
              <a:solidFill>
                <a:schemeClr val="tx1"/>
              </a:solidFill>
              <a:latin typeface="BIZ UDゴシック" panose="020B0400000000000000" pitchFamily="49" charset="-128"/>
              <a:ea typeface="BIZ UDゴシック" panose="020B0400000000000000" pitchFamily="49" charset="-128"/>
            </a:endParaRPr>
          </a:p>
          <a:p>
            <a:r>
              <a:rPr lang="ja-JP" altLang="en-US" sz="2800" dirty="0">
                <a:solidFill>
                  <a:schemeClr val="tx1"/>
                </a:solidFill>
                <a:latin typeface="BIZ UDゴシック" panose="020B0400000000000000" pitchFamily="49" charset="-128"/>
                <a:ea typeface="BIZ UDゴシック" panose="020B0400000000000000" pitchFamily="49" charset="-128"/>
              </a:rPr>
              <a:t>その事務をこども家庭庁が掌握</a:t>
            </a:r>
          </a:p>
        </p:txBody>
      </p:sp>
      <p:sp>
        <p:nvSpPr>
          <p:cNvPr id="12" name="正方形/長方形 11">
            <a:extLst>
              <a:ext uri="{FF2B5EF4-FFF2-40B4-BE49-F238E27FC236}">
                <a16:creationId xmlns:a16="http://schemas.microsoft.com/office/drawing/2014/main" id="{80D5CB02-F9AF-4750-9690-4999806A9D83}"/>
              </a:ext>
            </a:extLst>
          </p:cNvPr>
          <p:cNvSpPr/>
          <p:nvPr/>
        </p:nvSpPr>
        <p:spPr>
          <a:xfrm>
            <a:off x="112296" y="5859697"/>
            <a:ext cx="8758989" cy="862642"/>
          </a:xfrm>
          <a:prstGeom prst="rect">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chemeClr val="tx1"/>
                </a:solidFill>
                <a:latin typeface="BIZ UDPゴシック" panose="020B0400000000000000" pitchFamily="50" charset="-128"/>
                <a:ea typeface="BIZ UDPゴシック" panose="020B0400000000000000" pitchFamily="50" charset="-128"/>
              </a:rPr>
              <a:t>令和５年４月１日「こども家庭庁」発足</a:t>
            </a:r>
          </a:p>
        </p:txBody>
      </p:sp>
      <p:sp>
        <p:nvSpPr>
          <p:cNvPr id="13" name="下矢印 1">
            <a:extLst>
              <a:ext uri="{FF2B5EF4-FFF2-40B4-BE49-F238E27FC236}">
                <a16:creationId xmlns:a16="http://schemas.microsoft.com/office/drawing/2014/main" id="{907D5767-DDC1-48C9-ACB7-44F8CA08A01B}"/>
              </a:ext>
            </a:extLst>
          </p:cNvPr>
          <p:cNvSpPr/>
          <p:nvPr/>
        </p:nvSpPr>
        <p:spPr>
          <a:xfrm>
            <a:off x="3789603" y="5354620"/>
            <a:ext cx="1259456" cy="44857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89676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49948D5-3BA0-4CA5-A851-51BAF3DA53DA}"/>
              </a:ext>
            </a:extLst>
          </p:cNvPr>
          <p:cNvSpPr>
            <a:spLocks noGrp="1"/>
          </p:cNvSpPr>
          <p:nvPr>
            <p:ph type="sldNum" sz="quarter" idx="12"/>
          </p:nvPr>
        </p:nvSpPr>
        <p:spPr/>
        <p:txBody>
          <a:bodyPr/>
          <a:lstStyle/>
          <a:p>
            <a:fld id="{90237AB0-5452-4974-B0D6-AAC534A68F92}" type="slidenum">
              <a:rPr kumimoji="1" lang="ja-JP" altLang="en-US" smtClean="0"/>
              <a:t>12</a:t>
            </a:fld>
            <a:endParaRPr kumimoji="1" lang="ja-JP" altLang="en-US"/>
          </a:p>
        </p:txBody>
      </p:sp>
      <p:sp>
        <p:nvSpPr>
          <p:cNvPr id="5" name="角丸四角形 5">
            <a:extLst>
              <a:ext uri="{FF2B5EF4-FFF2-40B4-BE49-F238E27FC236}">
                <a16:creationId xmlns:a16="http://schemas.microsoft.com/office/drawing/2014/main" id="{5D42FB07-8020-4FB9-A743-838746291F7E}"/>
              </a:ext>
            </a:extLst>
          </p:cNvPr>
          <p:cNvSpPr/>
          <p:nvPr/>
        </p:nvSpPr>
        <p:spPr>
          <a:xfrm>
            <a:off x="350439" y="48127"/>
            <a:ext cx="8039582" cy="6416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r>
              <a:rPr lang="ja-JP" altLang="en-US" sz="3600" spc="-300" dirty="0">
                <a:latin typeface="BIZ UDゴシック" panose="020B0400000000000000" pitchFamily="49" charset="-128"/>
                <a:ea typeface="BIZ UDゴシック" panose="020B0400000000000000" pitchFamily="49" charset="-128"/>
              </a:rPr>
              <a:t>「</a:t>
            </a:r>
            <a:r>
              <a:rPr lang="ja-JP" altLang="en-US" sz="3200" dirty="0"/>
              <a:t>こども基本法</a:t>
            </a:r>
            <a:r>
              <a:rPr lang="ja-JP" altLang="en-US" sz="3600" spc="-300" dirty="0">
                <a:latin typeface="BIZ UDゴシック" panose="020B0400000000000000" pitchFamily="49" charset="-128"/>
                <a:ea typeface="BIZ UDゴシック" panose="020B0400000000000000" pitchFamily="49" charset="-128"/>
              </a:rPr>
              <a:t>」</a:t>
            </a:r>
            <a:r>
              <a:rPr lang="ja-JP" altLang="en-US" sz="2800" spc="-300" dirty="0">
                <a:latin typeface="BIZ UDゴシック" panose="020B0400000000000000" pitchFamily="49" charset="-128"/>
                <a:ea typeface="BIZ UDゴシック" panose="020B0400000000000000" pitchFamily="49" charset="-128"/>
              </a:rPr>
              <a:t>（令和４年</a:t>
            </a:r>
            <a:r>
              <a:rPr kumimoji="1" lang="en-US" altLang="ja-JP" sz="2800" spc="-300" dirty="0">
                <a:latin typeface="BIZ UDゴシック" panose="020B0400000000000000" pitchFamily="49" charset="-128"/>
                <a:ea typeface="BIZ UDゴシック" panose="020B0400000000000000" pitchFamily="49" charset="-128"/>
              </a:rPr>
              <a:t>)</a:t>
            </a:r>
            <a:endParaRPr kumimoji="1" lang="ja-JP" altLang="en-US" sz="2800" spc="-300" dirty="0">
              <a:latin typeface="BIZ UDゴシック" panose="020B0400000000000000" pitchFamily="49" charset="-128"/>
              <a:ea typeface="BIZ UDゴシック" panose="020B0400000000000000" pitchFamily="49" charset="-128"/>
            </a:endParaRPr>
          </a:p>
        </p:txBody>
      </p:sp>
      <p:sp>
        <p:nvSpPr>
          <p:cNvPr id="9" name="テキスト ボックス 8">
            <a:extLst>
              <a:ext uri="{FF2B5EF4-FFF2-40B4-BE49-F238E27FC236}">
                <a16:creationId xmlns:a16="http://schemas.microsoft.com/office/drawing/2014/main" id="{DD435BA4-1AE7-460E-98AC-E4C187D0D989}"/>
              </a:ext>
            </a:extLst>
          </p:cNvPr>
          <p:cNvSpPr txBox="1"/>
          <p:nvPr/>
        </p:nvSpPr>
        <p:spPr>
          <a:xfrm>
            <a:off x="217171" y="911812"/>
            <a:ext cx="8561070" cy="5719514"/>
          </a:xfrm>
          <a:prstGeom prst="rect">
            <a:avLst/>
          </a:prstGeom>
          <a:solidFill>
            <a:srgbClr val="FFFFCC"/>
          </a:solidFill>
        </p:spPr>
        <p:style>
          <a:lnRef idx="2">
            <a:schemeClr val="accent1"/>
          </a:lnRef>
          <a:fillRef idx="1">
            <a:schemeClr val="lt1"/>
          </a:fillRef>
          <a:effectRef idx="0">
            <a:schemeClr val="accent1"/>
          </a:effectRef>
          <a:fontRef idx="minor">
            <a:schemeClr val="dk1"/>
          </a:fontRef>
        </p:style>
        <p:txBody>
          <a:bodyPr wrap="square" tIns="0" bIns="0" rtlCol="0" anchor="ctr" anchorCtr="0">
            <a:spAutoFit/>
          </a:bodyPr>
          <a:lstStyle/>
          <a:p>
            <a:pPr algn="just">
              <a:lnSpc>
                <a:spcPts val="2600"/>
              </a:lnSpc>
            </a:pPr>
            <a:r>
              <a:rPr lang="ja-JP" altLang="en-US" sz="2400" spc="-150" dirty="0">
                <a:latin typeface="BIZ UDゴシック" panose="020B0400000000000000" pitchFamily="49" charset="-128"/>
                <a:ea typeface="BIZ UDゴシック" panose="020B0400000000000000" pitchFamily="49" charset="-128"/>
              </a:rPr>
              <a:t>○　基本理念の主な記載（生徒指導提要から）</a:t>
            </a:r>
          </a:p>
          <a:p>
            <a:pPr algn="just">
              <a:lnSpc>
                <a:spcPts val="2600"/>
              </a:lnSpc>
            </a:pPr>
            <a:r>
              <a:rPr lang="ja-JP" altLang="en-US" sz="2400" spc="-150" dirty="0">
                <a:latin typeface="BIZ UDゴシック" panose="020B0400000000000000" pitchFamily="49" charset="-128"/>
                <a:ea typeface="BIZ UDゴシック" panose="020B0400000000000000" pitchFamily="49" charset="-128"/>
              </a:rPr>
              <a:t>①　全てのこどもについて，個人として尊重され，その基本的　　</a:t>
            </a:r>
            <a:endParaRPr lang="en-US" altLang="ja-JP" sz="2400" spc="-150" dirty="0">
              <a:latin typeface="BIZ UDゴシック" panose="020B0400000000000000" pitchFamily="49" charset="-128"/>
              <a:ea typeface="BIZ UDゴシック" panose="020B0400000000000000" pitchFamily="49" charset="-128"/>
            </a:endParaRPr>
          </a:p>
          <a:p>
            <a:pPr algn="just">
              <a:lnSpc>
                <a:spcPts val="2600"/>
              </a:lnSpc>
            </a:pPr>
            <a:r>
              <a:rPr lang="ja-JP" altLang="en-US" sz="2400" spc="-150" dirty="0">
                <a:latin typeface="BIZ UDゴシック" panose="020B0400000000000000" pitchFamily="49" charset="-128"/>
                <a:ea typeface="BIZ UDゴシック" panose="020B0400000000000000" pitchFamily="49" charset="-128"/>
              </a:rPr>
              <a:t>　人権が保障されるとともに，差別的取扱いを受けることが</a:t>
            </a:r>
            <a:r>
              <a:rPr lang="ja-JP" altLang="en-US" sz="2400" spc="-150" dirty="0" err="1">
                <a:latin typeface="BIZ UDゴシック" panose="020B0400000000000000" pitchFamily="49" charset="-128"/>
                <a:ea typeface="BIZ UDゴシック" panose="020B0400000000000000" pitchFamily="49" charset="-128"/>
              </a:rPr>
              <a:t>な</a:t>
            </a:r>
            <a:endParaRPr lang="en-US" altLang="ja-JP" sz="2400" spc="-150" dirty="0">
              <a:latin typeface="BIZ UDゴシック" panose="020B0400000000000000" pitchFamily="49" charset="-128"/>
              <a:ea typeface="BIZ UDゴシック" panose="020B0400000000000000" pitchFamily="49" charset="-128"/>
            </a:endParaRPr>
          </a:p>
          <a:p>
            <a:pPr algn="just">
              <a:lnSpc>
                <a:spcPts val="2600"/>
              </a:lnSpc>
            </a:pPr>
            <a:r>
              <a:rPr lang="ja-JP" altLang="en-US" sz="2400" spc="-150" dirty="0">
                <a:latin typeface="BIZ UDゴシック" panose="020B0400000000000000" pitchFamily="49" charset="-128"/>
                <a:ea typeface="BIZ UDゴシック" panose="020B0400000000000000" pitchFamily="49" charset="-128"/>
              </a:rPr>
              <a:t>　いようにすること。　　　　　　　　　　　（第３条第１号）</a:t>
            </a:r>
            <a:endParaRPr lang="en-US" altLang="ja-JP" sz="2400" spc="-150" dirty="0">
              <a:latin typeface="BIZ UDゴシック" panose="020B0400000000000000" pitchFamily="49" charset="-128"/>
              <a:ea typeface="BIZ UDゴシック" panose="020B0400000000000000" pitchFamily="49" charset="-128"/>
            </a:endParaRPr>
          </a:p>
          <a:p>
            <a:pPr algn="just">
              <a:lnSpc>
                <a:spcPts val="1000"/>
              </a:lnSpc>
            </a:pPr>
            <a:endParaRPr lang="en-US" altLang="ja-JP" sz="2400" spc="-150" dirty="0">
              <a:latin typeface="BIZ UDゴシック" panose="020B0400000000000000" pitchFamily="49" charset="-128"/>
              <a:ea typeface="BIZ UDゴシック" panose="020B0400000000000000" pitchFamily="49" charset="-128"/>
            </a:endParaRPr>
          </a:p>
          <a:p>
            <a:pPr algn="just">
              <a:lnSpc>
                <a:spcPts val="2600"/>
              </a:lnSpc>
            </a:pPr>
            <a:r>
              <a:rPr lang="ja-JP" altLang="en-US" sz="2400" spc="-150" dirty="0">
                <a:latin typeface="BIZ UDゴシック" panose="020B0400000000000000" pitchFamily="49" charset="-128"/>
                <a:ea typeface="BIZ UDゴシック" panose="020B0400000000000000" pitchFamily="49" charset="-128"/>
              </a:rPr>
              <a:t>②　全てのこどもについて，適切に養育されること，その生活を</a:t>
            </a:r>
            <a:endParaRPr lang="en-US" altLang="ja-JP" sz="2400" spc="-150" dirty="0">
              <a:latin typeface="BIZ UDゴシック" panose="020B0400000000000000" pitchFamily="49" charset="-128"/>
              <a:ea typeface="BIZ UDゴシック" panose="020B0400000000000000" pitchFamily="49" charset="-128"/>
            </a:endParaRPr>
          </a:p>
          <a:p>
            <a:pPr algn="just">
              <a:lnSpc>
                <a:spcPts val="2600"/>
              </a:lnSpc>
            </a:pPr>
            <a:r>
              <a:rPr lang="ja-JP" altLang="en-US" sz="2400" spc="-150" dirty="0">
                <a:latin typeface="BIZ UDゴシック" panose="020B0400000000000000" pitchFamily="49" charset="-128"/>
                <a:ea typeface="BIZ UDゴシック" panose="020B0400000000000000" pitchFamily="49" charset="-128"/>
              </a:rPr>
              <a:t>　保障されること，愛され保護されること，その健やかな成長及</a:t>
            </a:r>
            <a:endParaRPr lang="en-US" altLang="ja-JP" sz="2400" spc="-150" dirty="0">
              <a:latin typeface="BIZ UDゴシック" panose="020B0400000000000000" pitchFamily="49" charset="-128"/>
              <a:ea typeface="BIZ UDゴシック" panose="020B0400000000000000" pitchFamily="49" charset="-128"/>
            </a:endParaRPr>
          </a:p>
          <a:p>
            <a:pPr algn="just">
              <a:lnSpc>
                <a:spcPts val="2600"/>
              </a:lnSpc>
            </a:pPr>
            <a:r>
              <a:rPr lang="ja-JP" altLang="en-US" sz="2400" spc="-150" dirty="0">
                <a:latin typeface="BIZ UDゴシック" panose="020B0400000000000000" pitchFamily="49" charset="-128"/>
                <a:ea typeface="BIZ UDゴシック" panose="020B0400000000000000" pitchFamily="49" charset="-128"/>
              </a:rPr>
              <a:t>　</a:t>
            </a:r>
            <a:r>
              <a:rPr lang="ja-JP" altLang="en-US" sz="2400" spc="-150" dirty="0" err="1">
                <a:latin typeface="BIZ UDゴシック" panose="020B0400000000000000" pitchFamily="49" charset="-128"/>
                <a:ea typeface="BIZ UDゴシック" panose="020B0400000000000000" pitchFamily="49" charset="-128"/>
              </a:rPr>
              <a:t>び</a:t>
            </a:r>
            <a:r>
              <a:rPr lang="ja-JP" altLang="en-US" sz="2400" spc="-150" dirty="0">
                <a:latin typeface="BIZ UDゴシック" panose="020B0400000000000000" pitchFamily="49" charset="-128"/>
                <a:ea typeface="BIZ UDゴシック" panose="020B0400000000000000" pitchFamily="49" charset="-128"/>
              </a:rPr>
              <a:t>発達並びにその自立が図られることその他の福祉に係る権利</a:t>
            </a:r>
            <a:endParaRPr lang="en-US" altLang="ja-JP" sz="2400" spc="-150" dirty="0">
              <a:latin typeface="BIZ UDゴシック" panose="020B0400000000000000" pitchFamily="49" charset="-128"/>
              <a:ea typeface="BIZ UDゴシック" panose="020B0400000000000000" pitchFamily="49" charset="-128"/>
            </a:endParaRPr>
          </a:p>
          <a:p>
            <a:pPr algn="just">
              <a:lnSpc>
                <a:spcPts val="2600"/>
              </a:lnSpc>
            </a:pPr>
            <a:r>
              <a:rPr lang="ja-JP" altLang="en-US" sz="2400" spc="-150" dirty="0">
                <a:latin typeface="BIZ UDゴシック" panose="020B0400000000000000" pitchFamily="49" charset="-128"/>
                <a:ea typeface="BIZ UDゴシック" panose="020B0400000000000000" pitchFamily="49" charset="-128"/>
              </a:rPr>
              <a:t>　が等しく保障されるとともに，教育基本法の精神にのっとり教</a:t>
            </a:r>
            <a:endParaRPr lang="en-US" altLang="ja-JP" sz="2400" spc="-150" dirty="0">
              <a:latin typeface="BIZ UDゴシック" panose="020B0400000000000000" pitchFamily="49" charset="-128"/>
              <a:ea typeface="BIZ UDゴシック" panose="020B0400000000000000" pitchFamily="49" charset="-128"/>
            </a:endParaRPr>
          </a:p>
          <a:p>
            <a:pPr algn="just">
              <a:lnSpc>
                <a:spcPts val="2600"/>
              </a:lnSpc>
            </a:pPr>
            <a:r>
              <a:rPr lang="ja-JP" altLang="en-US" sz="2400" spc="-150" dirty="0">
                <a:latin typeface="BIZ UDゴシック" panose="020B0400000000000000" pitchFamily="49" charset="-128"/>
                <a:ea typeface="BIZ UDゴシック" panose="020B0400000000000000" pitchFamily="49" charset="-128"/>
              </a:rPr>
              <a:t>　育を受ける機会が等しく与えられること。　（第３条第２号）</a:t>
            </a:r>
            <a:endParaRPr lang="en-US" altLang="ja-JP" sz="2400" spc="-150" dirty="0">
              <a:latin typeface="BIZ UDゴシック" panose="020B0400000000000000" pitchFamily="49" charset="-128"/>
              <a:ea typeface="BIZ UDゴシック" panose="020B0400000000000000" pitchFamily="49" charset="-128"/>
            </a:endParaRPr>
          </a:p>
          <a:p>
            <a:pPr algn="just">
              <a:lnSpc>
                <a:spcPts val="1000"/>
              </a:lnSpc>
            </a:pPr>
            <a:endParaRPr lang="en-US" altLang="ja-JP" sz="2400" spc="-150" dirty="0">
              <a:latin typeface="BIZ UDゴシック" panose="020B0400000000000000" pitchFamily="49" charset="-128"/>
              <a:ea typeface="BIZ UDゴシック" panose="020B0400000000000000" pitchFamily="49" charset="-128"/>
            </a:endParaRPr>
          </a:p>
          <a:p>
            <a:pPr algn="just">
              <a:lnSpc>
                <a:spcPts val="2600"/>
              </a:lnSpc>
            </a:pPr>
            <a:r>
              <a:rPr lang="ja-JP" altLang="en-US" sz="2400" spc="-150" dirty="0">
                <a:latin typeface="BIZ UDゴシック" panose="020B0400000000000000" pitchFamily="49" charset="-128"/>
                <a:ea typeface="BIZ UDゴシック" panose="020B0400000000000000" pitchFamily="49" charset="-128"/>
              </a:rPr>
              <a:t>③　全てのこどもについて，その年齢及び発達の程度に応じて，</a:t>
            </a:r>
            <a:endParaRPr lang="en-US" altLang="ja-JP" sz="2400" spc="-150" dirty="0">
              <a:latin typeface="BIZ UDゴシック" panose="020B0400000000000000" pitchFamily="49" charset="-128"/>
              <a:ea typeface="BIZ UDゴシック" panose="020B0400000000000000" pitchFamily="49" charset="-128"/>
            </a:endParaRPr>
          </a:p>
          <a:p>
            <a:pPr algn="just">
              <a:lnSpc>
                <a:spcPts val="2600"/>
              </a:lnSpc>
            </a:pPr>
            <a:r>
              <a:rPr lang="ja-JP" altLang="en-US" sz="2400" spc="-150" dirty="0">
                <a:latin typeface="BIZ UDゴシック" panose="020B0400000000000000" pitchFamily="49" charset="-128"/>
                <a:ea typeface="BIZ UDゴシック" panose="020B0400000000000000" pitchFamily="49" charset="-128"/>
              </a:rPr>
              <a:t>　自己に直接関係する全ての事項に関して意見を表明する機会及</a:t>
            </a:r>
            <a:endParaRPr lang="en-US" altLang="ja-JP" sz="2400" spc="-150" dirty="0">
              <a:latin typeface="BIZ UDゴシック" panose="020B0400000000000000" pitchFamily="49" charset="-128"/>
              <a:ea typeface="BIZ UDゴシック" panose="020B0400000000000000" pitchFamily="49" charset="-128"/>
            </a:endParaRPr>
          </a:p>
          <a:p>
            <a:pPr algn="just">
              <a:lnSpc>
                <a:spcPts val="2600"/>
              </a:lnSpc>
            </a:pPr>
            <a:r>
              <a:rPr lang="ja-JP" altLang="en-US" sz="2400" spc="-150" dirty="0">
                <a:latin typeface="BIZ UDゴシック" panose="020B0400000000000000" pitchFamily="49" charset="-128"/>
                <a:ea typeface="BIZ UDゴシック" panose="020B0400000000000000" pitchFamily="49" charset="-128"/>
              </a:rPr>
              <a:t>　</a:t>
            </a:r>
            <a:r>
              <a:rPr lang="ja-JP" altLang="en-US" sz="2400" spc="-150" dirty="0" err="1">
                <a:latin typeface="BIZ UDゴシック" panose="020B0400000000000000" pitchFamily="49" charset="-128"/>
                <a:ea typeface="BIZ UDゴシック" panose="020B0400000000000000" pitchFamily="49" charset="-128"/>
              </a:rPr>
              <a:t>び</a:t>
            </a:r>
            <a:r>
              <a:rPr lang="ja-JP" altLang="en-US" sz="2400" spc="-150" dirty="0">
                <a:latin typeface="BIZ UDゴシック" panose="020B0400000000000000" pitchFamily="49" charset="-128"/>
                <a:ea typeface="BIZ UDゴシック" panose="020B0400000000000000" pitchFamily="49" charset="-128"/>
              </a:rPr>
              <a:t>多様な社会的活動に参画する機会が確保されること。　</a:t>
            </a:r>
            <a:endParaRPr lang="en-US" altLang="ja-JP" sz="2400" spc="-150" dirty="0">
              <a:latin typeface="BIZ UDゴシック" panose="020B0400000000000000" pitchFamily="49" charset="-128"/>
              <a:ea typeface="BIZ UDゴシック" panose="020B0400000000000000" pitchFamily="49" charset="-128"/>
            </a:endParaRPr>
          </a:p>
          <a:p>
            <a:pPr algn="just">
              <a:lnSpc>
                <a:spcPts val="2600"/>
              </a:lnSpc>
            </a:pPr>
            <a:r>
              <a:rPr lang="ja-JP" altLang="en-US" sz="2400" spc="-150" dirty="0">
                <a:latin typeface="BIZ UDゴシック" panose="020B0400000000000000" pitchFamily="49" charset="-128"/>
                <a:ea typeface="BIZ UDゴシック" panose="020B0400000000000000" pitchFamily="49" charset="-128"/>
              </a:rPr>
              <a:t>　　　　　　　　　　　　　　　　　　　　　（第３条第３号）</a:t>
            </a:r>
            <a:endParaRPr lang="en-US" altLang="ja-JP" sz="2400" spc="-150" dirty="0">
              <a:latin typeface="BIZ UDゴシック" panose="020B0400000000000000" pitchFamily="49" charset="-128"/>
              <a:ea typeface="BIZ UDゴシック" panose="020B0400000000000000" pitchFamily="49" charset="-128"/>
            </a:endParaRPr>
          </a:p>
          <a:p>
            <a:pPr algn="just">
              <a:lnSpc>
                <a:spcPts val="1000"/>
              </a:lnSpc>
            </a:pPr>
            <a:endParaRPr lang="en-US" altLang="ja-JP" sz="2400" spc="-150" dirty="0">
              <a:latin typeface="BIZ UDゴシック" panose="020B0400000000000000" pitchFamily="49" charset="-128"/>
              <a:ea typeface="BIZ UDゴシック" panose="020B0400000000000000" pitchFamily="49" charset="-128"/>
            </a:endParaRPr>
          </a:p>
          <a:p>
            <a:pPr algn="just">
              <a:lnSpc>
                <a:spcPts val="2600"/>
              </a:lnSpc>
            </a:pPr>
            <a:r>
              <a:rPr lang="ja-JP" altLang="en-US" sz="2400" spc="-150" dirty="0">
                <a:latin typeface="BIZ UDゴシック" panose="020B0400000000000000" pitchFamily="49" charset="-128"/>
                <a:ea typeface="BIZ UDゴシック" panose="020B0400000000000000" pitchFamily="49" charset="-128"/>
              </a:rPr>
              <a:t>④　全てのこどもについて，その年齢及び発達の程度に応じて，</a:t>
            </a:r>
            <a:endParaRPr lang="en-US" altLang="ja-JP" sz="2400" spc="-150" dirty="0">
              <a:latin typeface="BIZ UDゴシック" panose="020B0400000000000000" pitchFamily="49" charset="-128"/>
              <a:ea typeface="BIZ UDゴシック" panose="020B0400000000000000" pitchFamily="49" charset="-128"/>
            </a:endParaRPr>
          </a:p>
          <a:p>
            <a:pPr algn="just">
              <a:lnSpc>
                <a:spcPts val="2600"/>
              </a:lnSpc>
            </a:pPr>
            <a:r>
              <a:rPr lang="ja-JP" altLang="en-US" sz="2400" spc="-150" dirty="0">
                <a:latin typeface="BIZ UDゴシック" panose="020B0400000000000000" pitchFamily="49" charset="-128"/>
                <a:ea typeface="BIZ UDゴシック" panose="020B0400000000000000" pitchFamily="49" charset="-128"/>
              </a:rPr>
              <a:t>　</a:t>
            </a:r>
            <a:r>
              <a:rPr lang="ja-JP" altLang="en-US" sz="2400" spc="-300" dirty="0">
                <a:latin typeface="BIZ UDゴシック" panose="020B0400000000000000" pitchFamily="49" charset="-128"/>
                <a:ea typeface="BIZ UDゴシック" panose="020B0400000000000000" pitchFamily="49" charset="-128"/>
              </a:rPr>
              <a:t>その意見が尊重され，その最善の利益が優先して考慮されること。</a:t>
            </a:r>
            <a:endParaRPr lang="en-US" altLang="ja-JP" sz="2400" spc="-300" dirty="0">
              <a:latin typeface="BIZ UDゴシック" panose="020B0400000000000000" pitchFamily="49" charset="-128"/>
              <a:ea typeface="BIZ UDゴシック" panose="020B0400000000000000" pitchFamily="49" charset="-128"/>
            </a:endParaRPr>
          </a:p>
          <a:p>
            <a:pPr algn="just">
              <a:lnSpc>
                <a:spcPts val="2600"/>
              </a:lnSpc>
            </a:pPr>
            <a:r>
              <a:rPr lang="ja-JP" altLang="en-US" sz="2400" spc="-300" dirty="0">
                <a:latin typeface="BIZ UDゴシック" panose="020B0400000000000000" pitchFamily="49" charset="-128"/>
                <a:ea typeface="BIZ UDゴシック" panose="020B0400000000000000" pitchFamily="49" charset="-128"/>
              </a:rPr>
              <a:t>　　　　　　　　　　　　　　　　　　　　　　</a:t>
            </a:r>
            <a:r>
              <a:rPr lang="ja-JP" altLang="en-US" sz="2400" spc="-150" dirty="0">
                <a:latin typeface="BIZ UDゴシック" panose="020B0400000000000000" pitchFamily="49" charset="-128"/>
                <a:ea typeface="BIZ UDゴシック" panose="020B0400000000000000" pitchFamily="49" charset="-128"/>
              </a:rPr>
              <a:t>（第３条第４号）</a:t>
            </a:r>
            <a:endParaRPr kumimoji="1" lang="ja-JP" altLang="en-US" sz="2400" spc="-15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840711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587235" y="415391"/>
            <a:ext cx="8346332" cy="1251295"/>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3600" spc="-300" dirty="0">
                <a:latin typeface="BIZ UDゴシック" panose="020B0400000000000000" pitchFamily="49" charset="-128"/>
                <a:ea typeface="BIZ UDゴシック" panose="020B0400000000000000" pitchFamily="49" charset="-128"/>
              </a:rPr>
              <a:t>「かごしま子ども未来プラン</a:t>
            </a:r>
            <a:r>
              <a:rPr lang="en-US" altLang="ja-JP" sz="3600" spc="-300" dirty="0">
                <a:latin typeface="BIZ UDゴシック" panose="020B0400000000000000" pitchFamily="49" charset="-128"/>
                <a:ea typeface="BIZ UDゴシック" panose="020B0400000000000000" pitchFamily="49" charset="-128"/>
              </a:rPr>
              <a:t>2020</a:t>
            </a:r>
            <a:r>
              <a:rPr lang="ja-JP" altLang="en-US" sz="3600" spc="-300" dirty="0">
                <a:latin typeface="BIZ UDゴシック" panose="020B0400000000000000" pitchFamily="49" charset="-128"/>
                <a:ea typeface="BIZ UDゴシック" panose="020B0400000000000000" pitchFamily="49" charset="-128"/>
              </a:rPr>
              <a:t>」策定</a:t>
            </a:r>
            <a:endParaRPr lang="en-US" altLang="ja-JP" sz="3600" spc="-300" dirty="0">
              <a:latin typeface="BIZ UDゴシック" panose="020B0400000000000000" pitchFamily="49" charset="-128"/>
              <a:ea typeface="BIZ UDゴシック" panose="020B0400000000000000" pitchFamily="49" charset="-128"/>
            </a:endParaRPr>
          </a:p>
          <a:p>
            <a:r>
              <a:rPr lang="ja-JP" altLang="en-US" sz="3600" spc="-300" dirty="0">
                <a:latin typeface="BIZ UDゴシック" panose="020B0400000000000000" pitchFamily="49" charset="-128"/>
                <a:ea typeface="BIZ UDゴシック" panose="020B0400000000000000" pitchFamily="49" charset="-128"/>
              </a:rPr>
              <a:t>　　　　　　　　　　　　　　</a:t>
            </a:r>
            <a:r>
              <a:rPr lang="ja-JP" altLang="en-US" sz="2800" spc="-300" dirty="0">
                <a:latin typeface="BIZ UDゴシック" panose="020B0400000000000000" pitchFamily="49" charset="-128"/>
                <a:ea typeface="BIZ UDゴシック" panose="020B0400000000000000" pitchFamily="49" charset="-128"/>
              </a:rPr>
              <a:t>（令和２</a:t>
            </a:r>
            <a:r>
              <a:rPr kumimoji="1" lang="ja-JP" altLang="en-US" sz="2800" spc="-300" dirty="0">
                <a:latin typeface="BIZ UDゴシック" panose="020B0400000000000000" pitchFamily="49" charset="-128"/>
                <a:ea typeface="BIZ UDゴシック" panose="020B0400000000000000" pitchFamily="49" charset="-128"/>
              </a:rPr>
              <a:t>年）</a:t>
            </a:r>
          </a:p>
        </p:txBody>
      </p:sp>
      <p:sp>
        <p:nvSpPr>
          <p:cNvPr id="6" name="角丸四角形吹き出し 5"/>
          <p:cNvSpPr/>
          <p:nvPr/>
        </p:nvSpPr>
        <p:spPr>
          <a:xfrm>
            <a:off x="3746752" y="2250686"/>
            <a:ext cx="5186815" cy="1491975"/>
          </a:xfrm>
          <a:prstGeom prst="wedgeRoundRectCallout">
            <a:avLst>
              <a:gd name="adj1" fmla="val 3420"/>
              <a:gd name="adj2" fmla="val -85979"/>
              <a:gd name="adj3" fmla="val 16667"/>
            </a:avLst>
          </a:prstGeom>
          <a:solidFill>
            <a:srgbClr val="D9FEA8"/>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latin typeface="BIZ UDゴシック" panose="020B0400000000000000" pitchFamily="49" charset="-128"/>
                <a:ea typeface="BIZ UDゴシック" panose="020B0400000000000000" pitchFamily="49" charset="-128"/>
              </a:rPr>
              <a:t>　子どもの人権問題の解消を含む子どもに係る施策を</a:t>
            </a:r>
            <a:r>
              <a:rPr kumimoji="1" lang="ja-JP" altLang="en-US" sz="2400" u="sng" dirty="0">
                <a:solidFill>
                  <a:schemeClr val="tx1"/>
                </a:solidFill>
                <a:latin typeface="BIZ UDゴシック" panose="020B0400000000000000" pitchFamily="49" charset="-128"/>
                <a:ea typeface="BIZ UDゴシック" panose="020B0400000000000000" pitchFamily="49" charset="-128"/>
              </a:rPr>
              <a:t>総合的に推進していく</a:t>
            </a:r>
            <a:r>
              <a:rPr kumimoji="1" lang="ja-JP" altLang="en-US" sz="2400" dirty="0">
                <a:solidFill>
                  <a:schemeClr val="tx1"/>
                </a:solidFill>
                <a:latin typeface="BIZ UDゴシック" panose="020B0400000000000000" pitchFamily="49" charset="-128"/>
                <a:ea typeface="BIZ UDゴシック" panose="020B0400000000000000" pitchFamily="49" charset="-128"/>
              </a:rPr>
              <a:t>ための指針</a:t>
            </a:r>
            <a:endParaRPr kumimoji="1" lang="ja-JP" altLang="en-US" sz="2000" dirty="0">
              <a:solidFill>
                <a:schemeClr val="tx1"/>
              </a:solidFill>
              <a:latin typeface="BIZ UDゴシック" panose="020B0400000000000000" pitchFamily="49" charset="-128"/>
              <a:ea typeface="BIZ UDゴシック" panose="020B0400000000000000" pitchFamily="49" charset="-128"/>
            </a:endParaRPr>
          </a:p>
        </p:txBody>
      </p:sp>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8901" y="2055831"/>
            <a:ext cx="3117554" cy="4408575"/>
          </a:xfrm>
          <a:prstGeom prst="rect">
            <a:avLst/>
          </a:prstGeom>
        </p:spPr>
      </p:pic>
      <p:pic>
        <p:nvPicPr>
          <p:cNvPr id="8" name="図 7"/>
          <p:cNvPicPr>
            <a:picLocks noChangeAspect="1"/>
          </p:cNvPicPr>
          <p:nvPr/>
        </p:nvPicPr>
        <p:blipFill>
          <a:blip r:embed="rId4"/>
          <a:stretch>
            <a:fillRect/>
          </a:stretch>
        </p:blipFill>
        <p:spPr>
          <a:xfrm rot="10800000" flipV="1">
            <a:off x="3710771" y="4930693"/>
            <a:ext cx="1794295" cy="956409"/>
          </a:xfrm>
          <a:prstGeom prst="rect">
            <a:avLst/>
          </a:prstGeom>
        </p:spPr>
      </p:pic>
      <p:sp>
        <p:nvSpPr>
          <p:cNvPr id="9" name="四角形吹き出し 8"/>
          <p:cNvSpPr/>
          <p:nvPr/>
        </p:nvSpPr>
        <p:spPr>
          <a:xfrm>
            <a:off x="5853697" y="4053085"/>
            <a:ext cx="2940431" cy="2084251"/>
          </a:xfrm>
          <a:prstGeom prst="wedgeRectCallout">
            <a:avLst>
              <a:gd name="adj1" fmla="val -67366"/>
              <a:gd name="adj2" fmla="val 189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　 </a:t>
            </a:r>
            <a:r>
              <a:rPr kumimoji="1" lang="ja-JP" altLang="en-US" sz="2000" dirty="0">
                <a:solidFill>
                  <a:schemeClr val="tx1"/>
                </a:solidFill>
              </a:rPr>
              <a:t>施策の方向として，「子どもの夢や希望を実現する環境づくり」や，「子どもたちが未来に希望を持てる社会づくり」等が示されています。</a:t>
            </a:r>
          </a:p>
        </p:txBody>
      </p:sp>
    </p:spTree>
    <p:extLst>
      <p:ext uri="{BB962C8B-B14F-4D97-AF65-F5344CB8AC3E}">
        <p14:creationId xmlns:p14="http://schemas.microsoft.com/office/powerpoint/2010/main" val="3528105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449645" y="998188"/>
            <a:ext cx="8236951" cy="840993"/>
          </a:xfrm>
          <a:prstGeom prst="rect">
            <a:avLst/>
          </a:prstGeom>
          <a:solidFill>
            <a:srgbClr val="FF99FF">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Arial" panose="020B0604020202020204" pitchFamily="34" charset="0"/>
                <a:ea typeface="ＭＳ Ｐゴシック" panose="020B0600070205080204"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Arial" panose="020B0604020202020204" pitchFamily="34" charset="0"/>
                <a:ea typeface="ＭＳ Ｐゴシック" panose="020B0600070205080204"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Arial" panose="020B0604020202020204" pitchFamily="34" charset="0"/>
                <a:ea typeface="ＭＳ Ｐゴシック" panose="020B0600070205080204"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Arial" panose="020B0604020202020204" pitchFamily="34" charset="0"/>
                <a:ea typeface="ＭＳ Ｐゴシック" panose="020B0600070205080204"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Arial" panose="020B0604020202020204" pitchFamily="34" charset="0"/>
                <a:ea typeface="ＭＳ Ｐゴシック" panose="020B0600070205080204" pitchFamily="50"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Arial" panose="020B0604020202020204" pitchFamily="34" charset="0"/>
                <a:ea typeface="ＭＳ Ｐゴシック" panose="020B0600070205080204" pitchFamily="50"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Arial" panose="020B0604020202020204" pitchFamily="34" charset="0"/>
                <a:ea typeface="ＭＳ Ｐゴシック" panose="020B0600070205080204" pitchFamily="50"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Arial" panose="020B0604020202020204" pitchFamily="34" charset="0"/>
                <a:ea typeface="ＭＳ Ｐゴシック" panose="020B0600070205080204" pitchFamily="50"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Arial" panose="020B0604020202020204" pitchFamily="34" charset="0"/>
                <a:ea typeface="ＭＳ Ｐゴシック" panose="020B0600070205080204" pitchFamily="50" charset="-128"/>
              </a:defRPr>
            </a:lvl9pPr>
          </a:lstStyle>
          <a:p>
            <a:pPr algn="ctr" eaLnBrk="1" hangingPunct="1">
              <a:buClr>
                <a:srgbClr val="000000"/>
              </a:buClr>
              <a:buSzPct val="100000"/>
              <a:buFont typeface="Times New Roman" panose="02020603050405020304" pitchFamily="18" charset="0"/>
              <a:buNone/>
            </a:pPr>
            <a:r>
              <a:rPr lang="ja-JP" altLang="en-US" sz="3200" b="1" dirty="0">
                <a:solidFill>
                  <a:schemeClr val="tx1"/>
                </a:solidFill>
                <a:latin typeface="BIZ UDPゴシック" panose="020B0400000000000000" pitchFamily="50" charset="-128"/>
                <a:ea typeface="BIZ UDPゴシック" panose="020B0400000000000000" pitchFamily="50" charset="-128"/>
              </a:rPr>
              <a:t>子どもに対する教職員の基本姿勢「</a:t>
            </a:r>
            <a:r>
              <a:rPr lang="en-US" altLang="ja-JP" sz="3200" b="1" dirty="0">
                <a:solidFill>
                  <a:schemeClr val="tx1"/>
                </a:solidFill>
                <a:latin typeface="BIZ UDPゴシック" panose="020B0400000000000000" pitchFamily="50" charset="-128"/>
                <a:ea typeface="BIZ UDPゴシック" panose="020B0400000000000000" pitchFamily="50" charset="-128"/>
              </a:rPr>
              <a:t>Mom</a:t>
            </a:r>
            <a:r>
              <a:rPr lang="ja-JP" altLang="en-US" sz="3200" b="1" dirty="0">
                <a:solidFill>
                  <a:schemeClr val="tx1"/>
                </a:solidFill>
                <a:latin typeface="BIZ UDPゴシック" panose="020B0400000000000000" pitchFamily="50" charset="-128"/>
                <a:ea typeface="BIZ UDPゴシック" panose="020B0400000000000000" pitchFamily="50" charset="-128"/>
              </a:rPr>
              <a:t>！」</a:t>
            </a:r>
          </a:p>
        </p:txBody>
      </p:sp>
      <p:pic>
        <p:nvPicPr>
          <p:cNvPr id="59395" name="Picture 5"/>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402133" y="2039650"/>
            <a:ext cx="1531937" cy="4664363"/>
          </a:xfr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 name="テキスト ボックス 4"/>
          <p:cNvSpPr txBox="1">
            <a:spLocks noChangeArrowheads="1"/>
          </p:cNvSpPr>
          <p:nvPr/>
        </p:nvSpPr>
        <p:spPr bwMode="auto">
          <a:xfrm>
            <a:off x="1907746" y="2181186"/>
            <a:ext cx="70564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itchFamily="16" charset="0"/>
              <a:buNone/>
              <a:defRPr/>
            </a:pPr>
            <a:r>
              <a:rPr lang="ja-JP" altLang="en-US" dirty="0">
                <a:solidFill>
                  <a:srgbClr val="FF0000"/>
                </a:solidFill>
                <a:latin typeface="+mj-ea"/>
                <a:ea typeface="+mj-ea"/>
              </a:rPr>
              <a:t>　</a:t>
            </a:r>
            <a:r>
              <a:rPr lang="ja-JP" altLang="en-US" sz="2800" dirty="0">
                <a:solidFill>
                  <a:schemeClr val="tx1"/>
                </a:solidFill>
                <a:latin typeface="+mj-ea"/>
                <a:ea typeface="+mj-ea"/>
              </a:rPr>
              <a:t>子どものありのままを「見つめる」</a:t>
            </a:r>
          </a:p>
        </p:txBody>
      </p:sp>
      <p:sp>
        <p:nvSpPr>
          <p:cNvPr id="10" name="テキスト ボックス 4"/>
          <p:cNvSpPr txBox="1">
            <a:spLocks noChangeArrowheads="1"/>
          </p:cNvSpPr>
          <p:nvPr/>
        </p:nvSpPr>
        <p:spPr bwMode="auto">
          <a:xfrm>
            <a:off x="1874870" y="2684920"/>
            <a:ext cx="70564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itchFamily="16" charset="0"/>
              <a:buNone/>
              <a:defRPr/>
            </a:pPr>
            <a:r>
              <a:rPr lang="ja-JP" altLang="en-US" dirty="0">
                <a:solidFill>
                  <a:srgbClr val="FF0000"/>
                </a:solidFill>
                <a:latin typeface="+mj-ea"/>
                <a:ea typeface="+mj-ea"/>
              </a:rPr>
              <a:t>　</a:t>
            </a:r>
            <a:r>
              <a:rPr lang="ja-JP" altLang="en-US" sz="2800" dirty="0">
                <a:solidFill>
                  <a:srgbClr val="FF0000"/>
                </a:solidFill>
                <a:latin typeface="+mj-ea"/>
                <a:ea typeface="+mj-ea"/>
              </a:rPr>
              <a:t>つぶやきや口癖，仕草→気になること</a:t>
            </a:r>
            <a:endParaRPr lang="ja-JP" altLang="en-US" sz="2800" dirty="0">
              <a:solidFill>
                <a:schemeClr val="tx1"/>
              </a:solidFill>
              <a:latin typeface="+mj-ea"/>
              <a:ea typeface="+mj-ea"/>
            </a:endParaRPr>
          </a:p>
        </p:txBody>
      </p:sp>
      <p:sp>
        <p:nvSpPr>
          <p:cNvPr id="11" name="テキスト ボックス 4"/>
          <p:cNvSpPr txBox="1">
            <a:spLocks noChangeArrowheads="1"/>
          </p:cNvSpPr>
          <p:nvPr/>
        </p:nvSpPr>
        <p:spPr bwMode="auto">
          <a:xfrm>
            <a:off x="1904470" y="3650935"/>
            <a:ext cx="70564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itchFamily="16" charset="0"/>
              <a:buNone/>
              <a:defRPr/>
            </a:pPr>
            <a:r>
              <a:rPr lang="ja-JP" altLang="en-US" dirty="0">
                <a:solidFill>
                  <a:srgbClr val="FF0000"/>
                </a:solidFill>
                <a:latin typeface="+mj-ea"/>
                <a:ea typeface="+mj-ea"/>
              </a:rPr>
              <a:t>　</a:t>
            </a:r>
            <a:r>
              <a:rPr lang="ja-JP" altLang="en-US" sz="2800" dirty="0">
                <a:solidFill>
                  <a:schemeClr val="tx1"/>
                </a:solidFill>
                <a:latin typeface="+mj-ea"/>
                <a:ea typeface="+mj-ea"/>
              </a:rPr>
              <a:t>気になった子どもの背景に「思いをめぐらす」</a:t>
            </a:r>
          </a:p>
        </p:txBody>
      </p:sp>
      <p:sp>
        <p:nvSpPr>
          <p:cNvPr id="12" name="テキスト ボックス 4"/>
          <p:cNvSpPr txBox="1">
            <a:spLocks noChangeArrowheads="1"/>
          </p:cNvSpPr>
          <p:nvPr/>
        </p:nvSpPr>
        <p:spPr bwMode="auto">
          <a:xfrm>
            <a:off x="1904469" y="4168578"/>
            <a:ext cx="70564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itchFamily="16" charset="0"/>
              <a:buNone/>
              <a:defRPr/>
            </a:pPr>
            <a:r>
              <a:rPr lang="ja-JP" altLang="en-US" dirty="0">
                <a:solidFill>
                  <a:srgbClr val="FF0000"/>
                </a:solidFill>
                <a:latin typeface="+mj-ea"/>
                <a:ea typeface="+mj-ea"/>
              </a:rPr>
              <a:t>　</a:t>
            </a:r>
            <a:r>
              <a:rPr lang="ja-JP" altLang="en-US" sz="2800" dirty="0">
                <a:solidFill>
                  <a:srgbClr val="FF0000"/>
                </a:solidFill>
                <a:latin typeface="+mj-ea"/>
                <a:ea typeface="+mj-ea"/>
              </a:rPr>
              <a:t>子どもの様子や行動の背景（わけ）を探る</a:t>
            </a:r>
            <a:endParaRPr lang="ja-JP" altLang="en-US" sz="2800" dirty="0">
              <a:solidFill>
                <a:schemeClr val="tx1"/>
              </a:solidFill>
              <a:latin typeface="+mj-ea"/>
              <a:ea typeface="+mj-ea"/>
            </a:endParaRPr>
          </a:p>
        </p:txBody>
      </p:sp>
      <p:sp>
        <p:nvSpPr>
          <p:cNvPr id="13" name="テキスト ボックス 4"/>
          <p:cNvSpPr txBox="1">
            <a:spLocks noChangeArrowheads="1"/>
          </p:cNvSpPr>
          <p:nvPr/>
        </p:nvSpPr>
        <p:spPr bwMode="auto">
          <a:xfrm>
            <a:off x="1904469" y="5117777"/>
            <a:ext cx="70564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itchFamily="16" charset="0"/>
              <a:buNone/>
              <a:defRPr/>
            </a:pPr>
            <a:r>
              <a:rPr lang="ja-JP" altLang="en-US" dirty="0">
                <a:solidFill>
                  <a:srgbClr val="FF0000"/>
                </a:solidFill>
                <a:latin typeface="+mj-ea"/>
                <a:ea typeface="+mj-ea"/>
              </a:rPr>
              <a:t>　</a:t>
            </a:r>
            <a:r>
              <a:rPr lang="ja-JP" altLang="en-US" sz="2800" dirty="0">
                <a:solidFill>
                  <a:schemeClr val="tx1"/>
                </a:solidFill>
                <a:latin typeface="+mj-ea"/>
                <a:ea typeface="+mj-ea"/>
              </a:rPr>
              <a:t>見えてきた課題と「向き合う」</a:t>
            </a:r>
          </a:p>
        </p:txBody>
      </p:sp>
      <p:sp>
        <p:nvSpPr>
          <p:cNvPr id="14" name="テキスト ボックス 4"/>
          <p:cNvSpPr txBox="1">
            <a:spLocks noChangeArrowheads="1"/>
          </p:cNvSpPr>
          <p:nvPr/>
        </p:nvSpPr>
        <p:spPr bwMode="auto">
          <a:xfrm>
            <a:off x="1904468" y="5543756"/>
            <a:ext cx="70564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itchFamily="16" charset="0"/>
              <a:buNone/>
              <a:defRPr/>
            </a:pPr>
            <a:r>
              <a:rPr lang="ja-JP" altLang="en-US" dirty="0">
                <a:solidFill>
                  <a:srgbClr val="FF0000"/>
                </a:solidFill>
                <a:latin typeface="+mj-ea"/>
                <a:ea typeface="+mj-ea"/>
              </a:rPr>
              <a:t>　</a:t>
            </a:r>
            <a:r>
              <a:rPr lang="ja-JP" altLang="en-US" sz="2800" dirty="0">
                <a:solidFill>
                  <a:srgbClr val="FF0000"/>
                </a:solidFill>
                <a:latin typeface="+mj-ea"/>
                <a:ea typeface="+mj-ea"/>
              </a:rPr>
              <a:t>原因や要因を取り除く</a:t>
            </a:r>
            <a:endParaRPr lang="ja-JP" altLang="en-US" sz="2800" dirty="0">
              <a:solidFill>
                <a:schemeClr val="tx1"/>
              </a:solidFill>
              <a:latin typeface="+mj-ea"/>
              <a:ea typeface="+mj-ea"/>
            </a:endParaRPr>
          </a:p>
        </p:txBody>
      </p:sp>
      <p:sp>
        <p:nvSpPr>
          <p:cNvPr id="15" name="テキスト ボックス 4"/>
          <p:cNvSpPr txBox="1">
            <a:spLocks noChangeArrowheads="1"/>
          </p:cNvSpPr>
          <p:nvPr/>
        </p:nvSpPr>
        <p:spPr bwMode="auto">
          <a:xfrm>
            <a:off x="1934070" y="5969735"/>
            <a:ext cx="70564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itchFamily="16" charset="0"/>
              <a:buNone/>
              <a:defRPr/>
            </a:pPr>
            <a:r>
              <a:rPr lang="ja-JP" altLang="en-US" dirty="0">
                <a:solidFill>
                  <a:srgbClr val="FF0000"/>
                </a:solidFill>
                <a:latin typeface="+mj-ea"/>
                <a:ea typeface="+mj-ea"/>
              </a:rPr>
              <a:t>　</a:t>
            </a:r>
            <a:r>
              <a:rPr lang="ja-JP" altLang="en-US" sz="2800" dirty="0">
                <a:solidFill>
                  <a:srgbClr val="FF0000"/>
                </a:solidFill>
                <a:latin typeface="+mj-ea"/>
                <a:ea typeface="+mj-ea"/>
              </a:rPr>
              <a:t>子どもと一緒に課題に向き合う</a:t>
            </a:r>
            <a:endParaRPr lang="ja-JP" altLang="en-US" sz="2800" dirty="0">
              <a:solidFill>
                <a:schemeClr val="tx1"/>
              </a:solidFill>
              <a:latin typeface="+mj-ea"/>
              <a:ea typeface="+mj-ea"/>
            </a:endParaRPr>
          </a:p>
        </p:txBody>
      </p:sp>
      <p:sp>
        <p:nvSpPr>
          <p:cNvPr id="16" name="角丸四角形 15"/>
          <p:cNvSpPr/>
          <p:nvPr/>
        </p:nvSpPr>
        <p:spPr>
          <a:xfrm>
            <a:off x="1138180" y="89833"/>
            <a:ext cx="6859882" cy="707885"/>
          </a:xfrm>
          <a:prstGeom prst="roundRect">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1499410" y="89833"/>
            <a:ext cx="6043642" cy="707886"/>
          </a:xfrm>
          <a:prstGeom prst="rect">
            <a:avLst/>
          </a:prstGeom>
          <a:noFill/>
        </p:spPr>
        <p:txBody>
          <a:bodyPr wrap="none" lIns="91440" tIns="45720" rIns="91440" bIns="45720">
            <a:spAutoFit/>
          </a:bodyPr>
          <a:lstStyle/>
          <a:p>
            <a:pPr algn="ctr"/>
            <a:r>
              <a:rPr lang="ja-JP" alt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３　学校での取組について</a:t>
            </a:r>
          </a:p>
        </p:txBody>
      </p:sp>
    </p:spTree>
    <p:extLst>
      <p:ext uri="{BB962C8B-B14F-4D97-AF65-F5344CB8AC3E}">
        <p14:creationId xmlns:p14="http://schemas.microsoft.com/office/powerpoint/2010/main" val="410600705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313" y="245955"/>
            <a:ext cx="7962264" cy="6459016"/>
          </a:xfrm>
          <a:prstGeom prst="rect">
            <a:avLst/>
          </a:prstGeom>
        </p:spPr>
      </p:pic>
    </p:spTree>
    <p:extLst>
      <p:ext uri="{BB962C8B-B14F-4D97-AF65-F5344CB8AC3E}">
        <p14:creationId xmlns:p14="http://schemas.microsoft.com/office/powerpoint/2010/main" val="864971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240" y="755538"/>
            <a:ext cx="8543384" cy="4827244"/>
          </a:xfrm>
          <a:prstGeom prst="rect">
            <a:avLst/>
          </a:prstGeom>
        </p:spPr>
      </p:pic>
      <p:sp>
        <p:nvSpPr>
          <p:cNvPr id="4" name="Text Box 1"/>
          <p:cNvSpPr txBox="1">
            <a:spLocks noChangeArrowheads="1"/>
          </p:cNvSpPr>
          <p:nvPr/>
        </p:nvSpPr>
        <p:spPr bwMode="auto">
          <a:xfrm>
            <a:off x="586313" y="261066"/>
            <a:ext cx="7919238" cy="715992"/>
          </a:xfrm>
          <a:prstGeom prst="rect">
            <a:avLst/>
          </a:prstGeom>
          <a:solidFill>
            <a:srgbClr val="FF99FF">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Arial" panose="020B0604020202020204" pitchFamily="34" charset="0"/>
                <a:ea typeface="ＭＳ Ｐゴシック" panose="020B0600070205080204"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Arial" panose="020B0604020202020204" pitchFamily="34" charset="0"/>
                <a:ea typeface="ＭＳ Ｐゴシック" panose="020B0600070205080204"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Arial" panose="020B0604020202020204" pitchFamily="34" charset="0"/>
                <a:ea typeface="ＭＳ Ｐゴシック" panose="020B0600070205080204"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Arial" panose="020B0604020202020204" pitchFamily="34" charset="0"/>
                <a:ea typeface="ＭＳ Ｐゴシック" panose="020B0600070205080204"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Arial" panose="020B0604020202020204" pitchFamily="34" charset="0"/>
                <a:ea typeface="ＭＳ Ｐゴシック" panose="020B0600070205080204" pitchFamily="50"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Arial" panose="020B0604020202020204" pitchFamily="34" charset="0"/>
                <a:ea typeface="ＭＳ Ｐゴシック" panose="020B0600070205080204" pitchFamily="50"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Arial" panose="020B0604020202020204" pitchFamily="34" charset="0"/>
                <a:ea typeface="ＭＳ Ｐゴシック" panose="020B0600070205080204" pitchFamily="50"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Arial" panose="020B0604020202020204" pitchFamily="34" charset="0"/>
                <a:ea typeface="ＭＳ Ｐゴシック" panose="020B0600070205080204" pitchFamily="50"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Arial" panose="020B0604020202020204" pitchFamily="34" charset="0"/>
                <a:ea typeface="ＭＳ Ｐゴシック" panose="020B0600070205080204" pitchFamily="50" charset="-128"/>
              </a:defRPr>
            </a:lvl9pPr>
          </a:lstStyle>
          <a:p>
            <a:pPr eaLnBrk="1" hangingPunct="1">
              <a:buClr>
                <a:srgbClr val="000000"/>
              </a:buClr>
              <a:buSzPct val="100000"/>
              <a:buFont typeface="Times New Roman" panose="02020603050405020304" pitchFamily="18" charset="0"/>
              <a:buNone/>
            </a:pPr>
            <a:r>
              <a:rPr lang="ja-JP" altLang="en-US" sz="3200" b="1" dirty="0">
                <a:solidFill>
                  <a:schemeClr val="tx1"/>
                </a:solidFill>
                <a:latin typeface="ＭＳ ゴシック" panose="020B0609070205080204" pitchFamily="49" charset="-128"/>
                <a:ea typeface="ＭＳ ゴシック" panose="020B0609070205080204" pitchFamily="49" charset="-128"/>
              </a:rPr>
              <a:t>　</a:t>
            </a:r>
            <a:r>
              <a:rPr lang="ja-JP" altLang="en-US" b="1" dirty="0">
                <a:solidFill>
                  <a:schemeClr val="tx1"/>
                </a:solidFill>
                <a:latin typeface="BIZ UDPゴシック" panose="020B0400000000000000" pitchFamily="50" charset="-128"/>
                <a:ea typeface="BIZ UDPゴシック" panose="020B0400000000000000" pitchFamily="50" charset="-128"/>
              </a:rPr>
              <a:t>学級集団の状態把握（アセスメント）を大事に！</a:t>
            </a:r>
          </a:p>
        </p:txBody>
      </p:sp>
      <p:pic>
        <p:nvPicPr>
          <p:cNvPr id="6" name="図 5"/>
          <p:cNvPicPr>
            <a:picLocks noChangeAspect="1"/>
          </p:cNvPicPr>
          <p:nvPr/>
        </p:nvPicPr>
        <p:blipFill>
          <a:blip r:embed="rId4"/>
          <a:stretch>
            <a:fillRect/>
          </a:stretch>
        </p:blipFill>
        <p:spPr>
          <a:xfrm>
            <a:off x="7213110" y="5670759"/>
            <a:ext cx="1794295" cy="956409"/>
          </a:xfrm>
          <a:prstGeom prst="rect">
            <a:avLst/>
          </a:prstGeom>
        </p:spPr>
      </p:pic>
      <p:sp>
        <p:nvSpPr>
          <p:cNvPr id="7" name="四角形吹き出し 6"/>
          <p:cNvSpPr/>
          <p:nvPr/>
        </p:nvSpPr>
        <p:spPr>
          <a:xfrm>
            <a:off x="481274" y="5619328"/>
            <a:ext cx="6040296" cy="1018064"/>
          </a:xfrm>
          <a:prstGeom prst="wedgeRectCallout">
            <a:avLst>
              <a:gd name="adj1" fmla="val 63309"/>
              <a:gd name="adj2" fmla="val -347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　</a:t>
            </a:r>
            <a:r>
              <a:rPr kumimoji="1" lang="ja-JP" altLang="en-US" sz="2400" dirty="0">
                <a:solidFill>
                  <a:schemeClr val="tx1"/>
                </a:solidFill>
              </a:rPr>
              <a:t>「学校生活アンケート」や「学校楽し</a:t>
            </a:r>
            <a:r>
              <a:rPr kumimoji="1" lang="ja-JP" altLang="en-US" dirty="0">
                <a:solidFill>
                  <a:schemeClr val="tx1"/>
                </a:solidFill>
              </a:rPr>
              <a:t>い</a:t>
            </a:r>
            <a:r>
              <a:rPr kumimoji="1" lang="ja-JP" altLang="en-US" sz="2400" dirty="0">
                <a:solidFill>
                  <a:schemeClr val="tx1"/>
                </a:solidFill>
              </a:rPr>
              <a:t>～と」等を積極的に活用しましょう。</a:t>
            </a:r>
          </a:p>
        </p:txBody>
      </p:sp>
    </p:spTree>
    <p:extLst>
      <p:ext uri="{BB962C8B-B14F-4D97-AF65-F5344CB8AC3E}">
        <p14:creationId xmlns:p14="http://schemas.microsoft.com/office/powerpoint/2010/main" val="3824436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770" y="1009290"/>
            <a:ext cx="8782898" cy="3623095"/>
          </a:xfrm>
          <a:prstGeom prst="rect">
            <a:avLst/>
          </a:prstGeom>
        </p:spPr>
      </p:pic>
      <p:sp>
        <p:nvSpPr>
          <p:cNvPr id="4" name="Text Box 1"/>
          <p:cNvSpPr txBox="1">
            <a:spLocks noChangeArrowheads="1"/>
          </p:cNvSpPr>
          <p:nvPr/>
        </p:nvSpPr>
        <p:spPr bwMode="auto">
          <a:xfrm>
            <a:off x="569059" y="138023"/>
            <a:ext cx="8022850" cy="577969"/>
          </a:xfrm>
          <a:prstGeom prst="rect">
            <a:avLst/>
          </a:prstGeom>
          <a:solidFill>
            <a:srgbClr val="FF99FF">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Arial" panose="020B0604020202020204" pitchFamily="34" charset="0"/>
                <a:ea typeface="ＭＳ Ｐゴシック" panose="020B0600070205080204"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Arial" panose="020B0604020202020204" pitchFamily="34" charset="0"/>
                <a:ea typeface="ＭＳ Ｐゴシック" panose="020B0600070205080204"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Arial" panose="020B0604020202020204" pitchFamily="34" charset="0"/>
                <a:ea typeface="ＭＳ Ｐゴシック" panose="020B0600070205080204"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Arial" panose="020B0604020202020204" pitchFamily="34" charset="0"/>
                <a:ea typeface="ＭＳ Ｐゴシック" panose="020B0600070205080204"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Arial" panose="020B0604020202020204" pitchFamily="34" charset="0"/>
                <a:ea typeface="ＭＳ Ｐゴシック" panose="020B0600070205080204" pitchFamily="50"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Arial" panose="020B0604020202020204" pitchFamily="34" charset="0"/>
                <a:ea typeface="ＭＳ Ｐゴシック" panose="020B0600070205080204" pitchFamily="50"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Arial" panose="020B0604020202020204" pitchFamily="34" charset="0"/>
                <a:ea typeface="ＭＳ Ｐゴシック" panose="020B0600070205080204" pitchFamily="50"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Arial" panose="020B0604020202020204" pitchFamily="34" charset="0"/>
                <a:ea typeface="ＭＳ Ｐゴシック" panose="020B0600070205080204" pitchFamily="50"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Arial" panose="020B0604020202020204" pitchFamily="34" charset="0"/>
                <a:ea typeface="ＭＳ Ｐゴシック" panose="020B0600070205080204" pitchFamily="50" charset="-128"/>
              </a:defRPr>
            </a:lvl9pPr>
          </a:lstStyle>
          <a:p>
            <a:pPr algn="ctr" eaLnBrk="1" hangingPunct="1">
              <a:buClr>
                <a:srgbClr val="000000"/>
              </a:buClr>
              <a:buSzPct val="100000"/>
              <a:buFont typeface="Times New Roman" panose="02020603050405020304" pitchFamily="18" charset="0"/>
              <a:buNone/>
            </a:pPr>
            <a:r>
              <a:rPr lang="ja-JP" altLang="en-US" sz="3200" b="1" dirty="0">
                <a:solidFill>
                  <a:schemeClr val="tx1"/>
                </a:solidFill>
                <a:latin typeface="BIZ UDPゴシック" panose="020B0400000000000000" pitchFamily="50" charset="-128"/>
                <a:ea typeface="BIZ UDPゴシック" panose="020B0400000000000000" pitchFamily="50" charset="-128"/>
              </a:rPr>
              <a:t>「チーム」でサポートする体制づくりを！</a:t>
            </a:r>
          </a:p>
        </p:txBody>
      </p:sp>
      <p:sp>
        <p:nvSpPr>
          <p:cNvPr id="5" name="正方形/長方形 4"/>
          <p:cNvSpPr/>
          <p:nvPr/>
        </p:nvSpPr>
        <p:spPr>
          <a:xfrm>
            <a:off x="251461" y="4882549"/>
            <a:ext cx="2439982" cy="144923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2000" dirty="0">
                <a:solidFill>
                  <a:schemeClr val="tx1"/>
                </a:solidFill>
                <a:latin typeface="BIZ UDゴシック" panose="020B0400000000000000" pitchFamily="49" charset="-128"/>
                <a:ea typeface="BIZ UDゴシック" panose="020B0400000000000000" pitchFamily="49" charset="-128"/>
              </a:rPr>
              <a:t>  信頼の深い教職員等が児童生徒の思いを聴きながら，寄り添います。</a:t>
            </a:r>
          </a:p>
        </p:txBody>
      </p:sp>
      <p:sp>
        <p:nvSpPr>
          <p:cNvPr id="7" name="右矢印 6"/>
          <p:cNvSpPr/>
          <p:nvPr/>
        </p:nvSpPr>
        <p:spPr>
          <a:xfrm>
            <a:off x="2737162" y="5296617"/>
            <a:ext cx="483079" cy="621101"/>
          </a:xfrm>
          <a:prstGeom prst="rightArrow">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246120" y="4893978"/>
            <a:ext cx="5623560" cy="142681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BIZ UDPゴシック" panose="020B0400000000000000" pitchFamily="50" charset="-128"/>
                <a:ea typeface="BIZ UDPゴシック" panose="020B0400000000000000" pitchFamily="50" charset="-128"/>
              </a:rPr>
              <a:t>　　</a:t>
            </a:r>
            <a:r>
              <a:rPr lang="ja-JP" altLang="en-US" sz="2200" dirty="0">
                <a:solidFill>
                  <a:schemeClr val="tx1"/>
                </a:solidFill>
                <a:latin typeface="BIZ UDゴシック" panose="020B0400000000000000" pitchFamily="49" charset="-128"/>
                <a:ea typeface="BIZ UDゴシック" panose="020B0400000000000000" pitchFamily="49" charset="-128"/>
              </a:rPr>
              <a:t>一人で対応するのではなく，養護教諭やスクールカウンセラー等と連携しながら，チームで対応することが大切です。</a:t>
            </a:r>
            <a:endParaRPr kumimoji="1" lang="ja-JP" altLang="en-US" sz="2200" dirty="0">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198997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246988" y="130059"/>
            <a:ext cx="2656935" cy="707885"/>
          </a:xfrm>
          <a:prstGeom prst="roundRect">
            <a:avLst>
              <a:gd name="adj" fmla="val 5000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57200" y="128386"/>
            <a:ext cx="2236510" cy="707886"/>
          </a:xfrm>
          <a:prstGeom prst="rect">
            <a:avLst/>
          </a:prstGeom>
          <a:noFill/>
        </p:spPr>
        <p:txBody>
          <a:bodyPr wrap="none" lIns="91440" tIns="45720" rIns="91440" bIns="45720">
            <a:spAutoFit/>
          </a:bodyPr>
          <a:lstStyle/>
          <a:p>
            <a:pPr algn="ctr"/>
            <a:r>
              <a:rPr lang="ja-JP" alt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相談窓口</a:t>
            </a:r>
          </a:p>
        </p:txBody>
      </p:sp>
      <p:pic>
        <p:nvPicPr>
          <p:cNvPr id="12" name="図 11"/>
          <p:cNvPicPr>
            <a:picLocks noChangeAspect="1"/>
          </p:cNvPicPr>
          <p:nvPr/>
        </p:nvPicPr>
        <p:blipFill rotWithShape="1">
          <a:blip r:embed="rId3"/>
          <a:srcRect l="65620" t="33050" r="24143" b="43139"/>
          <a:stretch/>
        </p:blipFill>
        <p:spPr>
          <a:xfrm>
            <a:off x="2903922" y="141409"/>
            <a:ext cx="655552" cy="857262"/>
          </a:xfrm>
          <a:prstGeom prst="rect">
            <a:avLst/>
          </a:prstGeom>
          <a:solidFill>
            <a:srgbClr val="0070C0"/>
          </a:solidFill>
        </p:spPr>
      </p:pic>
      <p:sp>
        <p:nvSpPr>
          <p:cNvPr id="13" name="角丸四角形 12"/>
          <p:cNvSpPr/>
          <p:nvPr/>
        </p:nvSpPr>
        <p:spPr>
          <a:xfrm>
            <a:off x="3559474" y="178466"/>
            <a:ext cx="5332760" cy="783148"/>
          </a:xfrm>
          <a:prstGeom prst="roundRect">
            <a:avLst>
              <a:gd name="adj" fmla="val 8186"/>
            </a:avLst>
          </a:prstGeom>
          <a:ln w="38100">
            <a:solidFill>
              <a:srgbClr val="FFC000"/>
            </a:solid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sz="2200" dirty="0"/>
              <a:t>◆　</a:t>
            </a:r>
            <a:r>
              <a:rPr lang="ja-JP" altLang="en-US" sz="2200" dirty="0">
                <a:solidFill>
                  <a:srgbClr val="FF0000"/>
                </a:solidFill>
                <a:latin typeface="+mn-ea"/>
              </a:rPr>
              <a:t>児童福祉週間</a:t>
            </a:r>
            <a:r>
              <a:rPr lang="ja-JP" altLang="en-US" sz="2200" dirty="0">
                <a:latin typeface="+mn-ea"/>
              </a:rPr>
              <a:t>：５月５日～</a:t>
            </a:r>
            <a:r>
              <a:rPr lang="en-US" altLang="ja-JP" sz="2200" dirty="0">
                <a:latin typeface="+mn-ea"/>
              </a:rPr>
              <a:t>11</a:t>
            </a:r>
            <a:r>
              <a:rPr lang="ja-JP" altLang="en-US" sz="2200" dirty="0">
                <a:latin typeface="+mn-ea"/>
              </a:rPr>
              <a:t>日の</a:t>
            </a:r>
            <a:r>
              <a:rPr lang="en-US" altLang="ja-JP" sz="2200" dirty="0">
                <a:latin typeface="+mn-ea"/>
              </a:rPr>
              <a:t>1</a:t>
            </a:r>
            <a:r>
              <a:rPr lang="ja-JP" altLang="en-US" sz="2200" dirty="0">
                <a:latin typeface="+mn-ea"/>
              </a:rPr>
              <a:t>週間</a:t>
            </a:r>
            <a:endParaRPr lang="en-US" altLang="ja-JP" sz="2200" dirty="0">
              <a:latin typeface="+mn-ea"/>
            </a:endParaRPr>
          </a:p>
          <a:p>
            <a:r>
              <a:rPr lang="ja-JP" altLang="en-US" sz="2200" dirty="0"/>
              <a:t>◆　</a:t>
            </a:r>
            <a:r>
              <a:rPr lang="ja-JP" altLang="en-US" sz="2200" dirty="0">
                <a:solidFill>
                  <a:srgbClr val="FF0000"/>
                </a:solidFill>
                <a:latin typeface="+mn-ea"/>
              </a:rPr>
              <a:t>児童虐待防止推進月間</a:t>
            </a:r>
            <a:r>
              <a:rPr lang="ja-JP" altLang="en-US" sz="2200" dirty="0">
                <a:latin typeface="+mn-ea"/>
              </a:rPr>
              <a:t>：</a:t>
            </a:r>
            <a:r>
              <a:rPr lang="en-US" altLang="ja-JP" sz="2200" dirty="0">
                <a:latin typeface="+mn-ea"/>
              </a:rPr>
              <a:t>11</a:t>
            </a:r>
            <a:r>
              <a:rPr lang="ja-JP" altLang="en-US" sz="2200" dirty="0">
                <a:latin typeface="+mn-ea"/>
              </a:rPr>
              <a:t>月</a:t>
            </a:r>
            <a:endParaRPr lang="en-US" altLang="ja-JP" sz="2200" dirty="0">
              <a:latin typeface="+mn-ea"/>
            </a:endParaRPr>
          </a:p>
        </p:txBody>
      </p:sp>
      <p:pic>
        <p:nvPicPr>
          <p:cNvPr id="2" name="図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6988" y="1035728"/>
            <a:ext cx="8645246" cy="5696792"/>
          </a:xfrm>
          <a:prstGeom prst="rect">
            <a:avLst/>
          </a:prstGeom>
        </p:spPr>
      </p:pic>
    </p:spTree>
    <p:extLst>
      <p:ext uri="{BB962C8B-B14F-4D97-AF65-F5344CB8AC3E}">
        <p14:creationId xmlns:p14="http://schemas.microsoft.com/office/powerpoint/2010/main" val="3158974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図 6">
            <a:extLst>
              <a:ext uri="{FF2B5EF4-FFF2-40B4-BE49-F238E27FC236}">
                <a16:creationId xmlns:a16="http://schemas.microsoft.com/office/drawing/2014/main" id="{12427214-8261-48B7-90B0-21359600435D}"/>
              </a:ext>
            </a:extLst>
          </p:cNvPr>
          <p:cNvPicPr>
            <a:picLocks noChangeAspect="1"/>
          </p:cNvPicPr>
          <p:nvPr/>
        </p:nvPicPr>
        <p:blipFill rotWithShape="1">
          <a:blip r:embed="rId3"/>
          <a:srcRect l="20421" r="7323" b="-2"/>
          <a:stretch/>
        </p:blipFill>
        <p:spPr>
          <a:xfrm>
            <a:off x="3711665" y="170012"/>
            <a:ext cx="4950445" cy="5601029"/>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effectLst>
            <a:softEdge rad="165100"/>
          </a:effectLst>
        </p:spPr>
      </p:pic>
      <p:sp useBgFill="1">
        <p:nvSpPr>
          <p:cNvPr id="14" name="Freeform: Shape 17">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9285"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9">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1665"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 Box 4">
            <a:extLst>
              <a:ext uri="{FF2B5EF4-FFF2-40B4-BE49-F238E27FC236}">
                <a16:creationId xmlns:a16="http://schemas.microsoft.com/office/drawing/2014/main" id="{3CB42EDD-3162-49AA-A473-24B9D15A9A4B}"/>
              </a:ext>
            </a:extLst>
          </p:cNvPr>
          <p:cNvSpPr txBox="1">
            <a:spLocks noChangeArrowheads="1"/>
          </p:cNvSpPr>
          <p:nvPr/>
        </p:nvSpPr>
        <p:spPr bwMode="auto">
          <a:xfrm>
            <a:off x="162949" y="1010438"/>
            <a:ext cx="3711665" cy="37455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lIns="91440" tIns="45720" rIns="91440" bIns="45720" rtlCol="0" anchor="b">
            <a:norm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90000"/>
              </a:lnSpc>
              <a:spcBef>
                <a:spcPct val="0"/>
              </a:spcBef>
              <a:spcAft>
                <a:spcPts val="600"/>
              </a:spcAft>
              <a:buNone/>
            </a:pPr>
            <a:r>
              <a:rPr lang="ja-JP" altLang="en-US" sz="2900" dirty="0">
                <a:latin typeface="BIZ UD明朝 Medium" panose="02020500000000000000" pitchFamily="17" charset="-128"/>
                <a:ea typeface="BIZ UD明朝 Medium" panose="02020500000000000000" pitchFamily="17" charset="-128"/>
                <a:cs typeface="+mj-cs"/>
              </a:rPr>
              <a:t>  人権教育は，自分の生き方を見つめ，共に人生観を築き上げる教育です。</a:t>
            </a:r>
            <a:endParaRPr lang="en-US" altLang="ja-JP" sz="2900" dirty="0">
              <a:latin typeface="BIZ UD明朝 Medium" panose="02020500000000000000" pitchFamily="17" charset="-128"/>
              <a:ea typeface="BIZ UD明朝 Medium" panose="02020500000000000000" pitchFamily="17" charset="-128"/>
              <a:cs typeface="+mj-cs"/>
            </a:endParaRPr>
          </a:p>
          <a:p>
            <a:pPr>
              <a:lnSpc>
                <a:spcPct val="90000"/>
              </a:lnSpc>
              <a:spcBef>
                <a:spcPct val="0"/>
              </a:spcBef>
              <a:spcAft>
                <a:spcPts val="600"/>
              </a:spcAft>
              <a:buNone/>
            </a:pPr>
            <a:endParaRPr lang="ja-JP" altLang="en-US" sz="2900" dirty="0">
              <a:latin typeface="BIZ UD明朝 Medium" panose="02020500000000000000" pitchFamily="17" charset="-128"/>
              <a:ea typeface="BIZ UD明朝 Medium" panose="02020500000000000000" pitchFamily="17" charset="-128"/>
              <a:cs typeface="+mj-cs"/>
            </a:endParaRPr>
          </a:p>
          <a:p>
            <a:pPr>
              <a:lnSpc>
                <a:spcPct val="90000"/>
              </a:lnSpc>
              <a:spcBef>
                <a:spcPct val="0"/>
              </a:spcBef>
              <a:spcAft>
                <a:spcPts val="600"/>
              </a:spcAft>
              <a:buNone/>
            </a:pPr>
            <a:r>
              <a:rPr lang="ja-JP" altLang="en-US" sz="2900" dirty="0">
                <a:latin typeface="BIZ UD明朝 Medium" panose="02020500000000000000" pitchFamily="17" charset="-128"/>
                <a:ea typeface="BIZ UD明朝 Medium" panose="02020500000000000000" pitchFamily="17" charset="-128"/>
                <a:cs typeface="+mj-cs"/>
              </a:rPr>
              <a:t> 自分を大切に</a:t>
            </a:r>
            <a:r>
              <a:rPr lang="en-US" altLang="ja-JP" sz="2900" dirty="0">
                <a:latin typeface="BIZ UD明朝 Medium" panose="02020500000000000000" pitchFamily="17" charset="-128"/>
                <a:ea typeface="BIZ UD明朝 Medium" panose="02020500000000000000" pitchFamily="17" charset="-128"/>
                <a:cs typeface="+mj-cs"/>
              </a:rPr>
              <a:t>…</a:t>
            </a:r>
            <a:r>
              <a:rPr lang="ja-JP" altLang="en-US" sz="2900" dirty="0">
                <a:latin typeface="BIZ UD明朝 Medium" panose="02020500000000000000" pitchFamily="17" charset="-128"/>
                <a:ea typeface="BIZ UD明朝 Medium" panose="02020500000000000000" pitchFamily="17" charset="-128"/>
                <a:cs typeface="+mj-cs"/>
              </a:rPr>
              <a:t>　</a:t>
            </a:r>
            <a:br>
              <a:rPr lang="ja-JP" altLang="en-US" sz="2900" dirty="0">
                <a:latin typeface="BIZ UD明朝 Medium" panose="02020500000000000000" pitchFamily="17" charset="-128"/>
                <a:ea typeface="BIZ UD明朝 Medium" panose="02020500000000000000" pitchFamily="17" charset="-128"/>
                <a:cs typeface="+mj-cs"/>
              </a:rPr>
            </a:br>
            <a:r>
              <a:rPr lang="ja-JP" altLang="en-US" sz="2900" dirty="0">
                <a:latin typeface="BIZ UD明朝 Medium" panose="02020500000000000000" pitchFamily="17" charset="-128"/>
                <a:ea typeface="BIZ UD明朝 Medium" panose="02020500000000000000" pitchFamily="17" charset="-128"/>
                <a:cs typeface="+mj-cs"/>
              </a:rPr>
              <a:t>　 他の人を大切に</a:t>
            </a:r>
            <a:r>
              <a:rPr lang="en-US" altLang="ja-JP" sz="2900" dirty="0">
                <a:latin typeface="BIZ UD明朝 Medium" panose="02020500000000000000" pitchFamily="17" charset="-128"/>
                <a:ea typeface="BIZ UD明朝 Medium" panose="02020500000000000000" pitchFamily="17" charset="-128"/>
                <a:cs typeface="+mj-cs"/>
              </a:rPr>
              <a:t>…</a:t>
            </a:r>
          </a:p>
        </p:txBody>
      </p:sp>
      <p:sp>
        <p:nvSpPr>
          <p:cNvPr id="3" name="スライド番号プレースホルダー 2"/>
          <p:cNvSpPr>
            <a:spLocks noGrp="1"/>
          </p:cNvSpPr>
          <p:nvPr>
            <p:ph type="sldNum" sz="quarter" idx="12"/>
          </p:nvPr>
        </p:nvSpPr>
        <p:spPr>
          <a:xfrm>
            <a:off x="7315200" y="6356350"/>
            <a:ext cx="1200150" cy="365125"/>
          </a:xfrm>
        </p:spPr>
        <p:txBody>
          <a:bodyPr vert="horz" lIns="91440" tIns="45720" rIns="91440" bIns="45720" rtlCol="0" anchor="ctr">
            <a:normAutofit/>
          </a:bodyPr>
          <a:lstStyle/>
          <a:p>
            <a:pPr>
              <a:spcAft>
                <a:spcPts val="600"/>
              </a:spcAft>
              <a:defRPr/>
            </a:pPr>
            <a:fld id="{90237AB0-5452-4974-B0D6-AAC534A68F92}" type="slidenum">
              <a:rPr kumimoji="0" lang="en-US" altLang="ja-JP" sz="1000">
                <a:solidFill>
                  <a:schemeClr val="bg1"/>
                </a:solidFill>
                <a:latin typeface="Calibri" panose="020F0502020204030204"/>
              </a:rPr>
              <a:pPr>
                <a:spcAft>
                  <a:spcPts val="600"/>
                </a:spcAft>
                <a:defRPr/>
              </a:pPr>
              <a:t>19</a:t>
            </a:fld>
            <a:endParaRPr kumimoji="0" lang="en-US" altLang="ja-JP" sz="1000" dirty="0">
              <a:solidFill>
                <a:schemeClr val="bg1"/>
              </a:solidFill>
              <a:latin typeface="Calibri" panose="020F0502020204030204"/>
            </a:endParaRPr>
          </a:p>
        </p:txBody>
      </p:sp>
      <p:sp>
        <p:nvSpPr>
          <p:cNvPr id="9" name="テキスト ボックス 8">
            <a:extLst>
              <a:ext uri="{FF2B5EF4-FFF2-40B4-BE49-F238E27FC236}">
                <a16:creationId xmlns:a16="http://schemas.microsoft.com/office/drawing/2014/main" id="{62658F6D-5B88-4DF6-BDC9-831B39F2645D}"/>
              </a:ext>
            </a:extLst>
          </p:cNvPr>
          <p:cNvSpPr txBox="1"/>
          <p:nvPr/>
        </p:nvSpPr>
        <p:spPr>
          <a:xfrm>
            <a:off x="239661" y="5108342"/>
            <a:ext cx="6470232" cy="1477328"/>
          </a:xfrm>
          <a:prstGeom prst="rect">
            <a:avLst/>
          </a:prstGeom>
          <a:noFill/>
        </p:spPr>
        <p:txBody>
          <a:bodyPr wrap="square" rtlCol="0">
            <a:spAutoFit/>
          </a:bodyPr>
          <a:lstStyle/>
          <a:p>
            <a:r>
              <a:rPr kumimoji="1" lang="en-US" altLang="ja-JP" dirty="0"/>
              <a:t>《</a:t>
            </a:r>
            <a:r>
              <a:rPr kumimoji="1" lang="ja-JP" altLang="en-US" dirty="0"/>
              <a:t>参考・引用文献</a:t>
            </a:r>
            <a:r>
              <a:rPr kumimoji="1" lang="en-US" altLang="ja-JP" dirty="0"/>
              <a:t>》</a:t>
            </a:r>
          </a:p>
          <a:p>
            <a:r>
              <a:rPr lang="ja-JP" altLang="en-US" dirty="0"/>
              <a:t>　・　令和４年度版　人権の擁護　</a:t>
            </a:r>
            <a:endParaRPr lang="en-US" altLang="ja-JP" dirty="0"/>
          </a:p>
          <a:p>
            <a:r>
              <a:rPr kumimoji="1" lang="ja-JP" altLang="en-US" dirty="0"/>
              <a:t>　・　鹿児島県人権教育・啓発基本計画（２次改定）　</a:t>
            </a:r>
            <a:endParaRPr kumimoji="1" lang="en-US" altLang="ja-JP" dirty="0"/>
          </a:p>
          <a:p>
            <a:r>
              <a:rPr lang="ja-JP" altLang="en-US" dirty="0"/>
              <a:t>　・　</a:t>
            </a:r>
            <a:r>
              <a:rPr lang="ja-JP" altLang="en-US"/>
              <a:t>みんなのための人権</a:t>
            </a:r>
            <a:r>
              <a:rPr lang="ja-JP" altLang="en-US" dirty="0"/>
              <a:t>ハンドブック　</a:t>
            </a:r>
            <a:endParaRPr lang="en-US" altLang="ja-JP" dirty="0"/>
          </a:p>
          <a:p>
            <a:r>
              <a:rPr kumimoji="1" lang="ja-JP" altLang="en-US" dirty="0"/>
              <a:t>　・　「なくそう差別　築こう明るい社会」　</a:t>
            </a:r>
          </a:p>
        </p:txBody>
      </p:sp>
    </p:spTree>
    <p:extLst>
      <p:ext uri="{BB962C8B-B14F-4D97-AF65-F5344CB8AC3E}">
        <p14:creationId xmlns:p14="http://schemas.microsoft.com/office/powerpoint/2010/main" val="387702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 y="23744"/>
            <a:ext cx="9144000" cy="6858001"/>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9" name="角丸四角形 8"/>
          <p:cNvSpPr/>
          <p:nvPr/>
        </p:nvSpPr>
        <p:spPr>
          <a:xfrm>
            <a:off x="3490744" y="6573477"/>
            <a:ext cx="514350" cy="252132"/>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10" name="正方形/長方形 9"/>
          <p:cNvSpPr/>
          <p:nvPr/>
        </p:nvSpPr>
        <p:spPr>
          <a:xfrm>
            <a:off x="3710641" y="6573477"/>
            <a:ext cx="77619" cy="25213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6" name="スライド番号プレースホルダー 5"/>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2</a:t>
            </a:fld>
            <a:endParaRPr lang="ja-JP" altLang="en-US">
              <a:solidFill>
                <a:prstClr val="black">
                  <a:tint val="75000"/>
                </a:prstClr>
              </a:solidFill>
            </a:endParaRPr>
          </a:p>
        </p:txBody>
      </p:sp>
      <p:sp>
        <p:nvSpPr>
          <p:cNvPr id="11" name="テキスト ボックス 10"/>
          <p:cNvSpPr txBox="1"/>
          <p:nvPr/>
        </p:nvSpPr>
        <p:spPr>
          <a:xfrm>
            <a:off x="255980" y="753740"/>
            <a:ext cx="8648521" cy="1446550"/>
          </a:xfrm>
          <a:prstGeom prst="rect">
            <a:avLst/>
          </a:prstGeom>
          <a:noFill/>
          <a:ln>
            <a:noFill/>
          </a:ln>
        </p:spPr>
        <p:txBody>
          <a:bodyPr wrap="square" rtlCol="0">
            <a:spAutoFit/>
          </a:bodyPr>
          <a:lstStyle/>
          <a:p>
            <a:r>
              <a:rPr lang="ja-JP" altLang="en-US" sz="4400" dirty="0">
                <a:solidFill>
                  <a:prstClr val="white"/>
                </a:solidFill>
                <a:latin typeface="BIZ UDゴシック" panose="020B0400000000000000" pitchFamily="49" charset="-128"/>
                <a:ea typeface="BIZ UDゴシック" panose="020B0400000000000000" pitchFamily="49" charset="-128"/>
              </a:rPr>
              <a:t>１　子どもに関して起きている</a:t>
            </a:r>
            <a:endParaRPr lang="en-US" altLang="ja-JP" sz="4400" dirty="0">
              <a:solidFill>
                <a:prstClr val="white"/>
              </a:solidFill>
              <a:latin typeface="BIZ UDゴシック" panose="020B0400000000000000" pitchFamily="49" charset="-128"/>
              <a:ea typeface="BIZ UDゴシック" panose="020B0400000000000000" pitchFamily="49" charset="-128"/>
            </a:endParaRPr>
          </a:p>
          <a:p>
            <a:r>
              <a:rPr lang="ja-JP" altLang="en-US" sz="4400" dirty="0">
                <a:solidFill>
                  <a:prstClr val="white"/>
                </a:solidFill>
                <a:latin typeface="BIZ UDゴシック" panose="020B0400000000000000" pitchFamily="49" charset="-128"/>
                <a:ea typeface="BIZ UDゴシック" panose="020B0400000000000000" pitchFamily="49" charset="-128"/>
              </a:rPr>
              <a:t>　人権問題</a:t>
            </a:r>
          </a:p>
        </p:txBody>
      </p:sp>
      <p:sp>
        <p:nvSpPr>
          <p:cNvPr id="12" name="テキスト ボックス 11"/>
          <p:cNvSpPr txBox="1"/>
          <p:nvPr/>
        </p:nvSpPr>
        <p:spPr>
          <a:xfrm>
            <a:off x="255980" y="4881464"/>
            <a:ext cx="8648521" cy="769441"/>
          </a:xfrm>
          <a:prstGeom prst="rect">
            <a:avLst/>
          </a:prstGeom>
          <a:noFill/>
          <a:ln>
            <a:noFill/>
          </a:ln>
        </p:spPr>
        <p:txBody>
          <a:bodyPr wrap="square" rtlCol="0">
            <a:spAutoFit/>
          </a:bodyPr>
          <a:lstStyle/>
          <a:p>
            <a:r>
              <a:rPr lang="ja-JP" altLang="en-US" sz="4400" dirty="0">
                <a:solidFill>
                  <a:prstClr val="white"/>
                </a:solidFill>
                <a:latin typeface="BIZ UDゴシック" panose="020B0400000000000000" pitchFamily="49" charset="-128"/>
                <a:ea typeface="BIZ UDゴシック" panose="020B0400000000000000" pitchFamily="49" charset="-128"/>
              </a:rPr>
              <a:t>３　学校での取組について</a:t>
            </a:r>
          </a:p>
        </p:txBody>
      </p:sp>
      <p:sp>
        <p:nvSpPr>
          <p:cNvPr id="13" name="テキスト ボックス 12"/>
          <p:cNvSpPr txBox="1"/>
          <p:nvPr/>
        </p:nvSpPr>
        <p:spPr>
          <a:xfrm>
            <a:off x="255980" y="2729469"/>
            <a:ext cx="8648521" cy="1446550"/>
          </a:xfrm>
          <a:prstGeom prst="rect">
            <a:avLst/>
          </a:prstGeom>
          <a:noFill/>
          <a:ln>
            <a:noFill/>
          </a:ln>
        </p:spPr>
        <p:txBody>
          <a:bodyPr wrap="square" rtlCol="0">
            <a:spAutoFit/>
          </a:bodyPr>
          <a:lstStyle/>
          <a:p>
            <a:r>
              <a:rPr lang="ja-JP" altLang="en-US" sz="4400" dirty="0">
                <a:solidFill>
                  <a:prstClr val="white"/>
                </a:solidFill>
                <a:latin typeface="BIZ UDゴシック" panose="020B0400000000000000" pitchFamily="49" charset="-128"/>
                <a:ea typeface="BIZ UDゴシック" panose="020B0400000000000000" pitchFamily="49" charset="-128"/>
              </a:rPr>
              <a:t>２　子どもの人権問題に係る法律</a:t>
            </a:r>
            <a:endParaRPr lang="en-US" altLang="ja-JP" sz="4400" dirty="0">
              <a:solidFill>
                <a:prstClr val="white"/>
              </a:solidFill>
              <a:latin typeface="BIZ UDゴシック" panose="020B0400000000000000" pitchFamily="49" charset="-128"/>
              <a:ea typeface="BIZ UDゴシック" panose="020B0400000000000000" pitchFamily="49" charset="-128"/>
            </a:endParaRPr>
          </a:p>
          <a:p>
            <a:r>
              <a:rPr lang="ja-JP" altLang="en-US" sz="4400" dirty="0">
                <a:solidFill>
                  <a:prstClr val="white"/>
                </a:solidFill>
                <a:latin typeface="BIZ UDゴシック" panose="020B0400000000000000" pitchFamily="49" charset="-128"/>
                <a:ea typeface="BIZ UDゴシック" panose="020B0400000000000000" pitchFamily="49" charset="-128"/>
              </a:rPr>
              <a:t>　等</a:t>
            </a:r>
            <a:r>
              <a:rPr lang="ja-JP" altLang="en-US" sz="4400" spc="-300" dirty="0">
                <a:solidFill>
                  <a:prstClr val="white"/>
                </a:solidFill>
                <a:latin typeface="BIZ UDゴシック" panose="020B0400000000000000" pitchFamily="49" charset="-128"/>
                <a:ea typeface="BIZ UDゴシック" panose="020B0400000000000000" pitchFamily="49" charset="-128"/>
              </a:rPr>
              <a:t>について</a:t>
            </a:r>
            <a:endParaRPr lang="en-US" altLang="ja-JP" sz="4400" spc="-300" dirty="0">
              <a:solidFill>
                <a:prstClr val="white"/>
              </a:solidFill>
              <a:latin typeface="BIZ UDゴシック" panose="020B0400000000000000" pitchFamily="49" charset="-128"/>
              <a:ea typeface="BIZ UDゴシック" panose="020B0400000000000000" pitchFamily="49"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0837" y="4376836"/>
            <a:ext cx="2464112" cy="2344640"/>
          </a:xfrm>
          <a:prstGeom prst="rect">
            <a:avLst/>
          </a:prstGeom>
        </p:spPr>
      </p:pic>
    </p:spTree>
    <p:extLst>
      <p:ext uri="{BB962C8B-B14F-4D97-AF65-F5344CB8AC3E}">
        <p14:creationId xmlns:p14="http://schemas.microsoft.com/office/powerpoint/2010/main" val="265850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62BEBF39-87A6-491F-8615-A332D525AFD8}"/>
              </a:ext>
            </a:extLst>
          </p:cNvPr>
          <p:cNvSpPr/>
          <p:nvPr/>
        </p:nvSpPr>
        <p:spPr>
          <a:xfrm>
            <a:off x="4959616" y="6368355"/>
            <a:ext cx="3745523" cy="4520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法務省ホームページより本課作成</a:t>
            </a:r>
          </a:p>
        </p:txBody>
      </p:sp>
      <p:sp>
        <p:nvSpPr>
          <p:cNvPr id="6" name="角丸四角形 5"/>
          <p:cNvSpPr/>
          <p:nvPr/>
        </p:nvSpPr>
        <p:spPr>
          <a:xfrm>
            <a:off x="1049312" y="118813"/>
            <a:ext cx="7045371" cy="678495"/>
          </a:xfrm>
          <a:prstGeom prst="roundRect">
            <a:avLst>
              <a:gd name="adj" fmla="val 50000"/>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正方形/長方形 6"/>
          <p:cNvSpPr/>
          <p:nvPr/>
        </p:nvSpPr>
        <p:spPr>
          <a:xfrm>
            <a:off x="1473232" y="202895"/>
            <a:ext cx="6197530" cy="523220"/>
          </a:xfrm>
          <a:prstGeom prst="rect">
            <a:avLst/>
          </a:prstGeom>
          <a:noFill/>
        </p:spPr>
        <p:txBody>
          <a:bodyPr wrap="none" lIns="91440" tIns="45720" rIns="91440" bIns="45720">
            <a:spAutoFit/>
          </a:bodyPr>
          <a:lstStyle/>
          <a:p>
            <a:pPr algn="ctr"/>
            <a:r>
              <a:rPr lang="ja-JP" altLang="en-US" sz="2800" b="1" dirty="0">
                <a:ln w="10160">
                  <a:solidFill>
                    <a:srgbClr val="4472C4"/>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１　子どもに関して起きている人権問題</a:t>
            </a:r>
          </a:p>
        </p:txBody>
      </p:sp>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2459" y="930666"/>
            <a:ext cx="8600332" cy="3812875"/>
          </a:xfrm>
          <a:prstGeom prst="rect">
            <a:avLst/>
          </a:prstGeom>
        </p:spPr>
      </p:pic>
      <p:graphicFrame>
        <p:nvGraphicFramePr>
          <p:cNvPr id="9" name="表 8">
            <a:extLst>
              <a:ext uri="{FF2B5EF4-FFF2-40B4-BE49-F238E27FC236}">
                <a16:creationId xmlns:a16="http://schemas.microsoft.com/office/drawing/2014/main" id="{2FD41774-FBD3-4538-92D0-94D8F37A0E46}"/>
              </a:ext>
            </a:extLst>
          </p:cNvPr>
          <p:cNvGraphicFramePr>
            <a:graphicFrameLocks noGrp="1"/>
          </p:cNvGraphicFramePr>
          <p:nvPr>
            <p:extLst>
              <p:ext uri="{D42A27DB-BD31-4B8C-83A1-F6EECF244321}">
                <p14:modId xmlns:p14="http://schemas.microsoft.com/office/powerpoint/2010/main" val="1145641932"/>
              </p:ext>
            </p:extLst>
          </p:nvPr>
        </p:nvGraphicFramePr>
        <p:xfrm>
          <a:off x="478972" y="5289729"/>
          <a:ext cx="8364585" cy="1098008"/>
        </p:xfrm>
        <a:graphic>
          <a:graphicData uri="http://schemas.openxmlformats.org/drawingml/2006/table">
            <a:tbl>
              <a:tblPr firstRow="1" bandRow="1">
                <a:tableStyleId>{5940675A-B579-460E-94D1-54222C63F5DA}</a:tableStyleId>
              </a:tblPr>
              <a:tblGrid>
                <a:gridCol w="2499360">
                  <a:extLst>
                    <a:ext uri="{9D8B030D-6E8A-4147-A177-3AD203B41FA5}">
                      <a16:colId xmlns:a16="http://schemas.microsoft.com/office/drawing/2014/main" val="3183618032"/>
                    </a:ext>
                  </a:extLst>
                </a:gridCol>
                <a:gridCol w="1173045">
                  <a:extLst>
                    <a:ext uri="{9D8B030D-6E8A-4147-A177-3AD203B41FA5}">
                      <a16:colId xmlns:a16="http://schemas.microsoft.com/office/drawing/2014/main" val="3315640533"/>
                    </a:ext>
                  </a:extLst>
                </a:gridCol>
                <a:gridCol w="1173045">
                  <a:extLst>
                    <a:ext uri="{9D8B030D-6E8A-4147-A177-3AD203B41FA5}">
                      <a16:colId xmlns:a16="http://schemas.microsoft.com/office/drawing/2014/main" val="220655393"/>
                    </a:ext>
                  </a:extLst>
                </a:gridCol>
                <a:gridCol w="1173045">
                  <a:extLst>
                    <a:ext uri="{9D8B030D-6E8A-4147-A177-3AD203B41FA5}">
                      <a16:colId xmlns:a16="http://schemas.microsoft.com/office/drawing/2014/main" val="3682912765"/>
                    </a:ext>
                  </a:extLst>
                </a:gridCol>
                <a:gridCol w="1173045">
                  <a:extLst>
                    <a:ext uri="{9D8B030D-6E8A-4147-A177-3AD203B41FA5}">
                      <a16:colId xmlns:a16="http://schemas.microsoft.com/office/drawing/2014/main" val="2061324031"/>
                    </a:ext>
                  </a:extLst>
                </a:gridCol>
                <a:gridCol w="1173045">
                  <a:extLst>
                    <a:ext uri="{9D8B030D-6E8A-4147-A177-3AD203B41FA5}">
                      <a16:colId xmlns:a16="http://schemas.microsoft.com/office/drawing/2014/main" val="4165583391"/>
                    </a:ext>
                  </a:extLst>
                </a:gridCol>
              </a:tblGrid>
              <a:tr h="549004">
                <a:tc>
                  <a:txBody>
                    <a:bodyPr/>
                    <a:lstStyle/>
                    <a:p>
                      <a:endParaRPr kumimoji="1" lang="ja-JP" altLang="en-US" sz="2000" dirty="0">
                        <a:latin typeface="BIZ UDPゴシック" panose="020B0400000000000000" pitchFamily="50" charset="-128"/>
                        <a:ea typeface="BIZ UDPゴシック" panose="020B0400000000000000" pitchFamily="50" charset="-128"/>
                      </a:endParaRPr>
                    </a:p>
                  </a:txBody>
                  <a:tcPr>
                    <a:lnBlToTr w="12700" cap="flat" cmpd="sng" algn="ctr">
                      <a:solidFill>
                        <a:schemeClr val="tx1"/>
                      </a:solidFill>
                      <a:prstDash val="solid"/>
                      <a:round/>
                      <a:headEnd type="none" w="med" len="med"/>
                      <a:tailEnd type="none" w="med" len="med"/>
                    </a:lnBlToTr>
                    <a:solidFill>
                      <a:srgbClr val="FFFF99"/>
                    </a:solidFill>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平成</a:t>
                      </a:r>
                      <a:r>
                        <a:rPr kumimoji="1" lang="en-US" altLang="ja-JP" sz="1600" dirty="0">
                          <a:latin typeface="BIZ UDPゴシック" panose="020B0400000000000000" pitchFamily="50" charset="-128"/>
                          <a:ea typeface="BIZ UDPゴシック" panose="020B0400000000000000" pitchFamily="50" charset="-128"/>
                        </a:rPr>
                        <a:t>29</a:t>
                      </a:r>
                      <a:r>
                        <a:rPr kumimoji="1" lang="ja-JP" altLang="en-US" sz="1600" dirty="0">
                          <a:latin typeface="BIZ UDPゴシック" panose="020B0400000000000000" pitchFamily="50" charset="-128"/>
                          <a:ea typeface="BIZ UDPゴシック" panose="020B0400000000000000" pitchFamily="50" charset="-128"/>
                        </a:rPr>
                        <a:t>年</a:t>
                      </a:r>
                    </a:p>
                  </a:txBody>
                  <a:tcPr anchor="ctr">
                    <a:solidFill>
                      <a:srgbClr val="FFFF99"/>
                    </a:solidFill>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平成</a:t>
                      </a:r>
                      <a:r>
                        <a:rPr kumimoji="1" lang="en-US" altLang="ja-JP" sz="1600" dirty="0">
                          <a:latin typeface="BIZ UDPゴシック" panose="020B0400000000000000" pitchFamily="50" charset="-128"/>
                          <a:ea typeface="BIZ UDPゴシック" panose="020B0400000000000000" pitchFamily="50" charset="-128"/>
                        </a:rPr>
                        <a:t>30</a:t>
                      </a:r>
                      <a:r>
                        <a:rPr kumimoji="1" lang="ja-JP" altLang="en-US" sz="1600" dirty="0">
                          <a:latin typeface="BIZ UDPゴシック" panose="020B0400000000000000" pitchFamily="50" charset="-128"/>
                          <a:ea typeface="BIZ UDPゴシック" panose="020B0400000000000000" pitchFamily="50" charset="-128"/>
                        </a:rPr>
                        <a:t>年</a:t>
                      </a:r>
                    </a:p>
                  </a:txBody>
                  <a:tcPr anchor="ctr">
                    <a:solidFill>
                      <a:srgbClr val="FFFF99"/>
                    </a:solidFill>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令和元年</a:t>
                      </a:r>
                    </a:p>
                  </a:txBody>
                  <a:tcPr anchor="ctr">
                    <a:solidFill>
                      <a:srgbClr val="FFFF99"/>
                    </a:solidFill>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令和２年</a:t>
                      </a:r>
                    </a:p>
                  </a:txBody>
                  <a:tcPr anchor="ctr">
                    <a:solidFill>
                      <a:srgbClr val="FFFF99"/>
                    </a:solidFill>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令和３年</a:t>
                      </a:r>
                    </a:p>
                  </a:txBody>
                  <a:tcPr anchor="ctr">
                    <a:solidFill>
                      <a:srgbClr val="FFFF00"/>
                    </a:solidFill>
                  </a:tcPr>
                </a:tc>
                <a:extLst>
                  <a:ext uri="{0D108BD9-81ED-4DB2-BD59-A6C34878D82A}">
                    <a16:rowId xmlns:a16="http://schemas.microsoft.com/office/drawing/2014/main" val="3230151018"/>
                  </a:ext>
                </a:extLst>
              </a:tr>
              <a:tr h="549004">
                <a:tc>
                  <a:txBody>
                    <a:bodyPr/>
                    <a:lstStyle/>
                    <a:p>
                      <a:pPr algn="ctr"/>
                      <a:r>
                        <a:rPr kumimoji="1" lang="ja-JP" altLang="en-US" sz="2000" dirty="0">
                          <a:latin typeface="BIZ UDPゴシック" panose="020B0400000000000000" pitchFamily="50" charset="-128"/>
                          <a:ea typeface="BIZ UDPゴシック" panose="020B0400000000000000" pitchFamily="50" charset="-128"/>
                        </a:rPr>
                        <a:t>教育職員による体罰</a:t>
                      </a:r>
                    </a:p>
                  </a:txBody>
                  <a:tcPr anchor="ctr">
                    <a:solidFill>
                      <a:srgbClr val="FFFF99"/>
                    </a:solidFill>
                  </a:tcPr>
                </a:tc>
                <a:tc>
                  <a:txBody>
                    <a:bodyPr/>
                    <a:lstStyle/>
                    <a:p>
                      <a:pPr algn="ctr"/>
                      <a:r>
                        <a:rPr kumimoji="1" lang="ja-JP" altLang="en-US" sz="2000" dirty="0">
                          <a:latin typeface="BIZ UDPゴシック" panose="020B0400000000000000" pitchFamily="50" charset="-128"/>
                          <a:ea typeface="BIZ UDPゴシック" panose="020B0400000000000000" pitchFamily="50" charset="-128"/>
                        </a:rPr>
                        <a:t>２６３</a:t>
                      </a:r>
                    </a:p>
                  </a:txBody>
                  <a:tcPr anchor="ctr">
                    <a:solidFill>
                      <a:srgbClr val="FFFFCC"/>
                    </a:solidFill>
                  </a:tcPr>
                </a:tc>
                <a:tc>
                  <a:txBody>
                    <a:bodyPr/>
                    <a:lstStyle/>
                    <a:p>
                      <a:pPr algn="ctr"/>
                      <a:r>
                        <a:rPr kumimoji="1" lang="ja-JP" altLang="en-US" sz="2000" dirty="0">
                          <a:latin typeface="BIZ UDPゴシック" panose="020B0400000000000000" pitchFamily="50" charset="-128"/>
                          <a:ea typeface="BIZ UDPゴシック" panose="020B0400000000000000" pitchFamily="50" charset="-128"/>
                        </a:rPr>
                        <a:t>２０１</a:t>
                      </a:r>
                    </a:p>
                  </a:txBody>
                  <a:tcPr anchor="ctr">
                    <a:solidFill>
                      <a:srgbClr val="FFFFCC"/>
                    </a:solidFill>
                  </a:tcPr>
                </a:tc>
                <a:tc>
                  <a:txBody>
                    <a:bodyPr/>
                    <a:lstStyle/>
                    <a:p>
                      <a:pPr algn="ctr"/>
                      <a:r>
                        <a:rPr kumimoji="1" lang="ja-JP" altLang="en-US" sz="2000" dirty="0">
                          <a:latin typeface="BIZ UDPゴシック" panose="020B0400000000000000" pitchFamily="50" charset="-128"/>
                          <a:ea typeface="BIZ UDPゴシック" panose="020B0400000000000000" pitchFamily="50" charset="-128"/>
                        </a:rPr>
                        <a:t>１４１</a:t>
                      </a:r>
                    </a:p>
                  </a:txBody>
                  <a:tcPr anchor="ctr">
                    <a:solidFill>
                      <a:srgbClr val="FFFFCC"/>
                    </a:solidFill>
                  </a:tcPr>
                </a:tc>
                <a:tc>
                  <a:txBody>
                    <a:bodyPr/>
                    <a:lstStyle/>
                    <a:p>
                      <a:pPr algn="ctr"/>
                      <a:r>
                        <a:rPr kumimoji="1" lang="ja-JP" altLang="en-US" sz="2000" dirty="0">
                          <a:latin typeface="BIZ UDPゴシック" panose="020B0400000000000000" pitchFamily="50" charset="-128"/>
                          <a:ea typeface="BIZ UDPゴシック" panose="020B0400000000000000" pitchFamily="50" charset="-128"/>
                        </a:rPr>
                        <a:t>８３</a:t>
                      </a:r>
                    </a:p>
                  </a:txBody>
                  <a:tcPr anchor="ctr">
                    <a:solidFill>
                      <a:srgbClr val="FFFFCC"/>
                    </a:solidFill>
                  </a:tcPr>
                </a:tc>
                <a:tc>
                  <a:txBody>
                    <a:bodyPr/>
                    <a:lstStyle/>
                    <a:p>
                      <a:pPr algn="ctr"/>
                      <a:r>
                        <a:rPr kumimoji="1" lang="ja-JP" altLang="en-US" sz="2000" dirty="0">
                          <a:latin typeface="BIZ UDPゴシック" panose="020B0400000000000000" pitchFamily="50" charset="-128"/>
                          <a:ea typeface="BIZ UDPゴシック" panose="020B0400000000000000" pitchFamily="50" charset="-128"/>
                        </a:rPr>
                        <a:t>５１</a:t>
                      </a:r>
                    </a:p>
                  </a:txBody>
                  <a:tcPr anchor="ctr">
                    <a:solidFill>
                      <a:srgbClr val="FFFF00"/>
                    </a:solidFill>
                  </a:tcPr>
                </a:tc>
                <a:extLst>
                  <a:ext uri="{0D108BD9-81ED-4DB2-BD59-A6C34878D82A}">
                    <a16:rowId xmlns:a16="http://schemas.microsoft.com/office/drawing/2014/main" val="2530573393"/>
                  </a:ext>
                </a:extLst>
              </a:tr>
            </a:tbl>
          </a:graphicData>
        </a:graphic>
      </p:graphicFrame>
      <p:sp>
        <p:nvSpPr>
          <p:cNvPr id="11" name="テキスト ボックス 10">
            <a:extLst>
              <a:ext uri="{FF2B5EF4-FFF2-40B4-BE49-F238E27FC236}">
                <a16:creationId xmlns:a16="http://schemas.microsoft.com/office/drawing/2014/main" id="{0269166D-B0B2-45C8-979F-45EF4CF6EDED}"/>
              </a:ext>
            </a:extLst>
          </p:cNvPr>
          <p:cNvSpPr txBox="1"/>
          <p:nvPr/>
        </p:nvSpPr>
        <p:spPr>
          <a:xfrm>
            <a:off x="406582" y="4728754"/>
            <a:ext cx="8451668" cy="461665"/>
          </a:xfrm>
          <a:prstGeom prst="rect">
            <a:avLst/>
          </a:prstGeom>
          <a:noFill/>
        </p:spPr>
        <p:txBody>
          <a:bodyPr wrap="square" rtlCol="0">
            <a:spAutoFit/>
          </a:bodyPr>
          <a:lstStyle/>
          <a:p>
            <a:r>
              <a:rPr kumimoji="1" lang="ja-JP" altLang="en-US" sz="2400" spc="-300" dirty="0">
                <a:latin typeface="BIZ UDPゴシック" panose="020B0400000000000000" pitchFamily="50" charset="-128"/>
                <a:ea typeface="BIZ UDPゴシック" panose="020B0400000000000000" pitchFamily="50" charset="-128"/>
              </a:rPr>
              <a:t>■　</a:t>
            </a:r>
            <a:r>
              <a:rPr kumimoji="1" lang="ja-JP" altLang="en-US" sz="2200" spc="-150" dirty="0">
                <a:latin typeface="BIZ UDPゴシック" panose="020B0400000000000000" pitchFamily="50" charset="-128"/>
                <a:ea typeface="BIZ UDPゴシック" panose="020B0400000000000000" pitchFamily="50" charset="-128"/>
              </a:rPr>
              <a:t>教育職員による体罰に関する人権侵犯事件の新規救済手続開始件数</a:t>
            </a:r>
          </a:p>
        </p:txBody>
      </p:sp>
    </p:spTree>
    <p:extLst>
      <p:ext uri="{BB962C8B-B14F-4D97-AF65-F5344CB8AC3E}">
        <p14:creationId xmlns:p14="http://schemas.microsoft.com/office/powerpoint/2010/main" val="3420070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2E78B989-523E-4DD6-920F-EE34FF805F7D}"/>
              </a:ext>
            </a:extLst>
          </p:cNvPr>
          <p:cNvSpPr/>
          <p:nvPr/>
        </p:nvSpPr>
        <p:spPr>
          <a:xfrm>
            <a:off x="5846840" y="5925201"/>
            <a:ext cx="2927509" cy="4520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t>法務省ホームページより本課作成</a:t>
            </a:r>
          </a:p>
        </p:txBody>
      </p:sp>
      <p:sp>
        <p:nvSpPr>
          <p:cNvPr id="7" name="角丸四角形 6"/>
          <p:cNvSpPr/>
          <p:nvPr/>
        </p:nvSpPr>
        <p:spPr>
          <a:xfrm>
            <a:off x="246845" y="315428"/>
            <a:ext cx="8527504" cy="523220"/>
          </a:xfrm>
          <a:prstGeom prst="roundRect">
            <a:avLst>
              <a:gd name="adj" fmla="val 50000"/>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246845" y="315428"/>
            <a:ext cx="8527504" cy="523220"/>
          </a:xfrm>
          <a:prstGeom prst="rect">
            <a:avLst/>
          </a:prstGeom>
          <a:noFill/>
        </p:spPr>
        <p:txBody>
          <a:bodyPr wrap="square" lIns="91440" tIns="45720" rIns="91440" bIns="45720">
            <a:spAutoFit/>
          </a:bodyPr>
          <a:lstStyle/>
          <a:p>
            <a:pPr algn="ctr"/>
            <a:r>
              <a:rPr lang="ja-JP" alt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子どもの人権</a:t>
            </a:r>
            <a:r>
              <a:rPr lang="en-US" altLang="ja-JP"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SOS</a:t>
            </a:r>
            <a:r>
              <a:rPr lang="ja-JP" alt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ミニレター事業の取組結果から</a:t>
            </a:r>
          </a:p>
        </p:txBody>
      </p:sp>
      <p:sp>
        <p:nvSpPr>
          <p:cNvPr id="13" name="正方形/長方形 12">
            <a:extLst>
              <a:ext uri="{FF2B5EF4-FFF2-40B4-BE49-F238E27FC236}">
                <a16:creationId xmlns:a16="http://schemas.microsoft.com/office/drawing/2014/main" id="{696F51CD-8F67-450E-8504-7BFEB445FED0}"/>
              </a:ext>
            </a:extLst>
          </p:cNvPr>
          <p:cNvSpPr/>
          <p:nvPr/>
        </p:nvSpPr>
        <p:spPr>
          <a:xfrm>
            <a:off x="439818" y="1192326"/>
            <a:ext cx="8211355" cy="983272"/>
          </a:xfrm>
          <a:prstGeom prst="rect">
            <a:avLst/>
          </a:prstGeom>
          <a:solidFill>
            <a:srgbClr val="FFFFCC"/>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kern="100" dirty="0">
                <a:solidFill>
                  <a:srgbClr val="000000"/>
                </a:solidFill>
                <a:effectLst/>
                <a:latin typeface="ＭＳ 明朝" panose="02020609040205080304" pitchFamily="17" charset="-128"/>
                <a:ea typeface="BIZ UDゴシック" panose="020B0400000000000000" pitchFamily="49" charset="-128"/>
                <a:cs typeface="Times New Roman" panose="02020603050405020304" pitchFamily="18" charset="0"/>
              </a:rPr>
              <a:t>集計期間：令和</a:t>
            </a:r>
            <a:r>
              <a:rPr lang="ja-JP" altLang="en-US" kern="100" dirty="0">
                <a:solidFill>
                  <a:srgbClr val="000000"/>
                </a:solidFill>
                <a:effectLst/>
                <a:latin typeface="ＭＳ 明朝" panose="02020609040205080304" pitchFamily="17" charset="-128"/>
                <a:ea typeface="BIZ UDゴシック" panose="020B0400000000000000" pitchFamily="49" charset="-128"/>
                <a:cs typeface="Times New Roman" panose="02020603050405020304" pitchFamily="18" charset="0"/>
              </a:rPr>
              <a:t>３</a:t>
            </a:r>
            <a:r>
              <a:rPr lang="ja-JP" kern="100" dirty="0">
                <a:solidFill>
                  <a:srgbClr val="000000"/>
                </a:solidFill>
                <a:effectLst/>
                <a:latin typeface="ＭＳ 明朝" panose="02020609040205080304" pitchFamily="17" charset="-128"/>
                <a:ea typeface="BIZ UDゴシック" panose="020B0400000000000000" pitchFamily="49" charset="-128"/>
                <a:cs typeface="Times New Roman" panose="02020603050405020304" pitchFamily="18" charset="0"/>
              </a:rPr>
              <a:t>年度</a:t>
            </a:r>
            <a:endParaRPr lang="ja-JP" sz="11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812800" indent="-812800" algn="l">
              <a:spcAft>
                <a:spcPts val="0"/>
              </a:spcAft>
            </a:pPr>
            <a:r>
              <a:rPr lang="ja-JP" kern="100" dirty="0">
                <a:solidFill>
                  <a:srgbClr val="000000"/>
                </a:solidFill>
                <a:effectLst/>
                <a:latin typeface="ＭＳ 明朝" panose="02020609040205080304" pitchFamily="17" charset="-128"/>
                <a:ea typeface="BIZ UDゴシック" panose="020B0400000000000000" pitchFamily="49" charset="-128"/>
                <a:cs typeface="Times New Roman" panose="02020603050405020304" pitchFamily="18" charset="0"/>
              </a:rPr>
              <a:t>集計対象：全国の小・中学校の児童・生徒から寄せられた子どもの人権ＳＯＳ</a:t>
            </a:r>
            <a:endParaRPr lang="en-US" altLang="ja-JP" kern="100" dirty="0">
              <a:solidFill>
                <a:srgbClr val="000000"/>
              </a:solidFill>
              <a:effectLst/>
              <a:latin typeface="ＭＳ 明朝" panose="02020609040205080304" pitchFamily="17" charset="-128"/>
              <a:ea typeface="BIZ UDゴシック" panose="020B0400000000000000" pitchFamily="49" charset="-128"/>
              <a:cs typeface="Times New Roman" panose="02020603050405020304" pitchFamily="18" charset="0"/>
            </a:endParaRPr>
          </a:p>
          <a:p>
            <a:pPr marL="812800" indent="-812800" algn="l">
              <a:spcAft>
                <a:spcPts val="0"/>
              </a:spcAft>
            </a:pPr>
            <a:r>
              <a:rPr lang="ja-JP" altLang="en-US" kern="100" dirty="0">
                <a:solidFill>
                  <a:srgbClr val="000000"/>
                </a:solidFill>
                <a:effectLst/>
                <a:latin typeface="ＭＳ 明朝" panose="02020609040205080304" pitchFamily="17" charset="-128"/>
                <a:ea typeface="BIZ UDゴシック" panose="020B0400000000000000" pitchFamily="49" charset="-128"/>
                <a:cs typeface="Times New Roman" panose="02020603050405020304" pitchFamily="18" charset="0"/>
              </a:rPr>
              <a:t>　　　　</a:t>
            </a:r>
            <a:r>
              <a:rPr lang="ja-JP" kern="100" dirty="0">
                <a:solidFill>
                  <a:srgbClr val="000000"/>
                </a:solidFill>
                <a:effectLst/>
                <a:latin typeface="ＭＳ 明朝" panose="02020609040205080304" pitchFamily="17" charset="-128"/>
                <a:ea typeface="BIZ UDゴシック" panose="020B0400000000000000" pitchFamily="49" charset="-128"/>
                <a:cs typeface="Times New Roman" panose="02020603050405020304" pitchFamily="18" charset="0"/>
              </a:rPr>
              <a:t>ミニレター</a:t>
            </a:r>
            <a:endParaRPr lang="ja-JP" sz="11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8" name="正方形/長方形 17">
            <a:extLst>
              <a:ext uri="{FF2B5EF4-FFF2-40B4-BE49-F238E27FC236}">
                <a16:creationId xmlns:a16="http://schemas.microsoft.com/office/drawing/2014/main" id="{B1964BBE-42DC-44D0-9EA4-8EF81B3FFB30}"/>
              </a:ext>
            </a:extLst>
          </p:cNvPr>
          <p:cNvSpPr/>
          <p:nvPr/>
        </p:nvSpPr>
        <p:spPr>
          <a:xfrm>
            <a:off x="405871" y="2607773"/>
            <a:ext cx="3850370" cy="2305526"/>
          </a:xfrm>
          <a:prstGeom prst="rect">
            <a:avLst/>
          </a:prstGeom>
          <a:solidFill>
            <a:srgbClr val="FFFFCC"/>
          </a:solidFill>
          <a:ln w="12700" cap="flat" cmpd="sng" algn="ctr">
            <a:solidFill>
              <a:srgbClr val="ED7D31">
                <a:lumMod val="60000"/>
                <a:lumOff val="4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2000" kern="100" dirty="0">
                <a:solidFill>
                  <a:srgbClr val="F92571"/>
                </a:solidFill>
                <a:effectLst/>
                <a:latin typeface="ＭＳ 明朝" panose="02020609040205080304" pitchFamily="17" charset="-128"/>
                <a:ea typeface="BIZ UDゴシック" panose="020B0400000000000000" pitchFamily="49" charset="-128"/>
                <a:cs typeface="Times New Roman" panose="02020603050405020304" pitchFamily="18" charset="0"/>
              </a:rPr>
              <a:t>●</a:t>
            </a:r>
            <a:r>
              <a:rPr lang="ja-JP" sz="2000" kern="100" dirty="0">
                <a:solidFill>
                  <a:srgbClr val="000000"/>
                </a:solidFill>
                <a:effectLst/>
                <a:latin typeface="ＭＳ 明朝" panose="02020609040205080304" pitchFamily="17" charset="-128"/>
                <a:ea typeface="BIZ UDゴシック" panose="020B0400000000000000" pitchFamily="49" charset="-128"/>
                <a:cs typeface="Times New Roman" panose="02020603050405020304" pitchFamily="18" charset="0"/>
              </a:rPr>
              <a:t>相談受理件数：</a:t>
            </a:r>
            <a:r>
              <a:rPr lang="en-US" altLang="ja-JP" sz="24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11,194</a:t>
            </a:r>
            <a:r>
              <a:rPr lang="ja-JP" sz="2000" kern="100" dirty="0">
                <a:solidFill>
                  <a:srgbClr val="000000"/>
                </a:solidFill>
                <a:effectLst/>
                <a:latin typeface="ＭＳ 明朝" panose="02020609040205080304" pitchFamily="17" charset="-128"/>
                <a:ea typeface="BIZ UDゴシック" panose="020B0400000000000000" pitchFamily="49" charset="-128"/>
                <a:cs typeface="Times New Roman" panose="02020603050405020304" pitchFamily="18" charset="0"/>
              </a:rPr>
              <a:t>件</a:t>
            </a:r>
            <a:endParaRPr 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l">
              <a:spcAft>
                <a:spcPts val="0"/>
              </a:spcAft>
            </a:pPr>
            <a:r>
              <a:rPr lang="ja-JP" sz="2000" kern="100" dirty="0">
                <a:solidFill>
                  <a:srgbClr val="F92571"/>
                </a:solidFill>
                <a:effectLst/>
                <a:latin typeface="ＭＳ 明朝" panose="02020609040205080304" pitchFamily="17" charset="-128"/>
                <a:ea typeface="BIZ UDゴシック" panose="020B0400000000000000" pitchFamily="49" charset="-128"/>
                <a:cs typeface="Times New Roman" panose="02020603050405020304" pitchFamily="18" charset="0"/>
              </a:rPr>
              <a:t>●</a:t>
            </a:r>
            <a:r>
              <a:rPr lang="ja-JP" sz="2000" kern="100" dirty="0">
                <a:solidFill>
                  <a:srgbClr val="000000"/>
                </a:solidFill>
                <a:effectLst/>
                <a:latin typeface="ＭＳ 明朝" panose="02020609040205080304" pitchFamily="17" charset="-128"/>
                <a:ea typeface="BIZ UDゴシック" panose="020B0400000000000000" pitchFamily="49" charset="-128"/>
                <a:cs typeface="Times New Roman" panose="02020603050405020304" pitchFamily="18" charset="0"/>
              </a:rPr>
              <a:t>相談内容　</a:t>
            </a:r>
            <a:r>
              <a:rPr lang="ja-JP" sz="1600" kern="100" dirty="0">
                <a:solidFill>
                  <a:srgbClr val="000000"/>
                </a:solidFill>
                <a:effectLst/>
                <a:latin typeface="ＭＳ 明朝" panose="02020609040205080304" pitchFamily="17" charset="-128"/>
                <a:ea typeface="BIZ UDゴシック" panose="020B0400000000000000" pitchFamily="49" charset="-128"/>
                <a:cs typeface="Times New Roman" panose="02020603050405020304" pitchFamily="18" charset="0"/>
              </a:rPr>
              <a:t>※複数回答</a:t>
            </a:r>
            <a:endParaRPr lang="en-US" altLang="ja-JP" sz="12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l">
              <a:spcAft>
                <a:spcPts val="0"/>
              </a:spcAft>
            </a:pPr>
            <a:r>
              <a:rPr lang="en-US" kern="100" dirty="0">
                <a:solidFill>
                  <a:srgbClr val="F92571"/>
                </a:solidFill>
                <a:effectLst/>
                <a:latin typeface="BIZ UDゴシック" panose="020B0400000000000000" pitchFamily="49" charset="-128"/>
                <a:ea typeface="ＭＳ 明朝" panose="02020609040205080304" pitchFamily="17" charset="-128"/>
                <a:cs typeface="Times New Roman" panose="02020603050405020304" pitchFamily="18" charset="0"/>
              </a:rPr>
              <a:t>[</a:t>
            </a:r>
            <a:r>
              <a:rPr lang="ja-JP" kern="100" dirty="0">
                <a:solidFill>
                  <a:srgbClr val="F92571"/>
                </a:solidFill>
                <a:effectLst/>
                <a:latin typeface="ＭＳ 明朝" panose="02020609040205080304" pitchFamily="17" charset="-128"/>
                <a:ea typeface="BIZ UDゴシック" panose="020B0400000000000000" pitchFamily="49" charset="-128"/>
                <a:cs typeface="Times New Roman" panose="02020603050405020304" pitchFamily="18" charset="0"/>
              </a:rPr>
              <a:t>内訳</a:t>
            </a:r>
            <a:r>
              <a:rPr lang="en-US" kern="100" dirty="0">
                <a:solidFill>
                  <a:srgbClr val="F92571"/>
                </a:solidFill>
                <a:effectLst/>
                <a:latin typeface="ＭＳ 明朝" panose="02020609040205080304" pitchFamily="17" charset="-128"/>
                <a:ea typeface="BIZ UDゴシック" panose="020B0400000000000000" pitchFamily="49" charset="-128"/>
                <a:cs typeface="Times New Roman" panose="02020603050405020304" pitchFamily="18" charset="0"/>
              </a:rPr>
              <a:t>]</a:t>
            </a:r>
            <a:endParaRPr lang="ja-JP" sz="11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203200" algn="l">
              <a:spcAft>
                <a:spcPts val="0"/>
              </a:spcAft>
            </a:pPr>
            <a:r>
              <a:rPr lang="ja-JP" sz="2000" b="1" kern="100" dirty="0">
                <a:solidFill>
                  <a:srgbClr val="000000"/>
                </a:solidFill>
                <a:effectLst/>
                <a:latin typeface="+mj-ea"/>
                <a:ea typeface="+mj-ea"/>
                <a:cs typeface="Times New Roman" panose="02020603050405020304" pitchFamily="18" charset="0"/>
              </a:rPr>
              <a:t>いじめ……</a:t>
            </a:r>
            <a:r>
              <a:rPr lang="en-US" altLang="ja-JP" sz="2000" b="1" kern="100" dirty="0">
                <a:solidFill>
                  <a:srgbClr val="000000"/>
                </a:solidFill>
                <a:effectLst/>
                <a:latin typeface="+mj-ea"/>
                <a:ea typeface="+mj-ea"/>
                <a:cs typeface="Times New Roman" panose="02020603050405020304" pitchFamily="18" charset="0"/>
              </a:rPr>
              <a:t> </a:t>
            </a:r>
            <a:r>
              <a:rPr lang="ja-JP" altLang="en-US" sz="2000" b="1" kern="100" dirty="0">
                <a:solidFill>
                  <a:srgbClr val="000000"/>
                </a:solidFill>
                <a:effectLst/>
                <a:latin typeface="+mj-ea"/>
                <a:ea typeface="+mj-ea"/>
                <a:cs typeface="Times New Roman" panose="02020603050405020304" pitchFamily="18" charset="0"/>
              </a:rPr>
              <a:t>３</a:t>
            </a:r>
            <a:r>
              <a:rPr lang="en-US" altLang="ja-JP" sz="2000" b="1" kern="100" dirty="0">
                <a:solidFill>
                  <a:srgbClr val="000000"/>
                </a:solidFill>
                <a:effectLst/>
                <a:latin typeface="+mj-ea"/>
                <a:ea typeface="+mj-ea"/>
                <a:cs typeface="Times New Roman" panose="02020603050405020304" pitchFamily="18" charset="0"/>
              </a:rPr>
              <a:t>,</a:t>
            </a:r>
            <a:r>
              <a:rPr lang="ja-JP" altLang="en-US" sz="2000" b="1" kern="100" dirty="0">
                <a:solidFill>
                  <a:srgbClr val="000000"/>
                </a:solidFill>
                <a:effectLst/>
                <a:latin typeface="+mj-ea"/>
                <a:ea typeface="+mj-ea"/>
                <a:cs typeface="Times New Roman" panose="02020603050405020304" pitchFamily="18" charset="0"/>
              </a:rPr>
              <a:t>０８０</a:t>
            </a:r>
            <a:r>
              <a:rPr lang="ja-JP" sz="2000" b="1" kern="100" dirty="0">
                <a:solidFill>
                  <a:srgbClr val="000000"/>
                </a:solidFill>
                <a:effectLst/>
                <a:latin typeface="+mj-ea"/>
                <a:ea typeface="+mj-ea"/>
                <a:cs typeface="Times New Roman" panose="02020603050405020304" pitchFamily="18" charset="0"/>
              </a:rPr>
              <a:t>件（</a:t>
            </a:r>
            <a:r>
              <a:rPr lang="en-US" altLang="ja-JP" sz="2000" b="1" kern="100" dirty="0">
                <a:solidFill>
                  <a:srgbClr val="000000"/>
                </a:solidFill>
                <a:effectLst/>
                <a:latin typeface="+mj-ea"/>
                <a:ea typeface="+mj-ea"/>
                <a:cs typeface="Times New Roman" panose="02020603050405020304" pitchFamily="18" charset="0"/>
              </a:rPr>
              <a:t>27.5</a:t>
            </a:r>
            <a:r>
              <a:rPr lang="ja-JP" sz="2000" b="1" kern="100" dirty="0">
                <a:solidFill>
                  <a:srgbClr val="000000"/>
                </a:solidFill>
                <a:effectLst/>
                <a:latin typeface="+mj-ea"/>
                <a:ea typeface="+mj-ea"/>
                <a:cs typeface="Times New Roman" panose="02020603050405020304" pitchFamily="18" charset="0"/>
              </a:rPr>
              <a:t>％）</a:t>
            </a:r>
            <a:endParaRPr lang="ja-JP" sz="1200" kern="100" dirty="0">
              <a:effectLst/>
              <a:latin typeface="+mj-ea"/>
              <a:ea typeface="+mj-ea"/>
              <a:cs typeface="Times New Roman" panose="02020603050405020304" pitchFamily="18" charset="0"/>
            </a:endParaRPr>
          </a:p>
          <a:p>
            <a:pPr indent="203200" algn="l">
              <a:spcAft>
                <a:spcPts val="0"/>
              </a:spcAft>
            </a:pPr>
            <a:r>
              <a:rPr lang="ja-JP" sz="2000" b="1" kern="100" dirty="0">
                <a:solidFill>
                  <a:srgbClr val="000000"/>
                </a:solidFill>
                <a:effectLst/>
                <a:latin typeface="+mj-ea"/>
                <a:ea typeface="+mj-ea"/>
                <a:cs typeface="Times New Roman" panose="02020603050405020304" pitchFamily="18" charset="0"/>
              </a:rPr>
              <a:t>虐待…………</a:t>
            </a:r>
            <a:r>
              <a:rPr lang="ja-JP" altLang="en-US" sz="2000" b="1" kern="100" dirty="0">
                <a:solidFill>
                  <a:srgbClr val="000000"/>
                </a:solidFill>
                <a:latin typeface="+mj-ea"/>
                <a:ea typeface="+mj-ea"/>
                <a:cs typeface="Times New Roman" panose="02020603050405020304" pitchFamily="18" charset="0"/>
              </a:rPr>
              <a:t>３９５</a:t>
            </a:r>
            <a:r>
              <a:rPr lang="ja-JP" sz="2000" b="1" kern="100" dirty="0">
                <a:solidFill>
                  <a:srgbClr val="000000"/>
                </a:solidFill>
                <a:effectLst/>
                <a:latin typeface="+mj-ea"/>
                <a:ea typeface="+mj-ea"/>
                <a:cs typeface="Times New Roman" panose="02020603050405020304" pitchFamily="18" charset="0"/>
              </a:rPr>
              <a:t>件（ </a:t>
            </a:r>
            <a:r>
              <a:rPr lang="en-US" altLang="ja-JP" sz="2000" b="1" kern="100" dirty="0">
                <a:solidFill>
                  <a:srgbClr val="000000"/>
                </a:solidFill>
                <a:latin typeface="+mj-ea"/>
                <a:ea typeface="+mj-ea"/>
                <a:cs typeface="Times New Roman" panose="02020603050405020304" pitchFamily="18" charset="0"/>
              </a:rPr>
              <a:t>3.5</a:t>
            </a:r>
            <a:r>
              <a:rPr lang="ja-JP" sz="2000" b="1" kern="100" dirty="0">
                <a:solidFill>
                  <a:srgbClr val="000000"/>
                </a:solidFill>
                <a:effectLst/>
                <a:latin typeface="+mj-ea"/>
                <a:ea typeface="+mj-ea"/>
                <a:cs typeface="Times New Roman" panose="02020603050405020304" pitchFamily="18" charset="0"/>
              </a:rPr>
              <a:t>％）</a:t>
            </a:r>
            <a:endParaRPr lang="ja-JP" sz="1200" kern="100" dirty="0">
              <a:effectLst/>
              <a:latin typeface="+mj-ea"/>
              <a:ea typeface="+mj-ea"/>
              <a:cs typeface="Times New Roman" panose="02020603050405020304" pitchFamily="18" charset="0"/>
            </a:endParaRPr>
          </a:p>
          <a:p>
            <a:pPr indent="203200"/>
            <a:r>
              <a:rPr lang="ja-JP" sz="2000" b="1" kern="100" dirty="0">
                <a:solidFill>
                  <a:srgbClr val="000000"/>
                </a:solidFill>
                <a:effectLst/>
                <a:latin typeface="+mj-ea"/>
                <a:ea typeface="+mj-ea"/>
                <a:cs typeface="Times New Roman" panose="02020603050405020304" pitchFamily="18" charset="0"/>
              </a:rPr>
              <a:t>体罰…………</a:t>
            </a:r>
            <a:r>
              <a:rPr lang="en-US" altLang="ja-JP" sz="2000" b="1" kern="100" dirty="0">
                <a:solidFill>
                  <a:srgbClr val="000000"/>
                </a:solidFill>
                <a:effectLst/>
                <a:latin typeface="+mj-ea"/>
                <a:ea typeface="+mj-ea"/>
                <a:cs typeface="Times New Roman" panose="02020603050405020304" pitchFamily="18" charset="0"/>
              </a:rPr>
              <a:t> </a:t>
            </a:r>
            <a:r>
              <a:rPr lang="en-US" altLang="ja-JP" sz="2000" b="1" kern="100" dirty="0">
                <a:solidFill>
                  <a:srgbClr val="000000"/>
                </a:solidFill>
                <a:latin typeface="+mj-ea"/>
                <a:cs typeface="Times New Roman" panose="02020603050405020304" pitchFamily="18" charset="0"/>
              </a:rPr>
              <a:t> </a:t>
            </a:r>
            <a:r>
              <a:rPr lang="ja-JP" altLang="en-US" sz="2000" b="1" kern="100" dirty="0">
                <a:solidFill>
                  <a:srgbClr val="000000"/>
                </a:solidFill>
                <a:latin typeface="+mj-ea"/>
                <a:ea typeface="+mj-ea"/>
                <a:cs typeface="Times New Roman" panose="02020603050405020304" pitchFamily="18" charset="0"/>
              </a:rPr>
              <a:t>３６</a:t>
            </a:r>
            <a:r>
              <a:rPr lang="ja-JP" sz="2000" b="1" kern="100" dirty="0">
                <a:solidFill>
                  <a:srgbClr val="000000"/>
                </a:solidFill>
                <a:effectLst/>
                <a:latin typeface="+mj-ea"/>
                <a:ea typeface="+mj-ea"/>
                <a:cs typeface="Times New Roman" panose="02020603050405020304" pitchFamily="18" charset="0"/>
              </a:rPr>
              <a:t>件（ </a:t>
            </a:r>
            <a:r>
              <a:rPr lang="en-US" altLang="ja-JP" sz="2000" b="1" kern="100" dirty="0">
                <a:solidFill>
                  <a:srgbClr val="000000"/>
                </a:solidFill>
                <a:latin typeface="+mj-ea"/>
                <a:ea typeface="+mj-ea"/>
                <a:cs typeface="Times New Roman" panose="02020603050405020304" pitchFamily="18" charset="0"/>
              </a:rPr>
              <a:t>0.3</a:t>
            </a:r>
            <a:r>
              <a:rPr lang="ja-JP" sz="2000" b="1" kern="100" dirty="0">
                <a:solidFill>
                  <a:srgbClr val="000000"/>
                </a:solidFill>
                <a:effectLst/>
                <a:latin typeface="+mj-ea"/>
                <a:ea typeface="+mj-ea"/>
                <a:cs typeface="Times New Roman" panose="02020603050405020304" pitchFamily="18" charset="0"/>
              </a:rPr>
              <a:t>％）</a:t>
            </a:r>
            <a:endParaRPr lang="ja-JP" sz="1200" kern="100" dirty="0">
              <a:effectLst/>
              <a:latin typeface="+mj-ea"/>
              <a:ea typeface="+mj-ea"/>
              <a:cs typeface="Times New Roman" panose="02020603050405020304" pitchFamily="18" charset="0"/>
            </a:endParaRPr>
          </a:p>
          <a:p>
            <a:pPr indent="203200" algn="l">
              <a:spcAft>
                <a:spcPts val="0"/>
              </a:spcAft>
            </a:pPr>
            <a:r>
              <a:rPr lang="ja-JP" sz="2000" b="1" kern="100" dirty="0">
                <a:solidFill>
                  <a:srgbClr val="000000"/>
                </a:solidFill>
                <a:effectLst/>
                <a:latin typeface="+mj-ea"/>
                <a:ea typeface="+mj-ea"/>
                <a:cs typeface="Times New Roman" panose="02020603050405020304" pitchFamily="18" charset="0"/>
              </a:rPr>
              <a:t>その他……</a:t>
            </a:r>
            <a:r>
              <a:rPr lang="ja-JP" altLang="en-US" sz="2000" b="1" kern="100" dirty="0">
                <a:solidFill>
                  <a:srgbClr val="000000"/>
                </a:solidFill>
                <a:effectLst/>
                <a:latin typeface="+mj-ea"/>
                <a:ea typeface="+mj-ea"/>
                <a:cs typeface="Times New Roman" panose="02020603050405020304" pitchFamily="18" charset="0"/>
              </a:rPr>
              <a:t>７</a:t>
            </a:r>
            <a:r>
              <a:rPr lang="en-US" altLang="ja-JP" sz="2000" b="1" kern="100" dirty="0">
                <a:solidFill>
                  <a:srgbClr val="000000"/>
                </a:solidFill>
                <a:effectLst/>
                <a:latin typeface="+mj-ea"/>
                <a:ea typeface="+mj-ea"/>
                <a:cs typeface="Times New Roman" panose="02020603050405020304" pitchFamily="18" charset="0"/>
              </a:rPr>
              <a:t>,</a:t>
            </a:r>
            <a:r>
              <a:rPr lang="ja-JP" altLang="en-US" sz="2000" b="1" kern="100" dirty="0">
                <a:solidFill>
                  <a:srgbClr val="000000"/>
                </a:solidFill>
                <a:effectLst/>
                <a:latin typeface="+mj-ea"/>
                <a:ea typeface="+mj-ea"/>
                <a:cs typeface="Times New Roman" panose="02020603050405020304" pitchFamily="18" charset="0"/>
              </a:rPr>
              <a:t>６８３</a:t>
            </a:r>
            <a:r>
              <a:rPr lang="ja-JP" sz="2000" b="1" kern="100" dirty="0">
                <a:solidFill>
                  <a:srgbClr val="000000"/>
                </a:solidFill>
                <a:effectLst/>
                <a:latin typeface="+mj-ea"/>
                <a:ea typeface="+mj-ea"/>
                <a:cs typeface="Times New Roman" panose="02020603050405020304" pitchFamily="18" charset="0"/>
              </a:rPr>
              <a:t>件（</a:t>
            </a:r>
            <a:r>
              <a:rPr lang="en-US" altLang="ja-JP" sz="2000" b="1" kern="100" dirty="0">
                <a:solidFill>
                  <a:srgbClr val="000000"/>
                </a:solidFill>
                <a:latin typeface="+mj-ea"/>
                <a:ea typeface="+mj-ea"/>
                <a:cs typeface="Times New Roman" panose="02020603050405020304" pitchFamily="18" charset="0"/>
              </a:rPr>
              <a:t>68.6</a:t>
            </a:r>
            <a:r>
              <a:rPr lang="ja-JP" sz="2000" b="1" kern="100" dirty="0">
                <a:solidFill>
                  <a:srgbClr val="000000"/>
                </a:solidFill>
                <a:effectLst/>
                <a:latin typeface="+mj-ea"/>
                <a:ea typeface="+mj-ea"/>
                <a:cs typeface="Times New Roman" panose="02020603050405020304" pitchFamily="18" charset="0"/>
              </a:rPr>
              <a:t>％）</a:t>
            </a:r>
            <a:endParaRPr lang="ja-JP" sz="1200" kern="100" dirty="0">
              <a:effectLst/>
              <a:latin typeface="+mj-ea"/>
              <a:ea typeface="+mj-ea"/>
              <a:cs typeface="Times New Roman" panose="02020603050405020304" pitchFamily="18" charset="0"/>
            </a:endParaRPr>
          </a:p>
        </p:txBody>
      </p:sp>
      <p:pic>
        <p:nvPicPr>
          <p:cNvPr id="20" name="図 19">
            <a:extLst>
              <a:ext uri="{FF2B5EF4-FFF2-40B4-BE49-F238E27FC236}">
                <a16:creationId xmlns:a16="http://schemas.microsoft.com/office/drawing/2014/main" id="{17CE9230-4D2D-4304-BABC-7E04572B8C9B}"/>
              </a:ext>
            </a:extLst>
          </p:cNvPr>
          <p:cNvPicPr>
            <a:picLocks noChangeAspect="1"/>
          </p:cNvPicPr>
          <p:nvPr/>
        </p:nvPicPr>
        <p:blipFill>
          <a:blip r:embed="rId3"/>
          <a:stretch>
            <a:fillRect/>
          </a:stretch>
        </p:blipFill>
        <p:spPr>
          <a:xfrm>
            <a:off x="2983119" y="5749032"/>
            <a:ext cx="1529719" cy="815382"/>
          </a:xfrm>
          <a:prstGeom prst="rect">
            <a:avLst/>
          </a:prstGeom>
        </p:spPr>
      </p:pic>
      <p:sp>
        <p:nvSpPr>
          <p:cNvPr id="21" name="四角形吹き出し 6">
            <a:extLst>
              <a:ext uri="{FF2B5EF4-FFF2-40B4-BE49-F238E27FC236}">
                <a16:creationId xmlns:a16="http://schemas.microsoft.com/office/drawing/2014/main" id="{1C7AE739-30B3-4B63-A527-86DD975C3DF5}"/>
              </a:ext>
            </a:extLst>
          </p:cNvPr>
          <p:cNvSpPr/>
          <p:nvPr/>
        </p:nvSpPr>
        <p:spPr>
          <a:xfrm>
            <a:off x="541929" y="5248774"/>
            <a:ext cx="2461186" cy="1203753"/>
          </a:xfrm>
          <a:prstGeom prst="wedgeRectCallout">
            <a:avLst>
              <a:gd name="adj1" fmla="val 67843"/>
              <a:gd name="adj2" fmla="val -11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　</a:t>
            </a:r>
            <a:r>
              <a:rPr kumimoji="1" lang="ja-JP" altLang="en-US" sz="2000" dirty="0">
                <a:solidFill>
                  <a:schemeClr val="tx1"/>
                </a:solidFill>
              </a:rPr>
              <a:t>「いじめ」が最も多くなっており，深刻な状況がうかがえます。</a:t>
            </a:r>
          </a:p>
        </p:txBody>
      </p:sp>
      <p:grpSp>
        <p:nvGrpSpPr>
          <p:cNvPr id="2" name="グループ化 1">
            <a:extLst>
              <a:ext uri="{FF2B5EF4-FFF2-40B4-BE49-F238E27FC236}">
                <a16:creationId xmlns:a16="http://schemas.microsoft.com/office/drawing/2014/main" id="{1BCFAA72-5B7B-45C2-A04B-8C71C2665F79}"/>
              </a:ext>
            </a:extLst>
          </p:cNvPr>
          <p:cNvGrpSpPr/>
          <p:nvPr/>
        </p:nvGrpSpPr>
        <p:grpSpPr>
          <a:xfrm>
            <a:off x="4430618" y="2644222"/>
            <a:ext cx="4376738" cy="3067050"/>
            <a:chOff x="4245088" y="2365927"/>
            <a:chExt cx="4376738" cy="3067050"/>
          </a:xfrm>
        </p:grpSpPr>
        <p:graphicFrame>
          <p:nvGraphicFramePr>
            <p:cNvPr id="14" name="グラフ 13">
              <a:extLst>
                <a:ext uri="{FF2B5EF4-FFF2-40B4-BE49-F238E27FC236}">
                  <a16:creationId xmlns:a16="http://schemas.microsoft.com/office/drawing/2014/main" id="{F89C2E6C-71B5-45D2-80D1-9DEC284D7ED2}"/>
                </a:ext>
              </a:extLst>
            </p:cNvPr>
            <p:cNvGraphicFramePr>
              <a:graphicFrameLocks/>
            </p:cNvGraphicFramePr>
            <p:nvPr>
              <p:extLst>
                <p:ext uri="{D42A27DB-BD31-4B8C-83A1-F6EECF244321}">
                  <p14:modId xmlns:p14="http://schemas.microsoft.com/office/powerpoint/2010/main" val="2498573934"/>
                </p:ext>
              </p:extLst>
            </p:nvPr>
          </p:nvGraphicFramePr>
          <p:xfrm>
            <a:off x="4245088" y="2365927"/>
            <a:ext cx="4376738" cy="3067050"/>
          </p:xfrm>
          <a:graphic>
            <a:graphicData uri="http://schemas.openxmlformats.org/drawingml/2006/chart">
              <c:chart xmlns:c="http://schemas.openxmlformats.org/drawingml/2006/chart" xmlns:r="http://schemas.openxmlformats.org/officeDocument/2006/relationships" r:id="rId4"/>
            </a:graphicData>
          </a:graphic>
        </p:graphicFrame>
        <p:cxnSp>
          <p:nvCxnSpPr>
            <p:cNvPr id="16" name="直線コネクタ 15">
              <a:extLst>
                <a:ext uri="{FF2B5EF4-FFF2-40B4-BE49-F238E27FC236}">
                  <a16:creationId xmlns:a16="http://schemas.microsoft.com/office/drawing/2014/main" id="{04D0D00E-E570-4D53-8AE8-5154DC718284}"/>
                </a:ext>
              </a:extLst>
            </p:cNvPr>
            <p:cNvCxnSpPr/>
            <p:nvPr/>
          </p:nvCxnSpPr>
          <p:spPr>
            <a:xfrm>
              <a:off x="4651259" y="5196213"/>
              <a:ext cx="3860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17663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36188" y="306979"/>
            <a:ext cx="8697262" cy="707885"/>
          </a:xfrm>
          <a:prstGeom prst="roundRect">
            <a:avLst>
              <a:gd name="adj" fmla="val 50000"/>
            </a:avLst>
          </a:prstGeom>
          <a:solidFill>
            <a:srgbClr val="FFC000"/>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95045" y="330616"/>
            <a:ext cx="8299067" cy="646331"/>
          </a:xfrm>
          <a:prstGeom prst="rect">
            <a:avLst/>
          </a:prstGeom>
          <a:noFill/>
        </p:spPr>
        <p:txBody>
          <a:bodyPr wrap="none" lIns="91440" tIns="45720" rIns="91440" bIns="45720">
            <a:spAutoFit/>
          </a:bodyPr>
          <a:lstStyle/>
          <a:p>
            <a:pPr algn="ctr"/>
            <a:r>
              <a:rPr lang="ja-JP" altLang="en-US" sz="36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２　子どもの人権問題に係る法律等について</a:t>
            </a:r>
          </a:p>
        </p:txBody>
      </p:sp>
      <p:sp>
        <p:nvSpPr>
          <p:cNvPr id="9" name="角丸四角形 8"/>
          <p:cNvSpPr/>
          <p:nvPr/>
        </p:nvSpPr>
        <p:spPr>
          <a:xfrm>
            <a:off x="569344" y="1181962"/>
            <a:ext cx="8024768" cy="168198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3600" dirty="0">
                <a:solidFill>
                  <a:schemeClr val="tx1"/>
                </a:solidFill>
                <a:latin typeface="BIZ UDゴシック" panose="020B0400000000000000" pitchFamily="49" charset="-128"/>
                <a:ea typeface="BIZ UDゴシック" panose="020B0400000000000000" pitchFamily="49" charset="-128"/>
              </a:rPr>
              <a:t>「児童の権利に関する条約」</a:t>
            </a:r>
            <a:endParaRPr lang="en-US" altLang="ja-JP" sz="3600" dirty="0">
              <a:solidFill>
                <a:schemeClr val="tx1"/>
              </a:solidFill>
              <a:latin typeface="BIZ UDゴシック" panose="020B0400000000000000" pitchFamily="49" charset="-128"/>
              <a:ea typeface="BIZ UDゴシック" panose="020B0400000000000000" pitchFamily="49" charset="-128"/>
            </a:endParaRPr>
          </a:p>
          <a:p>
            <a:pPr algn="r"/>
            <a:r>
              <a:rPr lang="ja-JP" altLang="en-US" sz="3600" dirty="0">
                <a:solidFill>
                  <a:schemeClr val="tx1"/>
                </a:solidFill>
                <a:latin typeface="BIZ UDゴシック" panose="020B0400000000000000" pitchFamily="49" charset="-128"/>
                <a:ea typeface="BIZ UDゴシック" panose="020B0400000000000000" pitchFamily="49" charset="-128"/>
              </a:rPr>
              <a:t>（子どもの権利条約）国連総会で採択　　　</a:t>
            </a:r>
            <a:r>
              <a:rPr lang="en-US" altLang="ja-JP" sz="2800" dirty="0">
                <a:solidFill>
                  <a:schemeClr val="tx1"/>
                </a:solidFill>
                <a:latin typeface="BIZ UDゴシック" panose="020B0400000000000000" pitchFamily="49" charset="-128"/>
                <a:ea typeface="BIZ UDゴシック" panose="020B0400000000000000" pitchFamily="49" charset="-128"/>
              </a:rPr>
              <a:t>(1989</a:t>
            </a:r>
            <a:r>
              <a:rPr lang="ja-JP" altLang="en-US" sz="2800" dirty="0">
                <a:solidFill>
                  <a:schemeClr val="tx1"/>
                </a:solidFill>
                <a:latin typeface="BIZ UDゴシック" panose="020B0400000000000000" pitchFamily="49" charset="-128"/>
                <a:ea typeface="BIZ UDゴシック" panose="020B0400000000000000" pitchFamily="49" charset="-128"/>
              </a:rPr>
              <a:t>年 </a:t>
            </a:r>
            <a:r>
              <a:rPr lang="en-US" altLang="ja-JP" sz="2800" dirty="0">
                <a:solidFill>
                  <a:schemeClr val="tx1"/>
                </a:solidFill>
                <a:latin typeface="BIZ UDゴシック" panose="020B0400000000000000" pitchFamily="49" charset="-128"/>
                <a:ea typeface="BIZ UDゴシック" panose="020B0400000000000000" pitchFamily="49" charset="-128"/>
              </a:rPr>
              <a:t>※</a:t>
            </a:r>
            <a:r>
              <a:rPr lang="ja-JP" altLang="en-US" sz="2800" dirty="0">
                <a:solidFill>
                  <a:schemeClr val="tx1"/>
                </a:solidFill>
                <a:latin typeface="BIZ UDゴシック" panose="020B0400000000000000" pitchFamily="49" charset="-128"/>
                <a:ea typeface="BIZ UDゴシック" panose="020B0400000000000000" pitchFamily="49" charset="-128"/>
              </a:rPr>
              <a:t>日本は</a:t>
            </a:r>
            <a:r>
              <a:rPr lang="en-US" altLang="ja-JP" sz="2800" dirty="0">
                <a:solidFill>
                  <a:schemeClr val="tx1"/>
                </a:solidFill>
                <a:latin typeface="BIZ UDゴシック" panose="020B0400000000000000" pitchFamily="49" charset="-128"/>
                <a:ea typeface="BIZ UDゴシック" panose="020B0400000000000000" pitchFamily="49" charset="-128"/>
              </a:rPr>
              <a:t>1994</a:t>
            </a:r>
            <a:r>
              <a:rPr lang="ja-JP" altLang="en-US" sz="2800" dirty="0">
                <a:solidFill>
                  <a:schemeClr val="tx1"/>
                </a:solidFill>
                <a:latin typeface="BIZ UDゴシック" panose="020B0400000000000000" pitchFamily="49" charset="-128"/>
                <a:ea typeface="BIZ UDゴシック" panose="020B0400000000000000" pitchFamily="49" charset="-128"/>
              </a:rPr>
              <a:t>年に批准</a:t>
            </a:r>
            <a:r>
              <a:rPr lang="en-US" altLang="ja-JP" sz="2800" dirty="0">
                <a:solidFill>
                  <a:schemeClr val="tx1"/>
                </a:solidFill>
                <a:latin typeface="BIZ UDゴシック" panose="020B0400000000000000" pitchFamily="49" charset="-128"/>
                <a:ea typeface="BIZ UDゴシック" panose="020B0400000000000000" pitchFamily="49" charset="-128"/>
              </a:rPr>
              <a:t>)</a:t>
            </a:r>
            <a:endParaRPr lang="ja-JP" altLang="en-US" sz="2800" dirty="0">
              <a:solidFill>
                <a:schemeClr val="tx1"/>
              </a:solidFill>
              <a:latin typeface="BIZ UDゴシック" panose="020B0400000000000000" pitchFamily="49" charset="-128"/>
              <a:ea typeface="BIZ UDゴシック" panose="020B0400000000000000" pitchFamily="49" charset="-128"/>
            </a:endParaRPr>
          </a:p>
          <a:p>
            <a:endParaRPr kumimoji="1" lang="ja-JP" altLang="en-US" sz="2800" dirty="0">
              <a:latin typeface="BIZ UDゴシック" panose="020B0400000000000000" pitchFamily="49" charset="-128"/>
              <a:ea typeface="BIZ UDゴシック" panose="020B0400000000000000" pitchFamily="49" charset="-128"/>
            </a:endParaRPr>
          </a:p>
        </p:txBody>
      </p:sp>
      <p:sp>
        <p:nvSpPr>
          <p:cNvPr id="2" name="正方形/長方形 1"/>
          <p:cNvSpPr/>
          <p:nvPr/>
        </p:nvSpPr>
        <p:spPr>
          <a:xfrm>
            <a:off x="351681" y="3190672"/>
            <a:ext cx="8344848" cy="35308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2826352" y="3163965"/>
            <a:ext cx="3631598" cy="728717"/>
          </a:xfrm>
          <a:prstGeom prst="rect">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BIZ UDゴシック" panose="020B0400000000000000" pitchFamily="49" charset="-128"/>
                <a:ea typeface="BIZ UDゴシック" panose="020B0400000000000000" pitchFamily="49" charset="-128"/>
              </a:rPr>
              <a:t>子どもの権利　４本の柱</a:t>
            </a:r>
          </a:p>
        </p:txBody>
      </p:sp>
      <p:sp>
        <p:nvSpPr>
          <p:cNvPr id="8" name="角丸四角形 7"/>
          <p:cNvSpPr/>
          <p:nvPr/>
        </p:nvSpPr>
        <p:spPr>
          <a:xfrm>
            <a:off x="671761" y="5596583"/>
            <a:ext cx="2908018" cy="856034"/>
          </a:xfrm>
          <a:prstGeom prst="roundRect">
            <a:avLst/>
          </a:prstGeom>
          <a:solidFill>
            <a:srgbClr val="FFFF99"/>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ゴシック" panose="020B0400000000000000" pitchFamily="49" charset="-128"/>
                <a:ea typeface="BIZ UDゴシック" panose="020B0400000000000000" pitchFamily="49" charset="-128"/>
              </a:rPr>
              <a:t>守られる</a:t>
            </a:r>
            <a:r>
              <a:rPr kumimoji="1" lang="ja-JP" altLang="en-US" sz="2800" dirty="0">
                <a:solidFill>
                  <a:schemeClr val="tx1"/>
                </a:solidFill>
                <a:latin typeface="BIZ UDゴシック" panose="020B0400000000000000" pitchFamily="49" charset="-128"/>
                <a:ea typeface="BIZ UDゴシック" panose="020B0400000000000000" pitchFamily="49" charset="-128"/>
              </a:rPr>
              <a:t>権利</a:t>
            </a:r>
            <a:endParaRPr kumimoji="1" lang="ja-JP" altLang="en-US" dirty="0"/>
          </a:p>
        </p:txBody>
      </p:sp>
      <p:sp>
        <p:nvSpPr>
          <p:cNvPr id="16" name="角丸四角形 15"/>
          <p:cNvSpPr/>
          <p:nvPr/>
        </p:nvSpPr>
        <p:spPr>
          <a:xfrm>
            <a:off x="5351318" y="4226878"/>
            <a:ext cx="2908018" cy="856034"/>
          </a:xfrm>
          <a:prstGeom prst="roundRect">
            <a:avLst/>
          </a:prstGeom>
          <a:solidFill>
            <a:srgbClr val="FFFF99"/>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ゴシック" panose="020B0400000000000000" pitchFamily="49" charset="-128"/>
                <a:ea typeface="BIZ UDゴシック" panose="020B0400000000000000" pitchFamily="49" charset="-128"/>
              </a:rPr>
              <a:t>育つ</a:t>
            </a:r>
            <a:r>
              <a:rPr kumimoji="1" lang="ja-JP" altLang="en-US" sz="2800" dirty="0">
                <a:solidFill>
                  <a:schemeClr val="tx1"/>
                </a:solidFill>
                <a:latin typeface="BIZ UDゴシック" panose="020B0400000000000000" pitchFamily="49" charset="-128"/>
                <a:ea typeface="BIZ UDゴシック" panose="020B0400000000000000" pitchFamily="49" charset="-128"/>
              </a:rPr>
              <a:t>権利</a:t>
            </a:r>
            <a:endParaRPr kumimoji="1" lang="ja-JP" altLang="en-US" dirty="0"/>
          </a:p>
        </p:txBody>
      </p:sp>
      <p:sp>
        <p:nvSpPr>
          <p:cNvPr id="17" name="角丸四角形 16"/>
          <p:cNvSpPr/>
          <p:nvPr/>
        </p:nvSpPr>
        <p:spPr>
          <a:xfrm>
            <a:off x="671761" y="4192696"/>
            <a:ext cx="2908018" cy="856034"/>
          </a:xfrm>
          <a:prstGeom prst="roundRect">
            <a:avLst/>
          </a:prstGeom>
          <a:solidFill>
            <a:srgbClr val="FFFF99"/>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BIZ UDゴシック" panose="020B0400000000000000" pitchFamily="49" charset="-128"/>
                <a:ea typeface="BIZ UDゴシック" panose="020B0400000000000000" pitchFamily="49" charset="-128"/>
              </a:rPr>
              <a:t>生きる権利</a:t>
            </a:r>
            <a:endParaRPr kumimoji="1" lang="ja-JP" altLang="en-US" dirty="0"/>
          </a:p>
        </p:txBody>
      </p:sp>
      <p:sp>
        <p:nvSpPr>
          <p:cNvPr id="18" name="角丸四角形 17"/>
          <p:cNvSpPr/>
          <p:nvPr/>
        </p:nvSpPr>
        <p:spPr>
          <a:xfrm>
            <a:off x="5351318" y="5596583"/>
            <a:ext cx="2908018" cy="856034"/>
          </a:xfrm>
          <a:prstGeom prst="roundRect">
            <a:avLst/>
          </a:prstGeom>
          <a:solidFill>
            <a:srgbClr val="FFFF99"/>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ゴシック" panose="020B0400000000000000" pitchFamily="49" charset="-128"/>
                <a:ea typeface="BIZ UDゴシック" panose="020B0400000000000000" pitchFamily="49" charset="-128"/>
              </a:rPr>
              <a:t>参加する</a:t>
            </a:r>
            <a:r>
              <a:rPr kumimoji="1" lang="ja-JP" altLang="en-US" sz="2800" dirty="0">
                <a:solidFill>
                  <a:schemeClr val="tx1"/>
                </a:solidFill>
                <a:latin typeface="BIZ UDゴシック" panose="020B0400000000000000" pitchFamily="49" charset="-128"/>
                <a:ea typeface="BIZ UDゴシック" panose="020B0400000000000000" pitchFamily="49" charset="-128"/>
              </a:rPr>
              <a:t>権利</a:t>
            </a:r>
            <a:endParaRPr kumimoji="1" lang="ja-JP" altLang="en-US" dirty="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6079" y="4420996"/>
            <a:ext cx="1738938" cy="1772166"/>
          </a:xfrm>
          <a:prstGeom prst="rect">
            <a:avLst/>
          </a:prstGeom>
        </p:spPr>
      </p:pic>
    </p:spTree>
    <p:extLst>
      <p:ext uri="{BB962C8B-B14F-4D97-AF65-F5344CB8AC3E}">
        <p14:creationId xmlns:p14="http://schemas.microsoft.com/office/powerpoint/2010/main" val="2503373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818714" y="3507867"/>
            <a:ext cx="7587575" cy="1782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3600" dirty="0"/>
              <a:t>「児童虐待の防止等に関する法律」</a:t>
            </a:r>
            <a:endParaRPr lang="en-US" altLang="ja-JP" sz="3600" dirty="0"/>
          </a:p>
          <a:p>
            <a:r>
              <a:rPr lang="ja-JP" altLang="en-US" sz="3600" dirty="0"/>
              <a:t>（児童虐待防止法）制定　　  </a:t>
            </a:r>
            <a:r>
              <a:rPr kumimoji="1"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平成</a:t>
            </a:r>
            <a:r>
              <a:rPr lang="en-US" altLang="ja-JP" sz="2800" dirty="0">
                <a:latin typeface="BIZ UDゴシック" panose="020B0400000000000000" pitchFamily="49" charset="-128"/>
                <a:ea typeface="BIZ UDゴシック" panose="020B0400000000000000" pitchFamily="49" charset="-128"/>
              </a:rPr>
              <a:t>12</a:t>
            </a:r>
            <a:r>
              <a:rPr lang="ja-JP" altLang="en-US" sz="2800" dirty="0">
                <a:latin typeface="BIZ UDゴシック" panose="020B0400000000000000" pitchFamily="49" charset="-128"/>
                <a:ea typeface="BIZ UDゴシック" panose="020B0400000000000000" pitchFamily="49" charset="-128"/>
              </a:rPr>
              <a:t>年</a:t>
            </a:r>
            <a:r>
              <a:rPr kumimoji="1" lang="en-US" altLang="ja-JP" sz="2800" dirty="0">
                <a:latin typeface="BIZ UDゴシック" panose="020B0400000000000000" pitchFamily="49" charset="-128"/>
                <a:ea typeface="BIZ UDゴシック" panose="020B0400000000000000" pitchFamily="49" charset="-128"/>
              </a:rPr>
              <a:t>)</a:t>
            </a:r>
          </a:p>
          <a:p>
            <a:r>
              <a:rPr lang="ja-JP" altLang="en-US" sz="2800" dirty="0">
                <a:latin typeface="BIZ UDゴシック" panose="020B0400000000000000" pitchFamily="49" charset="-128"/>
                <a:ea typeface="BIZ UDゴシック" panose="020B0400000000000000" pitchFamily="49" charset="-128"/>
              </a:rPr>
              <a:t>　</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令和２年一部改正</a:t>
            </a:r>
            <a:endParaRPr kumimoji="1" lang="ja-JP" altLang="en-US" sz="2800" dirty="0">
              <a:latin typeface="BIZ UDゴシック" panose="020B0400000000000000" pitchFamily="49" charset="-128"/>
              <a:ea typeface="BIZ UDゴシック" panose="020B0400000000000000" pitchFamily="49" charset="-128"/>
            </a:endParaRPr>
          </a:p>
        </p:txBody>
      </p:sp>
      <p:sp>
        <p:nvSpPr>
          <p:cNvPr id="10" name="角丸四角形 9"/>
          <p:cNvSpPr/>
          <p:nvPr/>
        </p:nvSpPr>
        <p:spPr>
          <a:xfrm>
            <a:off x="445771" y="145459"/>
            <a:ext cx="7960520" cy="2125272"/>
          </a:xfrm>
          <a:prstGeom prst="roundRect">
            <a:avLst>
              <a:gd name="adj" fmla="val 7344"/>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r>
              <a:rPr lang="ja-JP" altLang="en-US" sz="3600" dirty="0">
                <a:latin typeface="BIZ UDゴシック" panose="020B0400000000000000" pitchFamily="49" charset="-128"/>
                <a:ea typeface="BIZ UDゴシック" panose="020B0400000000000000" pitchFamily="49" charset="-128"/>
              </a:rPr>
              <a:t>「</a:t>
            </a:r>
            <a:r>
              <a:rPr lang="ja-JP" altLang="en-US" sz="3200" dirty="0">
                <a:latin typeface="BIZ UDゴシック" panose="020B0400000000000000" pitchFamily="49" charset="-128"/>
                <a:ea typeface="BIZ UDゴシック" panose="020B0400000000000000" pitchFamily="49" charset="-128"/>
              </a:rPr>
              <a:t>児童買春，児童ポルノに係る行為等の</a:t>
            </a:r>
            <a:endParaRPr lang="en-US" altLang="ja-JP" sz="3200" dirty="0">
              <a:latin typeface="BIZ UDゴシック" panose="020B0400000000000000" pitchFamily="49" charset="-128"/>
              <a:ea typeface="BIZ UDゴシック" panose="020B0400000000000000" pitchFamily="49" charset="-128"/>
            </a:endParaRPr>
          </a:p>
          <a:p>
            <a:pPr algn="just"/>
            <a:r>
              <a:rPr lang="ja-JP" altLang="en-US" sz="3200" dirty="0">
                <a:latin typeface="BIZ UDゴシック" panose="020B0400000000000000" pitchFamily="49" charset="-128"/>
                <a:ea typeface="BIZ UDゴシック" panose="020B0400000000000000" pitchFamily="49" charset="-128"/>
              </a:rPr>
              <a:t>規制及び処罰並びに児童の保護等に関する法律」</a:t>
            </a:r>
            <a:r>
              <a:rPr lang="ja-JP" altLang="en-US" sz="3200" spc="-150" dirty="0">
                <a:latin typeface="BIZ UDゴシック" panose="020B0400000000000000" pitchFamily="49" charset="-128"/>
                <a:ea typeface="BIZ UDゴシック" panose="020B0400000000000000" pitchFamily="49" charset="-128"/>
              </a:rPr>
              <a:t>（児童買春・児童ポルノ禁止法）制定　　　　　　　　　　　　</a:t>
            </a:r>
            <a:r>
              <a:rPr kumimoji="1"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平成</a:t>
            </a:r>
            <a:r>
              <a:rPr lang="en-US" altLang="ja-JP" sz="2800" dirty="0">
                <a:latin typeface="BIZ UDゴシック" panose="020B0400000000000000" pitchFamily="49" charset="-128"/>
                <a:ea typeface="BIZ UDゴシック" panose="020B0400000000000000" pitchFamily="49" charset="-128"/>
              </a:rPr>
              <a:t>11</a:t>
            </a:r>
            <a:r>
              <a:rPr lang="ja-JP" altLang="en-US" sz="2800" dirty="0">
                <a:latin typeface="BIZ UDゴシック" panose="020B0400000000000000" pitchFamily="49" charset="-128"/>
                <a:ea typeface="BIZ UDゴシック" panose="020B0400000000000000" pitchFamily="49" charset="-128"/>
              </a:rPr>
              <a:t>年</a:t>
            </a:r>
            <a:r>
              <a:rPr kumimoji="1" lang="en-US" altLang="ja-JP" sz="2800" dirty="0">
                <a:latin typeface="BIZ UDゴシック" panose="020B0400000000000000" pitchFamily="49" charset="-128"/>
                <a:ea typeface="BIZ UDゴシック" panose="020B0400000000000000" pitchFamily="49" charset="-128"/>
              </a:rPr>
              <a:t>)</a:t>
            </a:r>
            <a:endParaRPr kumimoji="1" lang="ja-JP" altLang="en-US" sz="2800" dirty="0">
              <a:latin typeface="BIZ UDゴシック" panose="020B0400000000000000" pitchFamily="49" charset="-128"/>
              <a:ea typeface="BIZ UDゴシック" panose="020B0400000000000000" pitchFamily="49" charset="-128"/>
            </a:endParaRPr>
          </a:p>
        </p:txBody>
      </p:sp>
      <p:sp>
        <p:nvSpPr>
          <p:cNvPr id="2" name="角丸四角形吹き出し 1"/>
          <p:cNvSpPr/>
          <p:nvPr/>
        </p:nvSpPr>
        <p:spPr>
          <a:xfrm>
            <a:off x="428531" y="5589080"/>
            <a:ext cx="3669922" cy="1074560"/>
          </a:xfrm>
          <a:prstGeom prst="wedgeRoundRectCallout">
            <a:avLst>
              <a:gd name="adj1" fmla="val -2488"/>
              <a:gd name="adj2" fmla="val -71850"/>
              <a:gd name="adj3" fmla="val 16667"/>
            </a:avLst>
          </a:prstGeom>
          <a:solidFill>
            <a:srgbClr val="D9FEA8"/>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latin typeface="BIZ UDゴシック" panose="020B0400000000000000" pitchFamily="49" charset="-128"/>
                <a:ea typeface="BIZ UDゴシック" panose="020B0400000000000000" pitchFamily="49" charset="-128"/>
              </a:rPr>
              <a:t>　</a:t>
            </a:r>
            <a:r>
              <a:rPr kumimoji="1" lang="ja-JP" altLang="en-US" sz="2000" dirty="0">
                <a:solidFill>
                  <a:schemeClr val="tx1"/>
                </a:solidFill>
                <a:latin typeface="BIZ UDゴシック" panose="020B0400000000000000" pitchFamily="49" charset="-128"/>
                <a:ea typeface="BIZ UDゴシック" panose="020B0400000000000000" pitchFamily="49" charset="-128"/>
              </a:rPr>
              <a:t>法の改正により，「親権者による体罰の禁止」が明確化</a:t>
            </a:r>
          </a:p>
        </p:txBody>
      </p:sp>
      <p:sp>
        <p:nvSpPr>
          <p:cNvPr id="8" name="角丸四角形吹き出し 7"/>
          <p:cNvSpPr/>
          <p:nvPr/>
        </p:nvSpPr>
        <p:spPr>
          <a:xfrm>
            <a:off x="2620735" y="2594727"/>
            <a:ext cx="5785555" cy="614632"/>
          </a:xfrm>
          <a:prstGeom prst="wedgeRoundRectCallout">
            <a:avLst>
              <a:gd name="adj1" fmla="val -38441"/>
              <a:gd name="adj2" fmla="val -97788"/>
              <a:gd name="adj3" fmla="val 16667"/>
            </a:avLst>
          </a:prstGeom>
          <a:solidFill>
            <a:srgbClr val="D9FEA8"/>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latin typeface="BIZ UDゴシック" panose="020B0400000000000000" pitchFamily="49" charset="-128"/>
                <a:ea typeface="BIZ UDゴシック" panose="020B0400000000000000" pitchFamily="49" charset="-128"/>
              </a:rPr>
              <a:t>　</a:t>
            </a:r>
            <a:r>
              <a:rPr lang="ja-JP" altLang="en-US" sz="2000" dirty="0">
                <a:solidFill>
                  <a:schemeClr val="tx1"/>
                </a:solidFill>
                <a:latin typeface="BIZ UDゴシック" panose="020B0400000000000000" pitchFamily="49" charset="-128"/>
                <a:ea typeface="BIZ UDゴシック" panose="020B0400000000000000" pitchFamily="49" charset="-128"/>
              </a:rPr>
              <a:t>児童買春・児童ポルノの取締りなどを目的</a:t>
            </a:r>
            <a:endParaRPr kumimoji="1" lang="ja-JP" altLang="en-US" sz="2000" dirty="0">
              <a:solidFill>
                <a:schemeClr val="tx1"/>
              </a:solidFill>
              <a:latin typeface="BIZ UDゴシック" panose="020B0400000000000000" pitchFamily="49" charset="-128"/>
              <a:ea typeface="BIZ UDゴシック" panose="020B0400000000000000" pitchFamily="49" charset="-128"/>
            </a:endParaRPr>
          </a:p>
        </p:txBody>
      </p:sp>
      <p:pic>
        <p:nvPicPr>
          <p:cNvPr id="6" name="図 5"/>
          <p:cNvPicPr>
            <a:picLocks noChangeAspect="1"/>
          </p:cNvPicPr>
          <p:nvPr/>
        </p:nvPicPr>
        <p:blipFill>
          <a:blip r:embed="rId3"/>
          <a:stretch>
            <a:fillRect/>
          </a:stretch>
        </p:blipFill>
        <p:spPr>
          <a:xfrm>
            <a:off x="7349705" y="5589080"/>
            <a:ext cx="1794295" cy="956409"/>
          </a:xfrm>
          <a:prstGeom prst="rect">
            <a:avLst/>
          </a:prstGeom>
        </p:spPr>
      </p:pic>
      <p:sp>
        <p:nvSpPr>
          <p:cNvPr id="7" name="四角形吹き出し 6"/>
          <p:cNvSpPr/>
          <p:nvPr/>
        </p:nvSpPr>
        <p:spPr>
          <a:xfrm>
            <a:off x="4295955" y="5459195"/>
            <a:ext cx="2658745" cy="1094001"/>
          </a:xfrm>
          <a:prstGeom prst="wedgeRectCallout">
            <a:avLst>
              <a:gd name="adj1" fmla="val 67670"/>
              <a:gd name="adj2" fmla="val -516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　</a:t>
            </a:r>
            <a:r>
              <a:rPr kumimoji="1" lang="ja-JP" altLang="en-US" sz="2000" dirty="0">
                <a:solidFill>
                  <a:schemeClr val="tx1"/>
                </a:solidFill>
              </a:rPr>
              <a:t>教職員には，虐待の早期発見努力及び通告の義務があります！</a:t>
            </a:r>
          </a:p>
        </p:txBody>
      </p:sp>
    </p:spTree>
    <p:extLst>
      <p:ext uri="{BB962C8B-B14F-4D97-AF65-F5344CB8AC3E}">
        <p14:creationId xmlns:p14="http://schemas.microsoft.com/office/powerpoint/2010/main" val="3908315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486384" y="209323"/>
            <a:ext cx="8346332" cy="11622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3600" spc="-300" dirty="0">
                <a:latin typeface="BIZ UDゴシック" panose="020B0400000000000000" pitchFamily="49" charset="-128"/>
                <a:ea typeface="BIZ UDゴシック" panose="020B0400000000000000" pitchFamily="49" charset="-128"/>
              </a:rPr>
              <a:t>「いじめ防止対策推進法」制定</a:t>
            </a:r>
            <a:endParaRPr lang="en-US" altLang="ja-JP" sz="3600" spc="-300" dirty="0">
              <a:latin typeface="BIZ UDゴシック" panose="020B0400000000000000" pitchFamily="49" charset="-128"/>
              <a:ea typeface="BIZ UDゴシック" panose="020B0400000000000000" pitchFamily="49" charset="-128"/>
            </a:endParaRPr>
          </a:p>
          <a:p>
            <a:r>
              <a:rPr lang="ja-JP" altLang="en-US" sz="2800" spc="-300" dirty="0">
                <a:latin typeface="BIZ UDゴシック" panose="020B0400000000000000" pitchFamily="49" charset="-128"/>
                <a:ea typeface="BIZ UDゴシック" panose="020B0400000000000000" pitchFamily="49" charset="-128"/>
              </a:rPr>
              <a:t>　　　　　　　　　　　　　　　　　　　 （平成</a:t>
            </a:r>
            <a:r>
              <a:rPr lang="en-US" altLang="ja-JP" sz="2800" spc="-300" dirty="0">
                <a:latin typeface="BIZ UDゴシック" panose="020B0400000000000000" pitchFamily="49" charset="-128"/>
                <a:ea typeface="BIZ UDゴシック" panose="020B0400000000000000" pitchFamily="49" charset="-128"/>
              </a:rPr>
              <a:t>25</a:t>
            </a:r>
            <a:r>
              <a:rPr lang="ja-JP" altLang="en-US" sz="2800" spc="-300" dirty="0">
                <a:latin typeface="BIZ UDゴシック" panose="020B0400000000000000" pitchFamily="49" charset="-128"/>
                <a:ea typeface="BIZ UDゴシック" panose="020B0400000000000000" pitchFamily="49" charset="-128"/>
              </a:rPr>
              <a:t>年</a:t>
            </a:r>
            <a:r>
              <a:rPr kumimoji="1" lang="en-US" altLang="ja-JP" sz="2800" spc="-300" dirty="0">
                <a:latin typeface="BIZ UDゴシック" panose="020B0400000000000000" pitchFamily="49" charset="-128"/>
                <a:ea typeface="BIZ UDゴシック" panose="020B0400000000000000" pitchFamily="49" charset="-128"/>
              </a:rPr>
              <a:t>)</a:t>
            </a:r>
            <a:endParaRPr kumimoji="1" lang="ja-JP" altLang="en-US" sz="2800" spc="-300" dirty="0">
              <a:latin typeface="BIZ UDゴシック" panose="020B0400000000000000" pitchFamily="49" charset="-128"/>
              <a:ea typeface="BIZ UDゴシック" panose="020B0400000000000000" pitchFamily="49" charset="-128"/>
            </a:endParaRPr>
          </a:p>
        </p:txBody>
      </p:sp>
      <p:sp>
        <p:nvSpPr>
          <p:cNvPr id="5" name="角丸四角形 4"/>
          <p:cNvSpPr/>
          <p:nvPr/>
        </p:nvSpPr>
        <p:spPr>
          <a:xfrm>
            <a:off x="541557" y="4793921"/>
            <a:ext cx="8346332" cy="1789681"/>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3600" spc="-300" dirty="0">
                <a:latin typeface="BIZ UDゴシック" panose="020B0400000000000000" pitchFamily="49" charset="-128"/>
                <a:ea typeface="BIZ UDゴシック" panose="020B0400000000000000" pitchFamily="49" charset="-128"/>
              </a:rPr>
              <a:t>「県いじめ防止基本方針」策定</a:t>
            </a:r>
            <a:endParaRPr lang="en-US" altLang="ja-JP" sz="3600" spc="-300" dirty="0">
              <a:latin typeface="BIZ UDゴシック" panose="020B0400000000000000" pitchFamily="49" charset="-128"/>
              <a:ea typeface="BIZ UDゴシック" panose="020B0400000000000000" pitchFamily="49" charset="-128"/>
            </a:endParaRPr>
          </a:p>
          <a:p>
            <a:r>
              <a:rPr lang="ja-JP" altLang="en-US" sz="3600" spc="-300" dirty="0">
                <a:latin typeface="BIZ UDゴシック" panose="020B0400000000000000" pitchFamily="49" charset="-128"/>
                <a:ea typeface="BIZ UDゴシック" panose="020B0400000000000000" pitchFamily="49" charset="-128"/>
              </a:rPr>
              <a:t>　　　　　　　　　　　　　　</a:t>
            </a:r>
            <a:r>
              <a:rPr lang="ja-JP" altLang="en-US" sz="2800" spc="-300" dirty="0">
                <a:latin typeface="BIZ UDゴシック" panose="020B0400000000000000" pitchFamily="49" charset="-128"/>
                <a:ea typeface="BIZ UDゴシック" panose="020B0400000000000000" pitchFamily="49" charset="-128"/>
              </a:rPr>
              <a:t>（平成</a:t>
            </a:r>
            <a:r>
              <a:rPr lang="en-US" altLang="ja-JP" sz="2800" spc="-300" dirty="0">
                <a:latin typeface="BIZ UDゴシック" panose="020B0400000000000000" pitchFamily="49" charset="-128"/>
                <a:ea typeface="BIZ UDゴシック" panose="020B0400000000000000" pitchFamily="49" charset="-128"/>
              </a:rPr>
              <a:t>26</a:t>
            </a:r>
            <a:r>
              <a:rPr kumimoji="1" lang="ja-JP" altLang="en-US" sz="2800" spc="-300" dirty="0">
                <a:latin typeface="BIZ UDゴシック" panose="020B0400000000000000" pitchFamily="49" charset="-128"/>
                <a:ea typeface="BIZ UDゴシック" panose="020B0400000000000000" pitchFamily="49" charset="-128"/>
              </a:rPr>
              <a:t>年）</a:t>
            </a:r>
            <a:endParaRPr kumimoji="1" lang="en-US" altLang="ja-JP" sz="2800" spc="-300" dirty="0">
              <a:latin typeface="BIZ UDゴシック" panose="020B0400000000000000" pitchFamily="49" charset="-128"/>
              <a:ea typeface="BIZ UDゴシック" panose="020B0400000000000000" pitchFamily="49" charset="-128"/>
            </a:endParaRPr>
          </a:p>
          <a:p>
            <a:r>
              <a:rPr kumimoji="1" lang="ja-JP" altLang="en-US" sz="2800" spc="-300" dirty="0">
                <a:latin typeface="BIZ UDゴシック" panose="020B0400000000000000" pitchFamily="49" charset="-128"/>
                <a:ea typeface="BIZ UDゴシック" panose="020B0400000000000000" pitchFamily="49" charset="-128"/>
              </a:rPr>
              <a:t>　  </a:t>
            </a:r>
            <a:r>
              <a:rPr kumimoji="1" lang="en-US" altLang="ja-JP" sz="2800" spc="-300" dirty="0">
                <a:latin typeface="BIZ UDゴシック" panose="020B0400000000000000" pitchFamily="49" charset="-128"/>
                <a:ea typeface="BIZ UDゴシック" panose="020B0400000000000000" pitchFamily="49" charset="-128"/>
              </a:rPr>
              <a:t>※</a:t>
            </a:r>
            <a:r>
              <a:rPr kumimoji="1" lang="ja-JP" altLang="en-US" sz="2800" spc="-300" dirty="0">
                <a:latin typeface="BIZ UDゴシック" panose="020B0400000000000000" pitchFamily="49" charset="-128"/>
                <a:ea typeface="BIZ UDゴシック" panose="020B0400000000000000" pitchFamily="49" charset="-128"/>
              </a:rPr>
              <a:t>平成</a:t>
            </a:r>
            <a:r>
              <a:rPr kumimoji="1" lang="en-US" altLang="ja-JP" sz="2800" spc="-300" dirty="0">
                <a:latin typeface="BIZ UDゴシック" panose="020B0400000000000000" pitchFamily="49" charset="-128"/>
                <a:ea typeface="BIZ UDゴシック" panose="020B0400000000000000" pitchFamily="49" charset="-128"/>
              </a:rPr>
              <a:t>29</a:t>
            </a:r>
            <a:r>
              <a:rPr kumimoji="1" lang="ja-JP" altLang="en-US" sz="2800" spc="-300" dirty="0">
                <a:latin typeface="BIZ UDゴシック" panose="020B0400000000000000" pitchFamily="49" charset="-128"/>
                <a:ea typeface="BIZ UDゴシック" panose="020B0400000000000000" pitchFamily="49" charset="-128"/>
              </a:rPr>
              <a:t>年改定</a:t>
            </a:r>
          </a:p>
        </p:txBody>
      </p:sp>
      <p:sp>
        <p:nvSpPr>
          <p:cNvPr id="2" name="下矢印 1"/>
          <p:cNvSpPr/>
          <p:nvPr/>
        </p:nvSpPr>
        <p:spPr>
          <a:xfrm>
            <a:off x="4112160" y="4177551"/>
            <a:ext cx="1094780" cy="41170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719785" y="1980196"/>
            <a:ext cx="3778694" cy="1682092"/>
          </a:xfrm>
          <a:prstGeom prst="wedgeRoundRectCallout">
            <a:avLst>
              <a:gd name="adj1" fmla="val -1731"/>
              <a:gd name="adj2" fmla="val -79519"/>
              <a:gd name="adj3" fmla="val 16667"/>
            </a:avLst>
          </a:prstGeom>
          <a:solidFill>
            <a:srgbClr val="D9FEA8"/>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latin typeface="BIZ UDゴシック" panose="020B0400000000000000" pitchFamily="49" charset="-128"/>
                <a:ea typeface="BIZ UDゴシック" panose="020B0400000000000000" pitchFamily="49" charset="-128"/>
              </a:rPr>
              <a:t>　いじめの防止等のための対策を総合的かつ効果的に推進することを目的</a:t>
            </a:r>
            <a:endParaRPr kumimoji="1" lang="ja-JP" altLang="en-US" sz="2000" dirty="0">
              <a:solidFill>
                <a:schemeClr val="tx1"/>
              </a:solidFill>
              <a:latin typeface="BIZ UDゴシック" panose="020B0400000000000000" pitchFamily="49" charset="-128"/>
              <a:ea typeface="BIZ UDゴシック" panose="020B0400000000000000" pitchFamily="49" charset="-128"/>
            </a:endParaRPr>
          </a:p>
        </p:txBody>
      </p:sp>
      <p:pic>
        <p:nvPicPr>
          <p:cNvPr id="7" name="図 6"/>
          <p:cNvPicPr>
            <a:picLocks noChangeAspect="1"/>
          </p:cNvPicPr>
          <p:nvPr/>
        </p:nvPicPr>
        <p:blipFill>
          <a:blip r:embed="rId3"/>
          <a:stretch>
            <a:fillRect/>
          </a:stretch>
        </p:blipFill>
        <p:spPr>
          <a:xfrm>
            <a:off x="7349705" y="2821242"/>
            <a:ext cx="1794295" cy="956409"/>
          </a:xfrm>
          <a:prstGeom prst="rect">
            <a:avLst/>
          </a:prstGeom>
        </p:spPr>
      </p:pic>
      <p:sp>
        <p:nvSpPr>
          <p:cNvPr id="12" name="四角形吹き出し 11"/>
          <p:cNvSpPr/>
          <p:nvPr/>
        </p:nvSpPr>
        <p:spPr>
          <a:xfrm>
            <a:off x="4834978" y="1980196"/>
            <a:ext cx="2514727" cy="1988736"/>
          </a:xfrm>
          <a:prstGeom prst="wedgeRectCallout">
            <a:avLst>
              <a:gd name="adj1" fmla="val 67670"/>
              <a:gd name="adj2" fmla="val -516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　地方公共団体及び学校の各主体による</a:t>
            </a:r>
            <a:endParaRPr kumimoji="1" lang="en-US" altLang="ja-JP" dirty="0">
              <a:solidFill>
                <a:schemeClr val="tx1"/>
              </a:solidFill>
            </a:endParaRPr>
          </a:p>
          <a:p>
            <a:r>
              <a:rPr kumimoji="1" lang="ja-JP" altLang="en-US" dirty="0">
                <a:solidFill>
                  <a:schemeClr val="tx1"/>
                </a:solidFill>
              </a:rPr>
              <a:t>「いじめの防止等のための対策に関する基本的な方針」の策定について定められました！</a:t>
            </a:r>
          </a:p>
        </p:txBody>
      </p:sp>
    </p:spTree>
    <p:extLst>
      <p:ext uri="{BB962C8B-B14F-4D97-AF65-F5344CB8AC3E}">
        <p14:creationId xmlns:p14="http://schemas.microsoft.com/office/powerpoint/2010/main" val="1103214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06587" y="237738"/>
            <a:ext cx="8346332" cy="13386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3600" spc="-300" dirty="0">
                <a:latin typeface="BIZ UDゴシック" panose="020B0400000000000000" pitchFamily="49" charset="-128"/>
                <a:ea typeface="BIZ UDゴシック" panose="020B0400000000000000" pitchFamily="49" charset="-128"/>
              </a:rPr>
              <a:t>「子どもの貧困対策の推進に関する法律」</a:t>
            </a:r>
            <a:r>
              <a:rPr lang="ja-JP" altLang="en-US" sz="3600" spc="-150" dirty="0">
                <a:latin typeface="BIZ UDゴシック" panose="020B0400000000000000" pitchFamily="49" charset="-128"/>
                <a:ea typeface="BIZ UDゴシック" panose="020B0400000000000000" pitchFamily="49" charset="-128"/>
              </a:rPr>
              <a:t>制定 </a:t>
            </a:r>
            <a:r>
              <a:rPr kumimoji="1" lang="en-US" altLang="ja-JP" sz="2800" spc="-300" dirty="0">
                <a:latin typeface="BIZ UDゴシック" panose="020B0400000000000000" pitchFamily="49" charset="-128"/>
                <a:ea typeface="BIZ UDゴシック" panose="020B0400000000000000" pitchFamily="49" charset="-128"/>
              </a:rPr>
              <a:t>(</a:t>
            </a:r>
            <a:r>
              <a:rPr lang="ja-JP" altLang="en-US" sz="2800" spc="-300" dirty="0">
                <a:latin typeface="BIZ UDゴシック" panose="020B0400000000000000" pitchFamily="49" charset="-128"/>
                <a:ea typeface="BIZ UDゴシック" panose="020B0400000000000000" pitchFamily="49" charset="-128"/>
              </a:rPr>
              <a:t>平成</a:t>
            </a:r>
            <a:r>
              <a:rPr lang="en-US" altLang="ja-JP" sz="2800" spc="-300" dirty="0">
                <a:latin typeface="BIZ UDゴシック" panose="020B0400000000000000" pitchFamily="49" charset="-128"/>
                <a:ea typeface="BIZ UDゴシック" panose="020B0400000000000000" pitchFamily="49" charset="-128"/>
              </a:rPr>
              <a:t>26</a:t>
            </a:r>
            <a:r>
              <a:rPr lang="ja-JP" altLang="en-US" sz="2800" spc="-300" dirty="0">
                <a:latin typeface="BIZ UDゴシック" panose="020B0400000000000000" pitchFamily="49" charset="-128"/>
                <a:ea typeface="BIZ UDゴシック" panose="020B0400000000000000" pitchFamily="49" charset="-128"/>
              </a:rPr>
              <a:t>年</a:t>
            </a:r>
            <a:r>
              <a:rPr kumimoji="1" lang="en-US" altLang="ja-JP" sz="2800" spc="-300" dirty="0">
                <a:latin typeface="BIZ UDゴシック" panose="020B0400000000000000" pitchFamily="49" charset="-128"/>
                <a:ea typeface="BIZ UDゴシック" panose="020B0400000000000000" pitchFamily="49" charset="-128"/>
              </a:rPr>
              <a:t>)</a:t>
            </a:r>
            <a:endParaRPr kumimoji="1" lang="ja-JP" altLang="en-US" sz="2800" spc="-300" dirty="0">
              <a:latin typeface="BIZ UDゴシック" panose="020B0400000000000000" pitchFamily="49" charset="-128"/>
              <a:ea typeface="BIZ UDゴシック" panose="020B0400000000000000" pitchFamily="49" charset="-128"/>
            </a:endParaRPr>
          </a:p>
        </p:txBody>
      </p:sp>
      <p:sp>
        <p:nvSpPr>
          <p:cNvPr id="5" name="角丸四角形吹き出し 4"/>
          <p:cNvSpPr/>
          <p:nvPr/>
        </p:nvSpPr>
        <p:spPr>
          <a:xfrm>
            <a:off x="841864" y="1831438"/>
            <a:ext cx="7616336" cy="886649"/>
          </a:xfrm>
          <a:prstGeom prst="wedgeRoundRectCallout">
            <a:avLst>
              <a:gd name="adj1" fmla="val -36806"/>
              <a:gd name="adj2" fmla="val -78124"/>
              <a:gd name="adj3" fmla="val 16667"/>
            </a:avLst>
          </a:prstGeom>
          <a:solidFill>
            <a:srgbClr val="D9FEA8"/>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latin typeface="BIZ UDゴシック" panose="020B0400000000000000" pitchFamily="49" charset="-128"/>
                <a:ea typeface="BIZ UDゴシック" panose="020B0400000000000000" pitchFamily="49" charset="-128"/>
              </a:rPr>
              <a:t>　貧困の状況にある子どもが健やかに育成される環境を整備するとともに，教育の機会均等を図る目的</a:t>
            </a:r>
            <a:endParaRPr kumimoji="1" lang="ja-JP" altLang="en-US" sz="2000" dirty="0">
              <a:solidFill>
                <a:schemeClr val="tx1"/>
              </a:solidFill>
              <a:latin typeface="BIZ UDゴシック" panose="020B0400000000000000" pitchFamily="49" charset="-128"/>
              <a:ea typeface="BIZ UDゴシック" panose="020B0400000000000000" pitchFamily="49" charset="-128"/>
            </a:endParaRPr>
          </a:p>
        </p:txBody>
      </p:sp>
      <p:sp>
        <p:nvSpPr>
          <p:cNvPr id="10" name="角丸四角形 9"/>
          <p:cNvSpPr/>
          <p:nvPr/>
        </p:nvSpPr>
        <p:spPr>
          <a:xfrm>
            <a:off x="517585" y="3800983"/>
            <a:ext cx="8060577" cy="1685417"/>
          </a:xfrm>
          <a:prstGeom prst="roundRect">
            <a:avLst>
              <a:gd name="adj" fmla="val 17813"/>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ja-JP" altLang="en-US" sz="800" dirty="0">
                <a:solidFill>
                  <a:schemeClr val="tx1"/>
                </a:solidFill>
                <a:latin typeface="BIZ UDゴシック" panose="020B0400000000000000" pitchFamily="49" charset="-128"/>
                <a:ea typeface="BIZ UDゴシック" panose="020B0400000000000000" pitchFamily="49" charset="-128"/>
              </a:rPr>
              <a:t> </a:t>
            </a:r>
            <a:r>
              <a:rPr lang="ja-JP" altLang="en-US" sz="2400" dirty="0">
                <a:solidFill>
                  <a:schemeClr val="tx1"/>
                </a:solidFill>
                <a:latin typeface="BIZ UDゴシック" panose="020B0400000000000000" pitchFamily="49" charset="-128"/>
                <a:ea typeface="BIZ UDゴシック" panose="020B0400000000000000" pitchFamily="49" charset="-128"/>
              </a:rPr>
              <a:t>○　保護者の経済的負担の軽減を図る</a:t>
            </a:r>
            <a:endParaRPr lang="en-US" altLang="ja-JP" sz="2400" dirty="0">
              <a:solidFill>
                <a:schemeClr val="tx1"/>
              </a:solidFill>
              <a:latin typeface="BIZ UDゴシック" panose="020B0400000000000000" pitchFamily="49" charset="-128"/>
              <a:ea typeface="BIZ UDゴシック" panose="020B0400000000000000" pitchFamily="49" charset="-128"/>
            </a:endParaRPr>
          </a:p>
          <a:p>
            <a:r>
              <a:rPr lang="ja-JP" altLang="en-US" sz="2400" dirty="0">
                <a:solidFill>
                  <a:schemeClr val="tx1"/>
                </a:solidFill>
                <a:latin typeface="BIZ UDゴシック" panose="020B0400000000000000" pitchFamily="49" charset="-128"/>
                <a:ea typeface="BIZ UDゴシック" panose="020B0400000000000000" pitchFamily="49" charset="-128"/>
              </a:rPr>
              <a:t>　</a:t>
            </a:r>
            <a:r>
              <a:rPr lang="ja-JP" altLang="en-US" sz="800" dirty="0">
                <a:solidFill>
                  <a:schemeClr val="tx1"/>
                </a:solidFill>
                <a:latin typeface="BIZ UDゴシック" panose="020B0400000000000000" pitchFamily="49" charset="-128"/>
                <a:ea typeface="BIZ UDゴシック" panose="020B0400000000000000" pitchFamily="49" charset="-128"/>
              </a:rPr>
              <a:t> </a:t>
            </a:r>
            <a:r>
              <a:rPr lang="ja-JP" altLang="en-US" sz="2400" dirty="0">
                <a:solidFill>
                  <a:schemeClr val="tx1"/>
                </a:solidFill>
                <a:latin typeface="BIZ UDゴシック" panose="020B0400000000000000" pitchFamily="49" charset="-128"/>
                <a:ea typeface="BIZ UDゴシック" panose="020B0400000000000000" pitchFamily="49" charset="-128"/>
              </a:rPr>
              <a:t>⇒　平成</a:t>
            </a:r>
            <a:r>
              <a:rPr lang="en-US" altLang="ja-JP" sz="2400" dirty="0">
                <a:solidFill>
                  <a:schemeClr val="tx1"/>
                </a:solidFill>
                <a:latin typeface="BIZ UDゴシック" panose="020B0400000000000000" pitchFamily="49" charset="-128"/>
                <a:ea typeface="BIZ UDゴシック" panose="020B0400000000000000" pitchFamily="49" charset="-128"/>
              </a:rPr>
              <a:t>30</a:t>
            </a:r>
            <a:r>
              <a:rPr lang="ja-JP" altLang="en-US" sz="2400" dirty="0">
                <a:solidFill>
                  <a:schemeClr val="tx1"/>
                </a:solidFill>
                <a:latin typeface="BIZ UDゴシック" panose="020B0400000000000000" pitchFamily="49" charset="-128"/>
                <a:ea typeface="BIZ UDゴシック" panose="020B0400000000000000" pitchFamily="49" charset="-128"/>
              </a:rPr>
              <a:t>年３月</a:t>
            </a:r>
            <a:r>
              <a:rPr lang="en-US" altLang="ja-JP" sz="2400" dirty="0">
                <a:solidFill>
                  <a:schemeClr val="tx1"/>
                </a:solidFill>
                <a:latin typeface="BIZ UDゴシック" panose="020B0400000000000000" pitchFamily="49" charset="-128"/>
                <a:ea typeface="BIZ UDゴシック" panose="020B0400000000000000" pitchFamily="49" charset="-128"/>
              </a:rPr>
              <a:t>19</a:t>
            </a:r>
            <a:r>
              <a:rPr lang="ja-JP" altLang="en-US" sz="2400" dirty="0">
                <a:solidFill>
                  <a:schemeClr val="tx1"/>
                </a:solidFill>
                <a:latin typeface="BIZ UDゴシック" panose="020B0400000000000000" pitchFamily="49" charset="-128"/>
                <a:ea typeface="BIZ UDゴシック" panose="020B0400000000000000" pitchFamily="49" charset="-128"/>
              </a:rPr>
              <a:t>日付け文科省通知文</a:t>
            </a:r>
            <a:endParaRPr lang="en-US" altLang="ja-JP" sz="2400" dirty="0">
              <a:solidFill>
                <a:schemeClr val="tx1"/>
              </a:solidFill>
              <a:latin typeface="BIZ UDゴシック" panose="020B0400000000000000" pitchFamily="49" charset="-128"/>
              <a:ea typeface="BIZ UDゴシック" panose="020B0400000000000000" pitchFamily="49" charset="-128"/>
            </a:endParaRPr>
          </a:p>
          <a:p>
            <a:r>
              <a:rPr lang="ja-JP" altLang="en-US" sz="2400" dirty="0">
                <a:solidFill>
                  <a:schemeClr val="tx1"/>
                </a:solidFill>
                <a:latin typeface="BIZ UDゴシック" panose="020B0400000000000000" pitchFamily="49" charset="-128"/>
                <a:ea typeface="BIZ UDゴシック" panose="020B0400000000000000" pitchFamily="49" charset="-128"/>
              </a:rPr>
              <a:t>　　</a:t>
            </a:r>
            <a:r>
              <a:rPr lang="ja-JP" altLang="en-US" sz="800" dirty="0">
                <a:solidFill>
                  <a:schemeClr val="tx1"/>
                </a:solidFill>
                <a:latin typeface="BIZ UDゴシック" panose="020B0400000000000000" pitchFamily="49" charset="-128"/>
                <a:ea typeface="BIZ UDゴシック" panose="020B0400000000000000" pitchFamily="49" charset="-128"/>
              </a:rPr>
              <a:t> </a:t>
            </a:r>
            <a:r>
              <a:rPr lang="ja-JP" altLang="en-US" sz="2400" dirty="0">
                <a:solidFill>
                  <a:schemeClr val="tx1"/>
                </a:solidFill>
                <a:latin typeface="BIZ UDゴシック" panose="020B0400000000000000" pitchFamily="49" charset="-128"/>
                <a:ea typeface="BIZ UDゴシック" panose="020B0400000000000000" pitchFamily="49" charset="-128"/>
              </a:rPr>
              <a:t>「学校における通学用服等の学用品等の適正な取り</a:t>
            </a:r>
            <a:endParaRPr lang="en-US" altLang="ja-JP" sz="2400" dirty="0">
              <a:solidFill>
                <a:schemeClr val="tx1"/>
              </a:solidFill>
              <a:latin typeface="BIZ UDゴシック" panose="020B0400000000000000" pitchFamily="49" charset="-128"/>
              <a:ea typeface="BIZ UDゴシック" panose="020B0400000000000000" pitchFamily="49" charset="-128"/>
            </a:endParaRPr>
          </a:p>
          <a:p>
            <a:r>
              <a:rPr lang="ja-JP" altLang="en-US" sz="2400" dirty="0">
                <a:solidFill>
                  <a:schemeClr val="tx1"/>
                </a:solidFill>
                <a:latin typeface="BIZ UDゴシック" panose="020B0400000000000000" pitchFamily="49" charset="-128"/>
                <a:ea typeface="BIZ UDゴシック" panose="020B0400000000000000" pitchFamily="49" charset="-128"/>
              </a:rPr>
              <a:t>　　</a:t>
            </a:r>
            <a:r>
              <a:rPr lang="ja-JP" altLang="en-US" sz="800" dirty="0">
                <a:solidFill>
                  <a:schemeClr val="tx1"/>
                </a:solidFill>
                <a:latin typeface="BIZ UDゴシック" panose="020B0400000000000000" pitchFamily="49" charset="-128"/>
                <a:ea typeface="BIZ UDゴシック" panose="020B0400000000000000" pitchFamily="49" charset="-128"/>
              </a:rPr>
              <a:t> </a:t>
            </a:r>
            <a:r>
              <a:rPr lang="ja-JP" altLang="en-US" sz="2400" dirty="0">
                <a:solidFill>
                  <a:schemeClr val="tx1"/>
                </a:solidFill>
                <a:latin typeface="BIZ UDゴシック" panose="020B0400000000000000" pitchFamily="49" charset="-128"/>
                <a:ea typeface="BIZ UDゴシック" panose="020B0400000000000000" pitchFamily="49" charset="-128"/>
              </a:rPr>
              <a:t>扱いについて」</a:t>
            </a:r>
            <a:endParaRPr lang="en-US" altLang="ja-JP" sz="2400" dirty="0">
              <a:solidFill>
                <a:schemeClr val="tx1"/>
              </a:solidFill>
              <a:latin typeface="BIZ UDゴシック" panose="020B0400000000000000" pitchFamily="49" charset="-128"/>
              <a:ea typeface="BIZ UDゴシック" panose="020B0400000000000000" pitchFamily="49" charset="-128"/>
            </a:endParaRPr>
          </a:p>
        </p:txBody>
      </p:sp>
      <p:sp>
        <p:nvSpPr>
          <p:cNvPr id="11" name="角丸四角形 10"/>
          <p:cNvSpPr/>
          <p:nvPr/>
        </p:nvSpPr>
        <p:spPr>
          <a:xfrm>
            <a:off x="517585" y="5633712"/>
            <a:ext cx="8092455" cy="1047778"/>
          </a:xfrm>
          <a:prstGeom prst="roundRect">
            <a:avLst>
              <a:gd name="adj" fmla="val 19042"/>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BIZ UDゴシック" panose="020B0400000000000000" pitchFamily="49" charset="-128"/>
                <a:ea typeface="BIZ UDゴシック" panose="020B0400000000000000" pitchFamily="49" charset="-128"/>
              </a:rPr>
              <a:t>○　修学支援に係る制度等の保護者への周知　</a:t>
            </a:r>
            <a:endParaRPr lang="en-US" altLang="ja-JP" sz="2400" dirty="0">
              <a:solidFill>
                <a:schemeClr val="tx1"/>
              </a:solidFill>
              <a:latin typeface="BIZ UDゴシック" panose="020B0400000000000000" pitchFamily="49" charset="-128"/>
              <a:ea typeface="BIZ UDゴシック" panose="020B0400000000000000" pitchFamily="49" charset="-128"/>
            </a:endParaRPr>
          </a:p>
          <a:p>
            <a:r>
              <a:rPr lang="ja-JP" altLang="en-US" sz="2400" dirty="0">
                <a:solidFill>
                  <a:schemeClr val="tx1"/>
                </a:solidFill>
                <a:latin typeface="BIZ UDゴシック" panose="020B0400000000000000" pitchFamily="49" charset="-128"/>
                <a:ea typeface="BIZ UDゴシック" panose="020B0400000000000000" pitchFamily="49" charset="-128"/>
              </a:rPr>
              <a:t>　⇒　高校生等奨学給付金事業や各種奨学金制度　等</a:t>
            </a:r>
            <a:endParaRPr kumimoji="1" lang="ja-JP" altLang="en-US" sz="2400" dirty="0"/>
          </a:p>
        </p:txBody>
      </p:sp>
      <p:sp>
        <p:nvSpPr>
          <p:cNvPr id="12" name="角丸四角形 11"/>
          <p:cNvSpPr/>
          <p:nvPr/>
        </p:nvSpPr>
        <p:spPr>
          <a:xfrm>
            <a:off x="1802041" y="3071723"/>
            <a:ext cx="5624423" cy="533320"/>
          </a:xfrm>
          <a:prstGeom prst="roundRect">
            <a:avLst>
              <a:gd name="adj" fmla="val 50000"/>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effectLst>
                  <a:outerShdw blurRad="38100" dist="50800" dir="5400000" algn="ctr" rotWithShape="0">
                    <a:schemeClr val="accent5"/>
                  </a:outerShdw>
                </a:effectLst>
                <a:latin typeface="BIZ UDPゴシック" panose="020B0400000000000000" pitchFamily="50" charset="-128"/>
                <a:ea typeface="BIZ UDPゴシック" panose="020B0400000000000000" pitchFamily="50" charset="-128"/>
              </a:rPr>
              <a:t>学校に関連する通知・制度</a:t>
            </a:r>
          </a:p>
        </p:txBody>
      </p:sp>
    </p:spTree>
    <p:extLst>
      <p:ext uri="{BB962C8B-B14F-4D97-AF65-F5344CB8AC3E}">
        <p14:creationId xmlns:p14="http://schemas.microsoft.com/office/powerpoint/2010/main" val="3018990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406587" y="244197"/>
            <a:ext cx="8346332" cy="18936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3600" spc="-300" dirty="0">
                <a:latin typeface="BIZ UDゴシック" panose="020B0400000000000000" pitchFamily="49" charset="-128"/>
                <a:ea typeface="BIZ UDゴシック" panose="020B0400000000000000" pitchFamily="49" charset="-128"/>
              </a:rPr>
              <a:t>「義務教育の段階における普通教育に相当する教育の機会の確保等関する法律」</a:t>
            </a:r>
            <a:endParaRPr lang="en-US" altLang="ja-JP" sz="3600" spc="-300" dirty="0">
              <a:latin typeface="BIZ UDゴシック" panose="020B0400000000000000" pitchFamily="49" charset="-128"/>
              <a:ea typeface="BIZ UDゴシック" panose="020B0400000000000000" pitchFamily="49" charset="-128"/>
            </a:endParaRPr>
          </a:p>
          <a:p>
            <a:r>
              <a:rPr lang="ja-JP" altLang="en-US" sz="3600" spc="-300" dirty="0">
                <a:latin typeface="BIZ UDゴシック" panose="020B0400000000000000" pitchFamily="49" charset="-128"/>
                <a:ea typeface="BIZ UDゴシック" panose="020B0400000000000000" pitchFamily="49" charset="-128"/>
              </a:rPr>
              <a:t>（教育機会確保法）</a:t>
            </a:r>
            <a:r>
              <a:rPr lang="ja-JP" altLang="en-US" sz="2800" spc="-300" dirty="0">
                <a:latin typeface="BIZ UDゴシック" panose="020B0400000000000000" pitchFamily="49" charset="-128"/>
                <a:ea typeface="BIZ UDゴシック" panose="020B0400000000000000" pitchFamily="49" charset="-128"/>
              </a:rPr>
              <a:t> （平成</a:t>
            </a:r>
            <a:r>
              <a:rPr lang="en-US" altLang="ja-JP" sz="2800" spc="-300" dirty="0">
                <a:latin typeface="BIZ UDゴシック" panose="020B0400000000000000" pitchFamily="49" charset="-128"/>
                <a:ea typeface="BIZ UDゴシック" panose="020B0400000000000000" pitchFamily="49" charset="-128"/>
              </a:rPr>
              <a:t>29</a:t>
            </a:r>
            <a:r>
              <a:rPr lang="ja-JP" altLang="en-US" sz="2800" spc="-300" dirty="0">
                <a:latin typeface="BIZ UDゴシック" panose="020B0400000000000000" pitchFamily="49" charset="-128"/>
                <a:ea typeface="BIZ UDゴシック" panose="020B0400000000000000" pitchFamily="49" charset="-128"/>
              </a:rPr>
              <a:t>年</a:t>
            </a:r>
            <a:r>
              <a:rPr kumimoji="1" lang="en-US" altLang="ja-JP" sz="2800" spc="-300" dirty="0">
                <a:latin typeface="BIZ UDゴシック" panose="020B0400000000000000" pitchFamily="49" charset="-128"/>
                <a:ea typeface="BIZ UDゴシック" panose="020B0400000000000000" pitchFamily="49" charset="-128"/>
              </a:rPr>
              <a:t>)</a:t>
            </a:r>
            <a:endParaRPr kumimoji="1" lang="ja-JP" altLang="en-US" sz="2800" spc="-300" dirty="0">
              <a:latin typeface="BIZ UDゴシック" panose="020B0400000000000000" pitchFamily="49" charset="-128"/>
              <a:ea typeface="BIZ UDゴシック" panose="020B0400000000000000" pitchFamily="49" charset="-128"/>
            </a:endParaRPr>
          </a:p>
        </p:txBody>
      </p:sp>
      <p:sp>
        <p:nvSpPr>
          <p:cNvPr id="7" name="角丸四角形吹き出し 6"/>
          <p:cNvSpPr/>
          <p:nvPr/>
        </p:nvSpPr>
        <p:spPr>
          <a:xfrm>
            <a:off x="308610" y="2468564"/>
            <a:ext cx="4091939" cy="1466486"/>
          </a:xfrm>
          <a:prstGeom prst="wedgeRoundRectCallout">
            <a:avLst>
              <a:gd name="adj1" fmla="val -630"/>
              <a:gd name="adj2" fmla="val -65221"/>
              <a:gd name="adj3" fmla="val 16667"/>
            </a:avLst>
          </a:prstGeom>
          <a:solidFill>
            <a:srgbClr val="D9FEA8"/>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2400" dirty="0">
                <a:solidFill>
                  <a:schemeClr val="tx1"/>
                </a:solidFill>
                <a:latin typeface="BIZ UDゴシック" panose="020B0400000000000000" pitchFamily="49" charset="-128"/>
                <a:ea typeface="BIZ UDゴシック" panose="020B0400000000000000" pitchFamily="49" charset="-128"/>
              </a:rPr>
              <a:t>　教育機会の確保に関する</a:t>
            </a:r>
            <a:r>
              <a:rPr kumimoji="1" lang="ja-JP" altLang="en-US" sz="2400" spc="-150" dirty="0">
                <a:solidFill>
                  <a:schemeClr val="tx1"/>
                </a:solidFill>
                <a:latin typeface="BIZ UDゴシック" panose="020B0400000000000000" pitchFamily="49" charset="-128"/>
                <a:ea typeface="BIZ UDゴシック" panose="020B0400000000000000" pitchFamily="49" charset="-128"/>
              </a:rPr>
              <a:t>施策を総合的に推進すること</a:t>
            </a:r>
            <a:r>
              <a:rPr kumimoji="1" lang="ja-JP" altLang="en-US" sz="2400" dirty="0">
                <a:solidFill>
                  <a:schemeClr val="tx1"/>
                </a:solidFill>
                <a:latin typeface="BIZ UDゴシック" panose="020B0400000000000000" pitchFamily="49" charset="-128"/>
                <a:ea typeface="BIZ UDゴシック" panose="020B0400000000000000" pitchFamily="49" charset="-128"/>
              </a:rPr>
              <a:t>を目的</a:t>
            </a:r>
            <a:endParaRPr kumimoji="1" lang="ja-JP" altLang="en-US" sz="2000" dirty="0">
              <a:solidFill>
                <a:schemeClr val="tx1"/>
              </a:solidFill>
              <a:latin typeface="BIZ UDゴシック" panose="020B0400000000000000" pitchFamily="49" charset="-128"/>
              <a:ea typeface="BIZ UDゴシック" panose="020B0400000000000000" pitchFamily="49" charset="-128"/>
            </a:endParaRPr>
          </a:p>
        </p:txBody>
      </p:sp>
      <p:sp>
        <p:nvSpPr>
          <p:cNvPr id="8" name="四角形吹き出し 7"/>
          <p:cNvSpPr/>
          <p:nvPr/>
        </p:nvSpPr>
        <p:spPr>
          <a:xfrm>
            <a:off x="4735649" y="2314714"/>
            <a:ext cx="2514727" cy="1639895"/>
          </a:xfrm>
          <a:prstGeom prst="wedgeRectCallout">
            <a:avLst>
              <a:gd name="adj1" fmla="val 64240"/>
              <a:gd name="adj2" fmla="val -201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dirty="0">
                <a:solidFill>
                  <a:schemeClr val="tx1"/>
                </a:solidFill>
              </a:rPr>
              <a:t>　  </a:t>
            </a:r>
            <a:r>
              <a:rPr kumimoji="1" lang="ja-JP" altLang="en-US" sz="2000" dirty="0">
                <a:solidFill>
                  <a:schemeClr val="tx1"/>
                </a:solidFill>
              </a:rPr>
              <a:t>国や地方公共団体の責務を明らかにするとともに，基本方針の策定についても定められています！</a:t>
            </a:r>
          </a:p>
        </p:txBody>
      </p:sp>
      <p:pic>
        <p:nvPicPr>
          <p:cNvPr id="9" name="図 8"/>
          <p:cNvPicPr>
            <a:picLocks noChangeAspect="1"/>
          </p:cNvPicPr>
          <p:nvPr/>
        </p:nvPicPr>
        <p:blipFill>
          <a:blip r:embed="rId3"/>
          <a:stretch>
            <a:fillRect/>
          </a:stretch>
        </p:blipFill>
        <p:spPr>
          <a:xfrm>
            <a:off x="7271816" y="3134661"/>
            <a:ext cx="1794295" cy="956409"/>
          </a:xfrm>
          <a:prstGeom prst="rect">
            <a:avLst/>
          </a:prstGeom>
        </p:spPr>
      </p:pic>
      <p:sp>
        <p:nvSpPr>
          <p:cNvPr id="2" name="下矢印 1"/>
          <p:cNvSpPr/>
          <p:nvPr/>
        </p:nvSpPr>
        <p:spPr>
          <a:xfrm>
            <a:off x="3950024" y="4103336"/>
            <a:ext cx="1259456" cy="44857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1186394" y="4656539"/>
            <a:ext cx="6786717" cy="862642"/>
          </a:xfrm>
          <a:prstGeom prst="rect">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chemeClr val="tx1"/>
                </a:solidFill>
                <a:latin typeface="BIZ UDPゴシック" panose="020B0400000000000000" pitchFamily="50" charset="-128"/>
                <a:ea typeface="BIZ UDPゴシック" panose="020B0400000000000000" pitchFamily="50" charset="-128"/>
              </a:rPr>
              <a:t>教育機会確保法基本方針</a:t>
            </a:r>
          </a:p>
        </p:txBody>
      </p:sp>
      <p:sp>
        <p:nvSpPr>
          <p:cNvPr id="11" name="角丸四角形吹き出し 10"/>
          <p:cNvSpPr/>
          <p:nvPr/>
        </p:nvSpPr>
        <p:spPr>
          <a:xfrm>
            <a:off x="406587" y="5848097"/>
            <a:ext cx="8024614" cy="853610"/>
          </a:xfrm>
          <a:prstGeom prst="wedgeRoundRectCallout">
            <a:avLst>
              <a:gd name="adj1" fmla="val -415"/>
              <a:gd name="adj2" fmla="val -77348"/>
              <a:gd name="adj3" fmla="val 16667"/>
            </a:avLst>
          </a:prstGeom>
          <a:solidFill>
            <a:srgbClr val="D9FEA8"/>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latin typeface="BIZ UDゴシック" panose="020B0400000000000000" pitchFamily="49" charset="-128"/>
                <a:ea typeface="BIZ UDゴシック" panose="020B0400000000000000" pitchFamily="49" charset="-128"/>
              </a:rPr>
              <a:t>　 教育機会の確保等に関する施策に関し，基本理念を</a:t>
            </a:r>
            <a:endParaRPr kumimoji="1" lang="en-US" altLang="ja-JP" sz="2400" dirty="0">
              <a:solidFill>
                <a:schemeClr val="tx1"/>
              </a:solidFill>
              <a:latin typeface="BIZ UDゴシック" panose="020B0400000000000000" pitchFamily="49" charset="-128"/>
              <a:ea typeface="BIZ UDゴシック" panose="020B0400000000000000" pitchFamily="49" charset="-128"/>
            </a:endParaRPr>
          </a:p>
          <a:p>
            <a:r>
              <a:rPr lang="en-US" altLang="ja-JP" sz="2400" dirty="0">
                <a:solidFill>
                  <a:schemeClr val="tx1"/>
                </a:solidFill>
                <a:latin typeface="BIZ UDゴシック" panose="020B0400000000000000" pitchFamily="49" charset="-128"/>
                <a:ea typeface="BIZ UDゴシック" panose="020B0400000000000000" pitchFamily="49" charset="-128"/>
              </a:rPr>
              <a:t> </a:t>
            </a:r>
            <a:r>
              <a:rPr kumimoji="1" lang="ja-JP" altLang="en-US" sz="2400" dirty="0">
                <a:solidFill>
                  <a:schemeClr val="tx1"/>
                </a:solidFill>
                <a:latin typeface="BIZ UDゴシック" panose="020B0400000000000000" pitchFamily="49" charset="-128"/>
                <a:ea typeface="BIZ UDゴシック" panose="020B0400000000000000" pitchFamily="49" charset="-128"/>
              </a:rPr>
              <a:t>定め，総合的に推進することを目的</a:t>
            </a:r>
            <a:endParaRPr kumimoji="1" lang="ja-JP" altLang="en-US" sz="2000" dirty="0">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05279313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6660</TotalTime>
  <Words>4352</Words>
  <Application>Microsoft Office PowerPoint</Application>
  <PresentationFormat>画面に合わせる (4:3)</PresentationFormat>
  <Paragraphs>283</Paragraphs>
  <Slides>19</Slides>
  <Notes>19</Notes>
  <HiddenSlides>0</HiddenSlides>
  <MMClips>0</MMClips>
  <ScaleCrop>false</ScaleCrop>
  <HeadingPairs>
    <vt:vector size="6" baseType="variant">
      <vt:variant>
        <vt:lpstr>使用されているフォント</vt:lpstr>
      </vt:variant>
      <vt:variant>
        <vt:i4>16</vt:i4>
      </vt:variant>
      <vt:variant>
        <vt:lpstr>テーマ</vt:lpstr>
      </vt:variant>
      <vt:variant>
        <vt:i4>2</vt:i4>
      </vt:variant>
      <vt:variant>
        <vt:lpstr>スライド タイトル</vt:lpstr>
      </vt:variant>
      <vt:variant>
        <vt:i4>19</vt:i4>
      </vt:variant>
    </vt:vector>
  </HeadingPairs>
  <TitlesOfParts>
    <vt:vector size="37" baseType="lpstr">
      <vt:lpstr>BIZ UDPゴシック</vt:lpstr>
      <vt:lpstr>BIZ UDゴシック</vt:lpstr>
      <vt:lpstr>BIZ UD明朝 Medium</vt:lpstr>
      <vt:lpstr>ＤＨＰ特太ゴシック体</vt:lpstr>
      <vt:lpstr>HGP創英角ｺﾞｼｯｸUB</vt:lpstr>
      <vt:lpstr>HGｺﾞｼｯｸM</vt:lpstr>
      <vt:lpstr>ＭＳ Ｐゴシック</vt:lpstr>
      <vt:lpstr>ＭＳ ゴシック</vt:lpstr>
      <vt:lpstr>ＭＳ 明朝</vt:lpstr>
      <vt:lpstr>Arial</vt:lpstr>
      <vt:lpstr>Calibri</vt:lpstr>
      <vt:lpstr>Calibri Light</vt:lpstr>
      <vt:lpstr>Comic Sans MS</vt:lpstr>
      <vt:lpstr>Georgia</vt:lpstr>
      <vt:lpstr>Times New Roman</vt:lpstr>
      <vt:lpstr>Trebuchet MS</vt:lpstr>
      <vt:lpstr>Office テーマ</vt:lpstr>
      <vt:lpstr>スリップストリーム</vt:lpstr>
      <vt:lpstr>　子どもの人権を守ろう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鹿児島県</dc:creator>
  <cp:lastModifiedBy>黒川 周一</cp:lastModifiedBy>
  <cp:revision>437</cp:revision>
  <cp:lastPrinted>2021-03-30T08:08:53Z</cp:lastPrinted>
  <dcterms:created xsi:type="dcterms:W3CDTF">2020-05-11T09:35:31Z</dcterms:created>
  <dcterms:modified xsi:type="dcterms:W3CDTF">2023-03-21T01:24:46Z</dcterms:modified>
</cp:coreProperties>
</file>