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handoutMasterIdLst>
    <p:handoutMasterId r:id="rId21"/>
  </p:handoutMasterIdLst>
  <p:sldIdLst>
    <p:sldId id="418" r:id="rId3"/>
    <p:sldId id="406" r:id="rId4"/>
    <p:sldId id="427" r:id="rId5"/>
    <p:sldId id="431" r:id="rId6"/>
    <p:sldId id="409" r:id="rId7"/>
    <p:sldId id="410" r:id="rId8"/>
    <p:sldId id="434" r:id="rId9"/>
    <p:sldId id="411" r:id="rId10"/>
    <p:sldId id="415" r:id="rId11"/>
    <p:sldId id="444" r:id="rId12"/>
    <p:sldId id="443" r:id="rId13"/>
    <p:sldId id="441" r:id="rId14"/>
    <p:sldId id="442" r:id="rId15"/>
    <p:sldId id="440" r:id="rId16"/>
    <p:sldId id="437" r:id="rId17"/>
    <p:sldId id="428" r:id="rId18"/>
    <p:sldId id="376" r:id="rId1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村田 美映子" initials="村田" lastIdx="1" clrIdx="0">
    <p:extLst>
      <p:ext uri="{19B8F6BF-5375-455C-9EA6-DF929625EA0E}">
        <p15:presenceInfo xmlns:p15="http://schemas.microsoft.com/office/powerpoint/2012/main" userId="S-1-5-21-3484912192-426951941-4223173972-312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99"/>
    <a:srgbClr val="FFFF99"/>
    <a:srgbClr val="FFCCFF"/>
    <a:srgbClr val="CCFFFF"/>
    <a:srgbClr val="CCFFCC"/>
    <a:srgbClr val="FFCC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86" autoAdjust="0"/>
    <p:restoredTop sz="55516" autoAdjust="0"/>
  </p:normalViewPr>
  <p:slideViewPr>
    <p:cSldViewPr snapToGrid="0">
      <p:cViewPr varScale="1">
        <p:scale>
          <a:sx n="54" d="100"/>
          <a:sy n="54" d="100"/>
        </p:scale>
        <p:origin x="96" y="1608"/>
      </p:cViewPr>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100" d="100"/>
        <a:sy n="100" d="100"/>
      </p:scale>
      <p:origin x="0" y="0"/>
    </p:cViewPr>
  </p:sorterViewPr>
  <p:notesViewPr>
    <p:cSldViewPr snapToGrid="0">
      <p:cViewPr>
        <p:scale>
          <a:sx n="100" d="100"/>
          <a:sy n="100" d="100"/>
        </p:scale>
        <p:origin x="1722" y="-13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549" tIns="45774" rIns="91549" bIns="4577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0"/>
            <a:ext cx="2949787" cy="498693"/>
          </a:xfrm>
          <a:prstGeom prst="rect">
            <a:avLst/>
          </a:prstGeom>
        </p:spPr>
        <p:txBody>
          <a:bodyPr vert="horz" lIns="91549" tIns="45774" rIns="91549" bIns="45774" rtlCol="0"/>
          <a:lstStyle>
            <a:lvl1pPr algn="r">
              <a:defRPr sz="1200"/>
            </a:lvl1pPr>
          </a:lstStyle>
          <a:p>
            <a:fld id="{32DCD440-C21B-4EF5-A4D3-BB56BB656102}" type="datetimeFigureOut">
              <a:rPr kumimoji="1" lang="ja-JP" altLang="en-US" smtClean="0"/>
              <a:t>2023/3/24</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549" tIns="45774" rIns="91549" bIns="4577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8692"/>
          </a:xfrm>
          <a:prstGeom prst="rect">
            <a:avLst/>
          </a:prstGeom>
        </p:spPr>
        <p:txBody>
          <a:bodyPr vert="horz" lIns="91549" tIns="45774" rIns="91549" bIns="45774" rtlCol="0" anchor="b"/>
          <a:lstStyle>
            <a:lvl1pPr algn="r">
              <a:defRPr sz="1200"/>
            </a:lvl1pPr>
          </a:lstStyle>
          <a:p>
            <a:fld id="{EA04D44B-18CE-49B1-81BD-BBDF30D86B47}" type="slidenum">
              <a:rPr kumimoji="1" lang="ja-JP" altLang="en-US" smtClean="0"/>
              <a:t>‹#›</a:t>
            </a:fld>
            <a:endParaRPr kumimoji="1" lang="ja-JP" altLang="en-US"/>
          </a:p>
        </p:txBody>
      </p:sp>
    </p:spTree>
    <p:extLst>
      <p:ext uri="{BB962C8B-B14F-4D97-AF65-F5344CB8AC3E}">
        <p14:creationId xmlns:p14="http://schemas.microsoft.com/office/powerpoint/2010/main" val="2839878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549" tIns="45774" rIns="91549" bIns="4577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549" tIns="45774" rIns="91549" bIns="45774" rtlCol="0"/>
          <a:lstStyle>
            <a:lvl1pPr algn="r">
              <a:defRPr sz="1200"/>
            </a:lvl1pPr>
          </a:lstStyle>
          <a:p>
            <a:fld id="{C6B2C924-E609-4431-B130-84FA06EF891B}"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549" tIns="45774" rIns="91549" bIns="45774"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549" tIns="45774" rIns="91549" bIns="4577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549" tIns="45774" rIns="91549" bIns="4577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549" tIns="45774" rIns="91549" bIns="45774" rtlCol="0" anchor="b"/>
          <a:lstStyle>
            <a:lvl1pPr algn="r">
              <a:defRPr sz="1200"/>
            </a:lvl1pPr>
          </a:lstStyle>
          <a:p>
            <a:fld id="{184984E0-F49F-46EB-BF71-BD6138E2374E}" type="slidenum">
              <a:rPr kumimoji="1" lang="ja-JP" altLang="en-US" smtClean="0"/>
              <a:t>‹#›</a:t>
            </a:fld>
            <a:endParaRPr kumimoji="1" lang="ja-JP" altLang="en-US"/>
          </a:p>
        </p:txBody>
      </p:sp>
    </p:spTree>
    <p:extLst>
      <p:ext uri="{BB962C8B-B14F-4D97-AF65-F5344CB8AC3E}">
        <p14:creationId xmlns:p14="http://schemas.microsoft.com/office/powerpoint/2010/main" val="1925874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rPr>
              <a:t>　人権同和教育課ｅ</a:t>
            </a:r>
            <a:r>
              <a:rPr lang="en-US" altLang="ja-JP" dirty="0">
                <a:latin typeface="Arial" panose="020B0604020202020204" pitchFamily="34" charset="0"/>
              </a:rPr>
              <a:t>-</a:t>
            </a:r>
            <a:r>
              <a:rPr lang="ja-JP" altLang="en-US" dirty="0">
                <a:latin typeface="Arial" panose="020B0604020202020204" pitchFamily="34" charset="0"/>
              </a:rPr>
              <a:t>コンテンツ</a:t>
            </a:r>
            <a:r>
              <a:rPr lang="en-US" altLang="ja-JP" dirty="0">
                <a:latin typeface="Arial" panose="020B0604020202020204" pitchFamily="34" charset="0"/>
              </a:rPr>
              <a:t>No.6</a:t>
            </a:r>
            <a:r>
              <a:rPr lang="ja-JP" altLang="en-US" dirty="0">
                <a:latin typeface="Arial" panose="020B0604020202020204" pitchFamily="34" charset="0"/>
              </a:rPr>
              <a:t>　</a:t>
            </a:r>
            <a:endParaRPr lang="en-US" altLang="ja-JP" dirty="0">
              <a:latin typeface="Arial" panose="020B0604020202020204" pitchFamily="34" charset="0"/>
            </a:endParaRPr>
          </a:p>
          <a:p>
            <a:r>
              <a:rPr lang="ja-JP" altLang="en-US" dirty="0">
                <a:latin typeface="Arial" panose="020B0604020202020204" pitchFamily="34" charset="0"/>
              </a:rPr>
              <a:t>「外国人の人権を尊重しよう」</a:t>
            </a:r>
          </a:p>
          <a:p>
            <a:endParaRPr lang="ja-JP" altLang="en-US" dirty="0">
              <a:latin typeface="Arial" panose="020B0604020202020204" pitchFamily="34" charset="0"/>
            </a:endParaRPr>
          </a:p>
        </p:txBody>
      </p:sp>
      <p:sp>
        <p:nvSpPr>
          <p:cNvPr id="747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9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600" indent="-287679" defTabSz="91389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304" indent="-230461" defTabSz="91389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3225" indent="-230461" defTabSz="91389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147" indent="-230461" defTabSz="91389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1889" indent="-230461" defTabSz="9138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631" indent="-230461" defTabSz="9138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7374" indent="-230461" defTabSz="9138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5116" indent="-230461" defTabSz="9138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56C5FEA-64CA-482B-9545-867AF59F6823}" type="slidenum">
              <a:rPr lang="en-US" altLang="ja-JP" smtClean="0">
                <a:solidFill>
                  <a:srgbClr val="000000"/>
                </a:solidFill>
                <a:ea typeface="ＭＳ Ｐゴシック" panose="020B0600070205080204" pitchFamily="50" charset="-128"/>
              </a:rPr>
              <a:pPr>
                <a:spcBef>
                  <a:spcPct val="0"/>
                </a:spcBef>
              </a:pPr>
              <a:t>1</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700911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chemeClr val="accent5">
                    <a:lumMod val="50000"/>
                  </a:schemeClr>
                </a:solidFill>
              </a:rPr>
              <a:t>また，</a:t>
            </a:r>
            <a:r>
              <a:rPr kumimoji="1" lang="ja-JP" altLang="en-US" sz="1200" dirty="0">
                <a:solidFill>
                  <a:schemeClr val="tx1"/>
                </a:solidFill>
              </a:rPr>
              <a:t>保護者が日本語を話さないために通訳をしたり家族の世話をしたりするなど，児童生徒がいわゆる</a:t>
            </a:r>
            <a:r>
              <a:rPr lang="ja-JP" altLang="en-US" sz="1200" dirty="0">
                <a:solidFill>
                  <a:schemeClr val="tx1"/>
                </a:solidFill>
              </a:rPr>
              <a:t>ヤングケアラーとされる状態にある場合には，</a:t>
            </a:r>
            <a:r>
              <a:rPr kumimoji="1" lang="ja-JP" altLang="en-US" sz="1200" dirty="0">
                <a:solidFill>
                  <a:schemeClr val="tx1"/>
                </a:solidFill>
              </a:rPr>
              <a:t>そもそも支援に関する情報を得ることが困難であることを踏まえ，</a:t>
            </a:r>
            <a:r>
              <a:rPr lang="ja-JP" altLang="en-US" sz="1200" b="0" spc="-150" dirty="0">
                <a:solidFill>
                  <a:schemeClr val="tx1"/>
                </a:solidFill>
                <a:effectLst/>
                <a:latin typeface="+mn-ea"/>
                <a:ea typeface="+mn-ea"/>
              </a:rPr>
              <a:t>学校が積極的に本人や保護者のニーズを把握し，適切な支援につなぐことが必要です</a:t>
            </a:r>
            <a:r>
              <a:rPr lang="ja-JP" altLang="en-US" sz="1200" b="0" dirty="0">
                <a:solidFill>
                  <a:schemeClr val="tx1"/>
                </a:solidFill>
                <a:effectLst/>
                <a:latin typeface="+mn-ea"/>
                <a:ea typeface="+mn-ea"/>
              </a:rPr>
              <a:t>。</a:t>
            </a:r>
            <a:endParaRPr kumimoji="1" lang="ja-JP" altLang="en-US" sz="1200" b="0" dirty="0">
              <a:solidFill>
                <a:schemeClr val="tx1"/>
              </a:solidFill>
              <a:effectLst/>
              <a:latin typeface="+mn-ea"/>
              <a:ea typeface="+mn-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10</a:t>
            </a:fld>
            <a:endParaRPr kumimoji="1" lang="ja-JP" altLang="en-US"/>
          </a:p>
        </p:txBody>
      </p:sp>
    </p:spTree>
    <p:extLst>
      <p:ext uri="{BB962C8B-B14F-4D97-AF65-F5344CB8AC3E}">
        <p14:creationId xmlns:p14="http://schemas.microsoft.com/office/powerpoint/2010/main" val="2871260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次に，ヘイトスピーチを解消するための学校での取組について，です。学校では，・　外国につながりのある人たちの人権についての理解を深めること，・　外国につながりのある児童生徒が安心して過ごせる学校づくりに取り組むこと，が大切です。</a:t>
            </a:r>
            <a:r>
              <a:rPr lang="ja-JP" altLang="en-US" dirty="0">
                <a:latin typeface="+mn-ea"/>
              </a:rPr>
              <a:t>なお，外国につながりのある人たちの人権に関する学習を進める際には，地域に在住する外国人や，地域の学校に在籍する外国人児童生徒等の実態を把握しておくことが重要です。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11</a:t>
            </a:fld>
            <a:endParaRPr kumimoji="1" lang="ja-JP" altLang="en-US"/>
          </a:p>
        </p:txBody>
      </p:sp>
    </p:spTree>
    <p:extLst>
      <p:ext uri="{BB962C8B-B14F-4D97-AF65-F5344CB8AC3E}">
        <p14:creationId xmlns:p14="http://schemas.microsoft.com/office/powerpoint/2010/main" val="3100346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mn-ea"/>
              </a:rPr>
              <a:t>発達段階に応じた学習内容を整理します。小学校では，世界中には多様な考え方や価値が存在することを実感し，自分と違った意見や考えを受け入れることができるようになることを目的として， 様々な国や地域の方とふれあう活動を通して，外国と日本の文化や生活，習慣の比較を行う，といった内容があります。</a:t>
            </a:r>
            <a:endParaRPr kumimoji="1" lang="ja-JP" altLang="en-US" sz="1200"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12</a:t>
            </a:fld>
            <a:endParaRPr kumimoji="1" lang="ja-JP" altLang="en-US"/>
          </a:p>
        </p:txBody>
      </p:sp>
    </p:spTree>
    <p:extLst>
      <p:ext uri="{BB962C8B-B14F-4D97-AF65-F5344CB8AC3E}">
        <p14:creationId xmlns:p14="http://schemas.microsoft.com/office/powerpoint/2010/main" val="4036401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mn-ea"/>
              </a:rPr>
              <a:t>中学校においては，多文化共生社会を生きる私たちにできることを考え，よりよい社会の実現について考えることができるようになることを目的として，スポーツ界の外国人差別やヘイトスピーチの事例を用いて，起こった事実とその後の過程を知ることで考えた意見を話し合う。　「表現の自由」と「ヘイトスピーチ解消法」について考え，デモ・該当宣伝，インターネットのコメント等により拡散していく不安や嫌悪，差別意識によるトラブルから信頼関係が損なわれていくことを学び，お互いを尊重し，多様性を認め合うことの大切さを考える，</a:t>
            </a:r>
          </a:p>
          <a:p>
            <a:r>
              <a:rPr lang="ja-JP" altLang="en-US" sz="1200" dirty="0">
                <a:latin typeface="+mn-ea"/>
              </a:rPr>
              <a:t>といった内容があります。</a:t>
            </a:r>
            <a:endParaRPr kumimoji="1" lang="ja-JP" altLang="en-US" sz="1200"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13</a:t>
            </a:fld>
            <a:endParaRPr kumimoji="1" lang="ja-JP" altLang="en-US"/>
          </a:p>
        </p:txBody>
      </p:sp>
    </p:spTree>
    <p:extLst>
      <p:ext uri="{BB962C8B-B14F-4D97-AF65-F5344CB8AC3E}">
        <p14:creationId xmlns:p14="http://schemas.microsoft.com/office/powerpoint/2010/main" val="3414364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chemeClr val="tx1"/>
                </a:solidFill>
                <a:latin typeface="+mn-ea"/>
              </a:rPr>
              <a:t>高等学校においては，　ヘイトスピーチについて考えることを通して，自身の生き方や在り方を振り返り，違いを認め合い共に生きることができる社会の実現に向けて学習を深めることを目的として，ヘイトスピーチを扱った映像を視聴し，その実態や参加者の主張，参加した経緯，ヘイトスピーチが起きる背景などを学び，感想を共有する。　講演会で，日本とその国との文化的交流や歴史的関係についての講演を聞き，双方の立場を学び，理解・尊重することや両国間の近代史をそれぞれの視点で学ぶことの重要性などについて考える。などの内容があります。</a:t>
            </a:r>
            <a:endParaRPr kumimoji="1" lang="ja-JP" altLang="en-US" sz="1200"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14</a:t>
            </a:fld>
            <a:endParaRPr kumimoji="1" lang="ja-JP" altLang="en-US"/>
          </a:p>
        </p:txBody>
      </p:sp>
    </p:spTree>
    <p:extLst>
      <p:ext uri="{BB962C8B-B14F-4D97-AF65-F5344CB8AC3E}">
        <p14:creationId xmlns:p14="http://schemas.microsoft.com/office/powerpoint/2010/main" val="3523189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rgbClr val="002060"/>
                </a:solidFill>
                <a:latin typeface="+mn-ea"/>
              </a:rPr>
              <a:t>なお，外国につながりのある児童生徒の受け入れや支援に当たっては，文部科学省が</a:t>
            </a:r>
            <a:r>
              <a:rPr lang="en-US" altLang="ja-JP" dirty="0">
                <a:solidFill>
                  <a:srgbClr val="002060"/>
                </a:solidFill>
                <a:latin typeface="+mn-ea"/>
              </a:rPr>
              <a:t>2019</a:t>
            </a:r>
            <a:r>
              <a:rPr lang="ja-JP" altLang="en-US" dirty="0">
                <a:solidFill>
                  <a:srgbClr val="002060"/>
                </a:solidFill>
                <a:latin typeface="+mn-ea"/>
              </a:rPr>
              <a:t>年に改訂した「外国人児童生徒受け入れの手引」や「かす</a:t>
            </a:r>
            <a:r>
              <a:rPr lang="ja-JP" altLang="en-US" dirty="0" err="1">
                <a:solidFill>
                  <a:srgbClr val="002060"/>
                </a:solidFill>
                <a:latin typeface="+mn-ea"/>
              </a:rPr>
              <a:t>た</a:t>
            </a:r>
            <a:r>
              <a:rPr lang="ja-JP" altLang="en-US" dirty="0">
                <a:solidFill>
                  <a:srgbClr val="002060"/>
                </a:solidFill>
                <a:latin typeface="+mn-ea"/>
              </a:rPr>
              <a:t>ねっと～学習を支援する情報検索サイト」などがあるので参考にしてください。</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15</a:t>
            </a:fld>
            <a:endParaRPr kumimoji="1" lang="ja-JP" altLang="en-US"/>
          </a:p>
        </p:txBody>
      </p:sp>
    </p:spTree>
    <p:extLst>
      <p:ext uri="{BB962C8B-B14F-4D97-AF65-F5344CB8AC3E}">
        <p14:creationId xmlns:p14="http://schemas.microsoft.com/office/powerpoint/2010/main" val="2096983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また，鹿児島県や法務省の人権擁護機関や全国の法務局では，在留外国人に対して多言語に対応した人権相談窓口を開設しています。悩みや不安を抱えている保護者の思いに寄り添いながら，紹介してみてください。</a:t>
            </a:r>
            <a:r>
              <a:rPr lang="ja-JP" altLang="en-US" sz="1200" dirty="0">
                <a:solidFill>
                  <a:srgbClr val="002060"/>
                </a:solidFill>
                <a:latin typeface="+mn-ea"/>
              </a:rPr>
              <a:t>生まれた国や言葉は違っても，同じ地球に暮らす仲間です。</a:t>
            </a:r>
            <a:r>
              <a:rPr lang="ja-JP" altLang="ja-JP" sz="1200" dirty="0">
                <a:solidFill>
                  <a:srgbClr val="002060"/>
                </a:solidFill>
                <a:latin typeface="+mn-ea"/>
              </a:rPr>
              <a:t>「私も大切</a:t>
            </a:r>
            <a:r>
              <a:rPr lang="ja-JP" altLang="en-US" sz="1200" dirty="0">
                <a:solidFill>
                  <a:srgbClr val="002060"/>
                </a:solidFill>
                <a:latin typeface="+mn-ea"/>
              </a:rPr>
              <a:t>　</a:t>
            </a:r>
            <a:r>
              <a:rPr lang="ja-JP" altLang="ja-JP" sz="1200" dirty="0">
                <a:solidFill>
                  <a:srgbClr val="002060"/>
                </a:solidFill>
                <a:latin typeface="+mn-ea"/>
              </a:rPr>
              <a:t>あなたも大切」という人権尊重の理念を</a:t>
            </a:r>
            <a:r>
              <a:rPr lang="ja-JP" altLang="en-US" sz="1200" dirty="0">
                <a:solidFill>
                  <a:srgbClr val="002060"/>
                </a:solidFill>
                <a:latin typeface="+mn-ea"/>
              </a:rPr>
              <a:t>学校や地域に広げ，</a:t>
            </a:r>
            <a:r>
              <a:rPr lang="ja-JP" altLang="ja-JP" sz="1200" dirty="0">
                <a:solidFill>
                  <a:srgbClr val="002060"/>
                </a:solidFill>
                <a:latin typeface="+mn-ea"/>
              </a:rPr>
              <a:t>温かいコミュニティづくりに心掛け</a:t>
            </a:r>
            <a:r>
              <a:rPr lang="ja-JP" altLang="en-US" sz="1200" dirty="0">
                <a:solidFill>
                  <a:srgbClr val="002060"/>
                </a:solidFill>
                <a:latin typeface="+mn-ea"/>
              </a:rPr>
              <a:t>ることが大切です。</a:t>
            </a:r>
            <a:endParaRPr kumimoji="1" lang="ja-JP" altLang="en-US" sz="12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16</a:t>
            </a:fld>
            <a:endParaRPr kumimoji="1" lang="ja-JP" altLang="en-US"/>
          </a:p>
        </p:txBody>
      </p:sp>
    </p:spTree>
    <p:extLst>
      <p:ext uri="{BB962C8B-B14F-4D97-AF65-F5344CB8AC3E}">
        <p14:creationId xmlns:p14="http://schemas.microsoft.com/office/powerpoint/2010/main" val="3165051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最後に，人権教育は全ての教育の基本です。</a:t>
            </a:r>
            <a:endParaRPr lang="en-US" altLang="ja-JP" dirty="0"/>
          </a:p>
          <a:p>
            <a:r>
              <a:rPr lang="ja-JP" altLang="en-US"/>
              <a:t>子ども</a:t>
            </a:r>
            <a:r>
              <a:rPr lang="ja-JP" altLang="en-US" dirty="0"/>
              <a:t>たちが「今日も行きたい」と思う学校づくりを進めていきましょう。</a:t>
            </a:r>
            <a:endParaRPr lang="ja-JP" altLang="ja-JP" dirty="0"/>
          </a:p>
        </p:txBody>
      </p:sp>
    </p:spTree>
    <p:extLst>
      <p:ext uri="{BB962C8B-B14F-4D97-AF65-F5344CB8AC3E}">
        <p14:creationId xmlns:p14="http://schemas.microsoft.com/office/powerpoint/2010/main" val="274094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このコンテンツでは，次の３つの項目について，学習します。</a:t>
            </a:r>
            <a:endParaRPr kumimoji="1" lang="en-US" altLang="ja-JP" dirty="0">
              <a:latin typeface="+mn-ea"/>
              <a:ea typeface="+mn-ea"/>
            </a:endParaRPr>
          </a:p>
          <a:p>
            <a:r>
              <a:rPr kumimoji="1" lang="ja-JP" altLang="en-US" dirty="0">
                <a:latin typeface="+mn-ea"/>
                <a:ea typeface="+mn-ea"/>
              </a:rPr>
              <a:t>１「外国につながりのある人たちの人権問題」</a:t>
            </a:r>
            <a:endParaRPr kumimoji="1" lang="en-US" altLang="ja-JP" dirty="0">
              <a:latin typeface="+mn-ea"/>
              <a:ea typeface="+mn-ea"/>
            </a:endParaRPr>
          </a:p>
          <a:p>
            <a:r>
              <a:rPr kumimoji="1" lang="ja-JP" altLang="en-US" baseline="0" dirty="0">
                <a:latin typeface="+mn-ea"/>
                <a:ea typeface="+mn-ea"/>
              </a:rPr>
              <a:t>２</a:t>
            </a:r>
            <a:r>
              <a:rPr kumimoji="1" lang="ja-JP" altLang="en-US" dirty="0">
                <a:latin typeface="+mn-ea"/>
                <a:ea typeface="+mn-ea"/>
              </a:rPr>
              <a:t>「外国人の人権に係る法律等について」</a:t>
            </a:r>
            <a:endParaRPr kumimoji="1" lang="en-US" altLang="ja-JP" dirty="0">
              <a:latin typeface="+mn-ea"/>
              <a:ea typeface="+mn-ea"/>
            </a:endParaRPr>
          </a:p>
          <a:p>
            <a:r>
              <a:rPr kumimoji="1" lang="ja-JP" altLang="en-US" dirty="0">
                <a:latin typeface="+mn-ea"/>
                <a:ea typeface="+mn-ea"/>
              </a:rPr>
              <a:t>３「学校での取組について」</a:t>
            </a:r>
            <a:endParaRPr kumimoji="1" lang="en-US" altLang="ja-JP" dirty="0">
              <a:latin typeface="+mn-ea"/>
              <a:ea typeface="+mn-ea"/>
            </a:endParaRPr>
          </a:p>
          <a:p>
            <a:endParaRPr kumimoji="1" lang="en-US" altLang="ja-JP" dirty="0"/>
          </a:p>
          <a:p>
            <a:endParaRPr kumimoji="1" lang="en-US" altLang="ja-JP" dirty="0"/>
          </a:p>
          <a:p>
            <a:pPr defTabSz="915485">
              <a:defRPr/>
            </a:pPr>
            <a:endParaRPr kumimoji="1" lang="en-US" altLang="ja-JP" dirty="0"/>
          </a:p>
          <a:p>
            <a:endParaRPr kumimoji="1" lang="en-US" altLang="ja-JP" dirty="0"/>
          </a:p>
          <a:p>
            <a:r>
              <a:rPr kumimoji="1" lang="ja-JP" altLang="en-US" dirty="0"/>
              <a:t>　</a:t>
            </a:r>
            <a:endParaRPr kumimoji="1" lang="en-US" altLang="ja-JP" dirty="0"/>
          </a:p>
          <a:p>
            <a:endParaRPr lang="ja-JP" altLang="en-US" dirty="0">
              <a:solidFill>
                <a:schemeClr val="bg1"/>
              </a:solidFill>
              <a:latin typeface="BIZ UDゴシック" panose="020B0400000000000000" pitchFamily="49" charset="-128"/>
              <a:ea typeface="BIZ UDゴシック" panose="020B0400000000000000" pitchFamily="49" charset="-128"/>
            </a:endParaRPr>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184984E0-F49F-46EB-BF71-BD6138E2374E}"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63645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本</a:t>
            </a:r>
            <a:r>
              <a:rPr lang="ja-JP" altLang="en-US" dirty="0">
                <a:latin typeface="+mn-ea"/>
                <a:ea typeface="+mn-ea"/>
              </a:rPr>
              <a:t>県における在留外国人の数は年々増加し，令和２年１２月末時点で１２，２０４人となり，外国人労働者や県内を訪れる外国人の数も増えています。</a:t>
            </a:r>
          </a:p>
          <a:p>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a:t>
            </a:fld>
            <a:endParaRPr kumimoji="1" lang="ja-JP" altLang="en-US"/>
          </a:p>
        </p:txBody>
      </p:sp>
    </p:spTree>
    <p:extLst>
      <p:ext uri="{BB962C8B-B14F-4D97-AF65-F5344CB8AC3E}">
        <p14:creationId xmlns:p14="http://schemas.microsoft.com/office/powerpoint/2010/main" val="3068450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国籍別在留外国人数では，ベトナム，中国，フィリピンの順に多くなっており，学校においても，外国につながりのある児童生徒やその家族の数が増えています。外国につながりのある人たちと接する機会が増えて，言語，文化，宗教，習慣等の違いから，様々な人権問題が発生しています。では，どんな人権問題が起きているのでしょうか？</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4</a:t>
            </a:fld>
            <a:endParaRPr kumimoji="1" lang="ja-JP" altLang="en-US"/>
          </a:p>
        </p:txBody>
      </p:sp>
    </p:spTree>
    <p:extLst>
      <p:ext uri="{BB962C8B-B14F-4D97-AF65-F5344CB8AC3E}">
        <p14:creationId xmlns:p14="http://schemas.microsoft.com/office/powerpoint/2010/main" val="1937536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令和４年に内閣府が行った「人権擁護に関する世論調査」で，「あなたが、日本に居住している外国人に関し、体験したことや、身の回りで見聞したことで、人権問題だと思ったことはどのようなことですか。」という質問の回答として最も多かったのは，「風習や習慣等の違いが受け入れられないこと」</a:t>
            </a:r>
            <a:r>
              <a:rPr kumimoji="1" lang="en-US" altLang="ja-JP" dirty="0">
                <a:latin typeface="+mn-ea"/>
                <a:ea typeface="+mn-ea"/>
              </a:rPr>
              <a:t>27.8%</a:t>
            </a:r>
            <a:r>
              <a:rPr kumimoji="1" lang="ja-JP" altLang="en-US" dirty="0">
                <a:latin typeface="+mn-ea"/>
                <a:ea typeface="+mn-ea"/>
              </a:rPr>
              <a:t>でした。</a:t>
            </a:r>
          </a:p>
          <a:p>
            <a:r>
              <a:rPr kumimoji="1" lang="ja-JP" altLang="en-US" dirty="0">
                <a:latin typeface="+mn-ea"/>
                <a:ea typeface="+mn-ea"/>
              </a:rPr>
              <a:t>県内でも，在留外国人が地域社会での交流機会が不足し孤立しがちであることや，地域社会において日本人住民との間に軋轢が生じることも少なくないことなどから，その支援が必要となっているところで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5</a:t>
            </a:fld>
            <a:endParaRPr kumimoji="1" lang="ja-JP" altLang="en-US"/>
          </a:p>
        </p:txBody>
      </p:sp>
    </p:spTree>
    <p:extLst>
      <p:ext uri="{BB962C8B-B14F-4D97-AF65-F5344CB8AC3E}">
        <p14:creationId xmlns:p14="http://schemas.microsoft.com/office/powerpoint/2010/main" val="358865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ea typeface="+mn-ea"/>
              </a:rPr>
              <a:t>近年，特定の民族や国籍の人々に対して，</a:t>
            </a:r>
            <a:r>
              <a:rPr lang="ja-JP" altLang="en-US" sz="1200" dirty="0">
                <a:latin typeface="+mn-ea"/>
              </a:rPr>
              <a:t>日本社会から追い出そうとしたり危害を加えようとしたりするなどの一方的な内容の言動が，いわゆるヘイトスピーチであるとして，社会的関心を集めてきました。</a:t>
            </a:r>
            <a:r>
              <a:rPr kumimoji="1" lang="ja-JP" altLang="en-US" sz="1200" dirty="0">
                <a:latin typeface="+mn-ea"/>
                <a:ea typeface="+mn-ea"/>
              </a:rPr>
              <a:t>そして，平成</a:t>
            </a:r>
            <a:r>
              <a:rPr kumimoji="1" lang="en-US" altLang="ja-JP" sz="1200" dirty="0">
                <a:latin typeface="+mn-ea"/>
                <a:ea typeface="+mn-ea"/>
              </a:rPr>
              <a:t>26</a:t>
            </a:r>
            <a:r>
              <a:rPr kumimoji="1" lang="ja-JP" altLang="en-US" sz="1200" dirty="0">
                <a:latin typeface="+mn-ea"/>
                <a:ea typeface="+mn-ea"/>
              </a:rPr>
              <a:t>年に，国連自由権規約委員会や国連人種差別撤廃委員会の最終見解として，日本政府に対して国連からヘイトスピーチに対処することが勧告され，</a:t>
            </a:r>
            <a:r>
              <a:rPr lang="ja-JP" altLang="en-US" sz="1200" dirty="0">
                <a:latin typeface="+mn-ea"/>
              </a:rPr>
              <a:t>平成</a:t>
            </a:r>
            <a:r>
              <a:rPr lang="en-US" altLang="ja-JP" sz="1200" dirty="0">
                <a:latin typeface="+mn-ea"/>
              </a:rPr>
              <a:t>28</a:t>
            </a:r>
            <a:r>
              <a:rPr lang="ja-JP" altLang="en-US" sz="1200" dirty="0">
                <a:latin typeface="+mn-ea"/>
              </a:rPr>
              <a:t>年６月に</a:t>
            </a:r>
            <a:r>
              <a:rPr kumimoji="1" lang="ja-JP" altLang="en-US" sz="1200" dirty="0">
                <a:latin typeface="+mn-ea"/>
                <a:ea typeface="+mn-ea"/>
              </a:rPr>
              <a:t>「</a:t>
            </a:r>
            <a:r>
              <a:rPr lang="ja-JP" altLang="en-US" sz="1200" dirty="0">
                <a:latin typeface="+mn-ea"/>
              </a:rPr>
              <a:t>本邦外出身者に対する不当な差別的言動の解消に向けた取組の推進に関する法律」（ヘイトスピーチ解消法）が施行されました。ヘイトスピーチと指摘されることの多い内容としては，１　特定の民族や国籍の人々を合理的な理由なく，一律に排除・排斥することをあおり立てるもの，２　特定の民族や国籍に属する人々に対して生命に危害を加えるとするもの，３　特定の国や地域の出身である人を差別的な意味合いで昆虫や動物に例える等，著しく見下すような内容のもの　などがあります。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6</a:t>
            </a:fld>
            <a:endParaRPr kumimoji="1" lang="ja-JP" altLang="en-US"/>
          </a:p>
        </p:txBody>
      </p:sp>
    </p:spTree>
    <p:extLst>
      <p:ext uri="{BB962C8B-B14F-4D97-AF65-F5344CB8AC3E}">
        <p14:creationId xmlns:p14="http://schemas.microsoft.com/office/powerpoint/2010/main" val="796831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ヘイトスピーチ解消法の第６条は，教育の充実等に関する条文となっており，地方公共団体の責務として，当該地域の実情に応じ，ヘイトスピーチを解消するための教育活動を実施するとともに，そのために必要な取組を行うよう努めること，と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7</a:t>
            </a:fld>
            <a:endParaRPr kumimoji="1" lang="ja-JP" altLang="en-US"/>
          </a:p>
        </p:txBody>
      </p:sp>
    </p:spTree>
    <p:extLst>
      <p:ext uri="{BB962C8B-B14F-4D97-AF65-F5344CB8AC3E}">
        <p14:creationId xmlns:p14="http://schemas.microsoft.com/office/powerpoint/2010/main" val="1166455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学校ではどのような取組をしていけばよいのでしょうか。学校には，外国籍の児童生徒のみならず，帰国児童生徒や国際結婚家庭の児童生徒など，多様な文化的・言語的背景を持つ児童生徒が増加しています。こうした児童生徒は，文化の違いや言語の違いのみならず，これらに起因する複合的困難に直面することが多く，不登校やいじめ，中途退学などに発展する場合があります。</a:t>
            </a:r>
            <a:r>
              <a:rPr lang="ja-JP" altLang="en-US" sz="1200" dirty="0">
                <a:solidFill>
                  <a:schemeClr val="accent5">
                    <a:lumMod val="50000"/>
                  </a:schemeClr>
                </a:solidFill>
              </a:rPr>
              <a:t>教職員が児童生徒や保護者に寄り添ったきめ細かな支援を行うとともに，多様性を認め，互いを理解し，尊重し合う学校づくりに努めることが，何よりも大切です。</a:t>
            </a:r>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8</a:t>
            </a:fld>
            <a:endParaRPr kumimoji="1" lang="ja-JP" altLang="en-US"/>
          </a:p>
        </p:txBody>
      </p:sp>
    </p:spTree>
    <p:extLst>
      <p:ext uri="{BB962C8B-B14F-4D97-AF65-F5344CB8AC3E}">
        <p14:creationId xmlns:p14="http://schemas.microsoft.com/office/powerpoint/2010/main" val="2879507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ea typeface="+mn-ea"/>
              </a:rPr>
              <a:t>外国につながりのある児童生徒や家族は，・じろじろ見られるのが気になる。・学校の文書が理解できない。・コミュニケーションが取りにくい。・いじめられないかな。・文化や習慣になかなか慣れない。などの悩みや不安を抱えているかもしれません。それぞれが，どのような不安や悩み，「生きづらさ」をもっているのかについては，教職員の基本姿勢Ｍｏｍ「見つめる，思いをめぐらす，向き合う」で丁寧に関わっていくことが大切です。そして，自国文化理解と他国文化理解を深めるために，自他を尊重する人権教育を基盤に進めることで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9</a:t>
            </a:fld>
            <a:endParaRPr kumimoji="1" lang="ja-JP" altLang="en-US"/>
          </a:p>
        </p:txBody>
      </p:sp>
    </p:spTree>
    <p:extLst>
      <p:ext uri="{BB962C8B-B14F-4D97-AF65-F5344CB8AC3E}">
        <p14:creationId xmlns:p14="http://schemas.microsoft.com/office/powerpoint/2010/main" val="286284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CD010C2-1B78-4F8D-B061-6C9D13E65A7B}"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894215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682674-1BBA-4FAB-9031-A7BF3D386012}"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40335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C6E368-6E55-4638-942C-D9E57C61ABF9}"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48575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ja-JP" altLang="en-US"/>
              <a:t>マスター タイトルの書式設定</a:t>
            </a:r>
            <a:endParaRPr lang="en-US" dirty="0"/>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A333AB67-D2FE-4986-960A-095B70B0363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50BF549F-D222-4EF5-8768-E05B12B7AE77}" type="slidenum">
              <a:rPr lang="en-US" altLang="ja-JP"/>
              <a:pPr>
                <a:defRPr/>
              </a:pPr>
              <a:t>‹#›</a:t>
            </a:fld>
            <a:endParaRPr lang="en-US" altLang="ja-JP"/>
          </a:p>
        </p:txBody>
      </p:sp>
    </p:spTree>
    <p:extLst>
      <p:ext uri="{BB962C8B-B14F-4D97-AF65-F5344CB8AC3E}">
        <p14:creationId xmlns:p14="http://schemas.microsoft.com/office/powerpoint/2010/main" val="214418950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4"/>
          </p:nvPr>
        </p:nvSpPr>
        <p:spPr/>
        <p:txBody>
          <a:bodyPr/>
          <a:lstStyle>
            <a:lvl1pPr eaLnBrk="1" hangingPunct="1">
              <a:lnSpc>
                <a:spcPct val="80000"/>
              </a:lnSpc>
              <a:spcBef>
                <a:spcPct val="20000"/>
              </a:spcBef>
              <a:defRPr kumimoji="1">
                <a:latin typeface="Comic Sans MS" pitchFamily="66" charset="0"/>
              </a:defRPr>
            </a:lvl1pPr>
          </a:lstStyle>
          <a:p>
            <a:pPr>
              <a:defRPr/>
            </a:pPr>
            <a:fld id="{76DA075B-1A0C-4D92-8194-E7AD2C5B10A6}" type="datetime1">
              <a:rPr lang="ja-JP" altLang="en-US"/>
              <a:pPr>
                <a:defRPr/>
              </a:pPr>
              <a:t>2023/3/24</a:t>
            </a:fld>
            <a:endParaRPr lang="en-US" altLang="ja-JP"/>
          </a:p>
        </p:txBody>
      </p:sp>
      <p:sp>
        <p:nvSpPr>
          <p:cNvPr id="5" name="Footer Placeholder 4"/>
          <p:cNvSpPr>
            <a:spLocks noGrp="1"/>
          </p:cNvSpPr>
          <p:nvPr>
            <p:ph type="ftr" sz="quarter" idx="15"/>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6"/>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C1526B65-FD4E-4548-A82F-D7C93CEB1517}" type="slidenum">
              <a:rPr lang="en-US" altLang="ja-JP"/>
              <a:pPr>
                <a:defRPr/>
              </a:pPr>
              <a:t>‹#›</a:t>
            </a:fld>
            <a:endParaRPr lang="en-US" altLang="ja-JP"/>
          </a:p>
        </p:txBody>
      </p:sp>
    </p:spTree>
    <p:extLst>
      <p:ext uri="{BB962C8B-B14F-4D97-AF65-F5344CB8AC3E}">
        <p14:creationId xmlns:p14="http://schemas.microsoft.com/office/powerpoint/2010/main" val="23504912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5335BB29-8855-4406-8530-D86797E9A46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2DCDE8A-E861-4D01-976A-A6A150A8F71E}" type="slidenum">
              <a:rPr lang="en-US" altLang="ja-JP"/>
              <a:pPr>
                <a:defRPr/>
              </a:pPr>
              <a:t>‹#›</a:t>
            </a:fld>
            <a:endParaRPr lang="en-US" altLang="ja-JP"/>
          </a:p>
        </p:txBody>
      </p:sp>
    </p:spTree>
    <p:extLst>
      <p:ext uri="{BB962C8B-B14F-4D97-AF65-F5344CB8AC3E}">
        <p14:creationId xmlns:p14="http://schemas.microsoft.com/office/powerpoint/2010/main" val="185549388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5"/>
          </p:nvPr>
        </p:nvSpPr>
        <p:spPr/>
        <p:txBody>
          <a:bodyPr/>
          <a:lstStyle>
            <a:lvl1pPr eaLnBrk="1" hangingPunct="1">
              <a:lnSpc>
                <a:spcPct val="80000"/>
              </a:lnSpc>
              <a:spcBef>
                <a:spcPct val="20000"/>
              </a:spcBef>
              <a:defRPr kumimoji="1">
                <a:latin typeface="Comic Sans MS" pitchFamily="66" charset="0"/>
              </a:defRPr>
            </a:lvl1pPr>
          </a:lstStyle>
          <a:p>
            <a:pPr>
              <a:defRPr/>
            </a:pPr>
            <a:fld id="{119E149A-AC29-4F09-9E9E-12C9FF2397F7}" type="datetime1">
              <a:rPr lang="ja-JP" altLang="en-US"/>
              <a:pPr>
                <a:defRPr/>
              </a:pPr>
              <a:t>2023/3/24</a:t>
            </a:fld>
            <a:endParaRPr lang="en-US" altLang="ja-JP"/>
          </a:p>
        </p:txBody>
      </p:sp>
      <p:sp>
        <p:nvSpPr>
          <p:cNvPr id="6" name="Footer Placeholder 5"/>
          <p:cNvSpPr>
            <a:spLocks noGrp="1"/>
          </p:cNvSpPr>
          <p:nvPr>
            <p:ph type="ftr" sz="quarter" idx="16"/>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7"/>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A56A5D0-ED38-4AE4-B1FE-384CFFBC7503}" type="slidenum">
              <a:rPr lang="en-US" altLang="ja-JP"/>
              <a:pPr>
                <a:defRPr/>
              </a:pPr>
              <a:t>‹#›</a:t>
            </a:fld>
            <a:endParaRPr lang="en-US" altLang="ja-JP"/>
          </a:p>
        </p:txBody>
      </p:sp>
    </p:spTree>
    <p:extLst>
      <p:ext uri="{BB962C8B-B14F-4D97-AF65-F5344CB8AC3E}">
        <p14:creationId xmlns:p14="http://schemas.microsoft.com/office/powerpoint/2010/main" val="239870365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6"/>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CF82326-8390-4B34-A8B6-ED2BB698B93D}" type="datetime1">
              <a:rPr lang="ja-JP" altLang="en-US"/>
              <a:pPr>
                <a:defRPr/>
              </a:pPr>
              <a:t>2023/3/24</a:t>
            </a:fld>
            <a:endParaRPr lang="en-US" altLang="ja-JP"/>
          </a:p>
        </p:txBody>
      </p:sp>
      <p:sp>
        <p:nvSpPr>
          <p:cNvPr id="8" name="Footer Placeholder 7"/>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9" name="Slide Number Placeholder 8"/>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15962FB-F9BA-4E58-9055-08961B1FDB7F}" type="slidenum">
              <a:rPr lang="en-US" altLang="ja-JP"/>
              <a:pPr>
                <a:defRPr/>
              </a:pPr>
              <a:t>‹#›</a:t>
            </a:fld>
            <a:endParaRPr lang="en-US" altLang="ja-JP"/>
          </a:p>
        </p:txBody>
      </p:sp>
    </p:spTree>
    <p:extLst>
      <p:ext uri="{BB962C8B-B14F-4D97-AF65-F5344CB8AC3E}">
        <p14:creationId xmlns:p14="http://schemas.microsoft.com/office/powerpoint/2010/main" val="392081635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B4A7750A-2447-45F3-BC21-09A75D5CCF84}" type="datetime1">
              <a:rPr lang="ja-JP" altLang="en-US"/>
              <a:pPr>
                <a:defRPr/>
              </a:pPr>
              <a:t>2023/3/24</a:t>
            </a:fld>
            <a:endParaRPr lang="en-US" altLang="ja-JP"/>
          </a:p>
        </p:txBody>
      </p:sp>
      <p:sp>
        <p:nvSpPr>
          <p:cNvPr id="4" name="Footer Placeholder 3"/>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5" name="Slide Number Placeholder 4"/>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A82B04D6-2BC2-4001-81AC-549283C36E14}" type="slidenum">
              <a:rPr lang="en-US" altLang="ja-JP"/>
              <a:pPr>
                <a:defRPr/>
              </a:pPr>
              <a:t>‹#›</a:t>
            </a:fld>
            <a:endParaRPr lang="en-US" altLang="ja-JP"/>
          </a:p>
        </p:txBody>
      </p:sp>
    </p:spTree>
    <p:extLst>
      <p:ext uri="{BB962C8B-B14F-4D97-AF65-F5344CB8AC3E}">
        <p14:creationId xmlns:p14="http://schemas.microsoft.com/office/powerpoint/2010/main" val="361017609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076B5C4E-57B9-47D9-8225-29819BCBADB9}" type="datetime1">
              <a:rPr lang="ja-JP" altLang="en-US"/>
              <a:pPr>
                <a:defRPr/>
              </a:pPr>
              <a:t>2023/3/24</a:t>
            </a:fld>
            <a:endParaRPr lang="en-US" altLang="ja-JP"/>
          </a:p>
        </p:txBody>
      </p:sp>
      <p:sp>
        <p:nvSpPr>
          <p:cNvPr id="3" name="Footer Placeholder 2"/>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4" name="Slide Number Placeholder 3"/>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FEC3D354-C017-4000-AA40-61378D1D80F9}" type="slidenum">
              <a:rPr lang="en-US" altLang="ja-JP"/>
              <a:pPr>
                <a:defRPr/>
              </a:pPr>
              <a:t>‹#›</a:t>
            </a:fld>
            <a:endParaRPr lang="en-US" altLang="ja-JP"/>
          </a:p>
        </p:txBody>
      </p:sp>
    </p:spTree>
    <p:extLst>
      <p:ext uri="{BB962C8B-B14F-4D97-AF65-F5344CB8AC3E}">
        <p14:creationId xmlns:p14="http://schemas.microsoft.com/office/powerpoint/2010/main" val="347272870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6C7FFAD0-6193-4A04-A05F-CA45B3D3E7C2}" type="datetime1">
              <a:rPr lang="ja-JP" altLang="en-US"/>
              <a:pPr>
                <a:defRPr/>
              </a:pPr>
              <a:t>2023/3/24</a:t>
            </a:fld>
            <a:endParaRPr lang="en-US" altLang="ja-JP"/>
          </a:p>
        </p:txBody>
      </p:sp>
      <p:sp>
        <p:nvSpPr>
          <p:cNvPr id="6"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15E1E530-F2E0-42EC-BA0C-561C2FD6D509}" type="slidenum">
              <a:rPr lang="en-US" altLang="ja-JP"/>
              <a:pPr>
                <a:defRPr/>
              </a:pPr>
              <a:t>‹#›</a:t>
            </a:fld>
            <a:endParaRPr lang="en-US" altLang="ja-JP"/>
          </a:p>
        </p:txBody>
      </p:sp>
    </p:spTree>
    <p:extLst>
      <p:ext uri="{BB962C8B-B14F-4D97-AF65-F5344CB8AC3E}">
        <p14:creationId xmlns:p14="http://schemas.microsoft.com/office/powerpoint/2010/main" val="245558729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DE0E71-53FC-41EF-9ED3-D1C24C75A257}"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676257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ja-JP" altLang="en-US"/>
              <a:t>マスター タイトルの書式設定</a:t>
            </a:r>
            <a:endParaRPr lang="en-US" dirty="0"/>
          </a:p>
        </p:txBody>
      </p:sp>
      <p:sp>
        <p:nvSpPr>
          <p:cNvPr id="9"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7665E75D-B319-4242-9C67-F749CC8E88A9}" type="datetime1">
              <a:rPr lang="ja-JP" altLang="en-US"/>
              <a:pPr>
                <a:defRPr/>
              </a:pPr>
              <a:t>2023/3/24</a:t>
            </a:fld>
            <a:endParaRPr lang="en-US" altLang="ja-JP"/>
          </a:p>
        </p:txBody>
      </p:sp>
      <p:sp>
        <p:nvSpPr>
          <p:cNvPr id="10"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1"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E2C8CCD-E83C-43DC-ACD1-A18E5B8B77D0}" type="slidenum">
              <a:rPr lang="en-US" altLang="ja-JP"/>
              <a:pPr>
                <a:defRPr/>
              </a:pPr>
              <a:t>‹#›</a:t>
            </a:fld>
            <a:endParaRPr lang="en-US" altLang="ja-JP"/>
          </a:p>
        </p:txBody>
      </p:sp>
    </p:spTree>
    <p:extLst>
      <p:ext uri="{BB962C8B-B14F-4D97-AF65-F5344CB8AC3E}">
        <p14:creationId xmlns:p14="http://schemas.microsoft.com/office/powerpoint/2010/main" val="230161685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2E0343C3-501B-4173-B3FB-3C381FF98453}"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E442A5AB-76B7-426F-AF54-54CA3B10B34F}" type="slidenum">
              <a:rPr lang="en-US" altLang="ja-JP"/>
              <a:pPr>
                <a:defRPr/>
              </a:pPr>
              <a:t>‹#›</a:t>
            </a:fld>
            <a:endParaRPr lang="en-US" altLang="ja-JP"/>
          </a:p>
        </p:txBody>
      </p:sp>
    </p:spTree>
    <p:extLst>
      <p:ext uri="{BB962C8B-B14F-4D97-AF65-F5344CB8AC3E}">
        <p14:creationId xmlns:p14="http://schemas.microsoft.com/office/powerpoint/2010/main" val="199426845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86554C1-A424-48CE-AF2F-13FF839B3615}"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DF3C95F4-857D-4AC3-A692-F77564E4A832}" type="slidenum">
              <a:rPr lang="en-US" altLang="ja-JP"/>
              <a:pPr>
                <a:defRPr/>
              </a:pPr>
              <a:t>‹#›</a:t>
            </a:fld>
            <a:endParaRPr lang="en-US" altLang="ja-JP"/>
          </a:p>
        </p:txBody>
      </p:sp>
    </p:spTree>
    <p:extLst>
      <p:ext uri="{BB962C8B-B14F-4D97-AF65-F5344CB8AC3E}">
        <p14:creationId xmlns:p14="http://schemas.microsoft.com/office/powerpoint/2010/main" val="419050533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fld id="{48CB87C3-A6F5-49F9-AF83-653D1D0D0E35}" type="datetime1">
              <a:rPr lang="ja-JP" altLang="en-US"/>
              <a:pPr>
                <a:defRPr/>
              </a:pPr>
              <a:t>2023/3/24</a:t>
            </a:fld>
            <a:endParaRPr lang="en-US" altLang="ja-JP"/>
          </a:p>
        </p:txBody>
      </p:sp>
      <p:sp>
        <p:nvSpPr>
          <p:cNvPr id="6" name="Rectangle 5"/>
          <p:cNvSpPr>
            <a:spLocks noGrp="1" noChangeArrowheads="1"/>
          </p:cNvSpPr>
          <p:nvPr>
            <p:ph type="ftr" sz="quarter" idx="11"/>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r>
              <a:rPr lang="en-US" altLang="ja-JP"/>
              <a:t>なくそう差別　築こう明るい社会</a:t>
            </a:r>
          </a:p>
        </p:txBody>
      </p:sp>
      <p:sp>
        <p:nvSpPr>
          <p:cNvPr id="7" name="Rectangle 6"/>
          <p:cNvSpPr>
            <a:spLocks noGrp="1" noChangeArrowheads="1"/>
          </p:cNvSpPr>
          <p:nvPr>
            <p:ph type="sldNum" sz="quarter" idx="12"/>
          </p:nvPr>
        </p:nvSpPr>
        <p:spPr/>
        <p:txBody>
          <a:bodyPr/>
          <a:lstStyle>
            <a:lvl1pPr>
              <a:lnSpc>
                <a:spcPct val="80000"/>
              </a:lnSpc>
              <a:spcBef>
                <a:spcPct val="20000"/>
              </a:spcBef>
              <a:defRPr kumimoji="1">
                <a:solidFill>
                  <a:srgbClr val="898989"/>
                </a:solidFill>
              </a:defRPr>
            </a:lvl1pPr>
          </a:lstStyle>
          <a:p>
            <a:pPr>
              <a:defRPr/>
            </a:pPr>
            <a:fld id="{E63AA457-7CF6-4FEE-A73E-47B14AB8A5EB}" type="slidenum">
              <a:rPr lang="en-US" altLang="ja-JP"/>
              <a:pPr>
                <a:defRPr/>
              </a:pPr>
              <a:t>‹#›</a:t>
            </a:fld>
            <a:endParaRPr lang="en-US" altLang="ja-JP"/>
          </a:p>
        </p:txBody>
      </p:sp>
    </p:spTree>
    <p:extLst>
      <p:ext uri="{BB962C8B-B14F-4D97-AF65-F5344CB8AC3E}">
        <p14:creationId xmlns:p14="http://schemas.microsoft.com/office/powerpoint/2010/main" val="295386099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752776-D8A9-49A9-B190-7FF50CE87585}"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50308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CCC42A-7960-47AC-A098-B2114D9C513B}"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76529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744A93-D569-4C71-B1D5-4C9357322637}" type="datetime1">
              <a:rPr kumimoji="1" lang="ja-JP" altLang="en-US" smtClean="0"/>
              <a:t>2023/3/24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03877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5E652B-C722-4764-8B76-33FD1F2EE77A}" type="datetime1">
              <a:rPr kumimoji="1" lang="ja-JP" altLang="en-US" smtClean="0"/>
              <a:t>2023/3/24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96293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1DD10-6414-46D6-B4AF-BE6AC33E419F}" type="datetime1">
              <a:rPr kumimoji="1" lang="ja-JP" altLang="en-US" smtClean="0"/>
              <a:t>2023/3/24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03910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8C1D8D-557A-4FC6-8B98-E88748716945}"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1427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EE6244-F34A-4C9B-B2A7-C1DB98C992D8}"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45814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A7432-16A2-4873-967F-3CB2999788E5}" type="datetime1">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35583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085"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fld id="{F42797C2-A3D2-4FC5-B3C9-BA9D8B5A163A}" type="datetime1">
              <a:rPr lang="ja-JP" altLang="en-US"/>
              <a:pPr fontAlgn="base">
                <a:spcAft>
                  <a:spcPct val="0"/>
                </a:spcAft>
                <a:defRPr/>
              </a:pPr>
              <a:t>2023/3/24</a:t>
            </a:fld>
            <a:endParaRPr lang="en-US" altLang="ja-JP"/>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r>
              <a:rPr lang="ja-JP" altLang="en-US"/>
              <a:t>なくそう差別　築こう明るい社会</a:t>
            </a:r>
            <a:endParaRPr lang="en-US" altLang="ja-JP"/>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100000"/>
              </a:lnSpc>
              <a:spcBef>
                <a:spcPct val="0"/>
              </a:spcBef>
              <a:defRPr kumimoji="0" sz="1200">
                <a:solidFill>
                  <a:srgbClr val="7F7F7F"/>
                </a:solidFill>
                <a:latin typeface="Arial" panose="020B0604020202020204" pitchFamily="34" charset="0"/>
              </a:defRPr>
            </a:lvl1pPr>
          </a:lstStyle>
          <a:p>
            <a:pPr fontAlgn="base">
              <a:spcAft>
                <a:spcPct val="0"/>
              </a:spcAft>
              <a:defRPr/>
            </a:pPr>
            <a:fld id="{BD9267C2-DD6F-45F4-8D8E-1D2B28DA1CE7}" type="slidenum">
              <a:rPr lang="en-US" altLang="ja-JP" b="1">
                <a:ea typeface="ＭＳ Ｐゴシック" panose="020B0600070205080204" pitchFamily="50" charset="-128"/>
              </a:rPr>
              <a:pPr fontAlgn="base">
                <a:spcAft>
                  <a:spcPct val="0"/>
                </a:spcAft>
                <a:defRPr/>
              </a:pPr>
              <a:t>‹#›</a:t>
            </a:fld>
            <a:endParaRPr lang="en-US" altLang="ja-JP" b="1">
              <a:ea typeface="ＭＳ Ｐゴシック" panose="020B0600070205080204" pitchFamily="50" charset="-128"/>
            </a:endParaRPr>
          </a:p>
        </p:txBody>
      </p:sp>
    </p:spTree>
    <p:extLst>
      <p:ext uri="{BB962C8B-B14F-4D97-AF65-F5344CB8AC3E}">
        <p14:creationId xmlns:p14="http://schemas.microsoft.com/office/powerpoint/2010/main" val="1879450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fade/>
  </p:transition>
  <p:hf sldNum="0"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9337" y="2509367"/>
            <a:ext cx="8885093" cy="1725067"/>
          </a:xfrm>
        </p:spPr>
        <p:txBody>
          <a:bodyPr/>
          <a:lstStyle/>
          <a:p>
            <a:pPr marL="182880" indent="0" eaLnBrk="1" hangingPunct="1">
              <a:lnSpc>
                <a:spcPts val="3000"/>
              </a:lnSpc>
              <a:buNone/>
              <a:defRPr/>
            </a:pP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外国人の人権を尊重しよう</a:t>
            </a:r>
          </a:p>
        </p:txBody>
      </p:sp>
      <p:sp>
        <p:nvSpPr>
          <p:cNvPr id="2058" name="Rectangle 10"/>
          <p:cNvSpPr>
            <a:spLocks noChangeArrowheads="1"/>
          </p:cNvSpPr>
          <p:nvPr/>
        </p:nvSpPr>
        <p:spPr bwMode="auto">
          <a:xfrm>
            <a:off x="5202846" y="6168755"/>
            <a:ext cx="3600450" cy="457200"/>
          </a:xfrm>
          <a:prstGeom prst="rect">
            <a:avLst/>
          </a:prstGeom>
          <a:noFill/>
          <a:ln w="9525">
            <a:noFill/>
            <a:miter lim="800000"/>
            <a:headEnd/>
            <a:tailEnd/>
          </a:ln>
        </p:spPr>
        <p:txBody>
          <a:bodyPr>
            <a:spAutoFit/>
          </a:bodyPr>
          <a:lstStyle/>
          <a:p>
            <a:pPr fontAlgn="base">
              <a:spcBef>
                <a:spcPct val="20000"/>
              </a:spcBef>
              <a:spcAft>
                <a:spcPct val="0"/>
              </a:spcAft>
              <a:defRPr/>
            </a:pPr>
            <a:r>
              <a:rPr lang="ja-JP" altLang="en-US" sz="2400" dirty="0">
                <a:solidFill>
                  <a:prstClr val="black"/>
                </a:solidFill>
                <a:latin typeface="Comic Sans MS" panose="030F0702030302020204" pitchFamily="66" charset="0"/>
                <a:ea typeface="ＭＳ Ｐゴシック" panose="020B0600070205080204" pitchFamily="50" charset="-128"/>
              </a:rPr>
              <a:t>県教育庁人権同和教育課</a:t>
            </a:r>
          </a:p>
        </p:txBody>
      </p:sp>
      <p:sp>
        <p:nvSpPr>
          <p:cNvPr id="2" name="正方形/長方形 1"/>
          <p:cNvSpPr/>
          <p:nvPr/>
        </p:nvSpPr>
        <p:spPr>
          <a:xfrm>
            <a:off x="986647" y="374836"/>
            <a:ext cx="7154523" cy="646331"/>
          </a:xfrm>
          <a:prstGeom prst="rect">
            <a:avLst/>
          </a:prstGeom>
          <a:noFill/>
        </p:spPr>
        <p:txBody>
          <a:bodyPr wrap="none" lIns="91440" tIns="45720" rIns="91440" bIns="45720">
            <a:spAutoFit/>
          </a:bodyPr>
          <a:lstStyle/>
          <a:p>
            <a:pPr algn="ctr"/>
            <a:r>
              <a:rPr lang="ja-JP" altLang="en-US" sz="3600" u="sng" spc="-150" dirty="0">
                <a:ln w="0"/>
                <a:effectLst>
                  <a:outerShdw blurRad="38100" dist="19050" dir="2700000" algn="tl" rotWithShape="0">
                    <a:schemeClr val="dk1">
                      <a:alpha val="40000"/>
                    </a:schemeClr>
                  </a:outerShdw>
                </a:effectLst>
              </a:rPr>
              <a:t>人権同和教育課ｅ</a:t>
            </a:r>
            <a:r>
              <a:rPr lang="en-US" altLang="ja-JP" sz="3600" u="sng" spc="-150" dirty="0">
                <a:ln w="0"/>
                <a:effectLst>
                  <a:outerShdw blurRad="38100" dist="19050" dir="2700000" algn="tl" rotWithShape="0">
                    <a:schemeClr val="dk1">
                      <a:alpha val="40000"/>
                    </a:schemeClr>
                  </a:outerShdw>
                </a:effectLst>
              </a:rPr>
              <a:t>-</a:t>
            </a:r>
            <a:r>
              <a:rPr lang="ja-JP" altLang="en-US" sz="3600" u="sng" spc="-150" dirty="0">
                <a:ln w="0"/>
                <a:effectLst>
                  <a:outerShdw blurRad="38100" dist="19050" dir="2700000" algn="tl" rotWithShape="0">
                    <a:schemeClr val="dk1">
                      <a:alpha val="40000"/>
                    </a:schemeClr>
                  </a:outerShdw>
                </a:effectLst>
              </a:rPr>
              <a:t>コンテンツ </a:t>
            </a:r>
            <a:r>
              <a:rPr lang="en-US" altLang="ja-JP" sz="3600" u="sng" spc="-150" dirty="0">
                <a:ln w="0"/>
                <a:effectLst>
                  <a:outerShdw blurRad="38100" dist="19050" dir="2700000" algn="tl" rotWithShape="0">
                    <a:schemeClr val="dk1">
                      <a:alpha val="40000"/>
                    </a:schemeClr>
                  </a:outerShdw>
                </a:effectLst>
              </a:rPr>
              <a:t>No</a:t>
            </a:r>
            <a:r>
              <a:rPr lang="ja-JP" altLang="en-US" sz="3600" u="sng" spc="-150" dirty="0">
                <a:ln w="0"/>
                <a:effectLst>
                  <a:outerShdw blurRad="38100" dist="19050" dir="2700000" algn="tl" rotWithShape="0">
                    <a:schemeClr val="dk1">
                      <a:alpha val="40000"/>
                    </a:schemeClr>
                  </a:outerShdw>
                </a:effectLst>
              </a:rPr>
              <a:t>６</a:t>
            </a:r>
            <a:endParaRPr lang="ja-JP" altLang="en-US" sz="3600" b="0" u="sng" cap="none" spc="-150" dirty="0">
              <a:ln w="0"/>
              <a:solidFill>
                <a:schemeClr val="tx1"/>
              </a:solidFill>
              <a:effectLst>
                <a:outerShdw blurRad="38100" dist="19050" dir="2700000" algn="tl" rotWithShape="0">
                  <a:schemeClr val="dk1">
                    <a:alpha val="40000"/>
                  </a:schemeClr>
                </a:outerShdw>
              </a:effectLst>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2846" y="3242230"/>
            <a:ext cx="3436498" cy="2749198"/>
          </a:xfrm>
          <a:prstGeom prst="rect">
            <a:avLst/>
          </a:prstGeom>
        </p:spPr>
      </p:pic>
    </p:spTree>
    <p:extLst>
      <p:ext uri="{BB962C8B-B14F-4D97-AF65-F5344CB8AC3E}">
        <p14:creationId xmlns:p14="http://schemas.microsoft.com/office/powerpoint/2010/main" val="37275593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A050DE42-4B41-45CA-9937-2A094053A24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008667" y="4495631"/>
            <a:ext cx="1462893" cy="1682388"/>
          </a:xfrm>
          <a:prstGeom prst="rect">
            <a:avLst/>
          </a:prstGeom>
        </p:spPr>
      </p:pic>
      <p:sp>
        <p:nvSpPr>
          <p:cNvPr id="17" name="角丸四角形吹き出し 4">
            <a:extLst>
              <a:ext uri="{FF2B5EF4-FFF2-40B4-BE49-F238E27FC236}">
                <a16:creationId xmlns:a16="http://schemas.microsoft.com/office/drawing/2014/main" id="{7D04E0BC-D7D2-4B75-9492-D5DD74503796}"/>
              </a:ext>
            </a:extLst>
          </p:cNvPr>
          <p:cNvSpPr/>
          <p:nvPr/>
        </p:nvSpPr>
        <p:spPr>
          <a:xfrm>
            <a:off x="966647" y="4468502"/>
            <a:ext cx="5685620" cy="1736646"/>
          </a:xfrm>
          <a:prstGeom prst="wedgeRoundRectCallout">
            <a:avLst>
              <a:gd name="adj1" fmla="val 54721"/>
              <a:gd name="adj2" fmla="val -9532"/>
              <a:gd name="adj3" fmla="val 16667"/>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ja-JP" altLang="en-US" sz="2800" b="1" spc="-150" dirty="0">
                <a:solidFill>
                  <a:srgbClr val="002060"/>
                </a:solidFill>
                <a:latin typeface="+mn-ea"/>
              </a:rPr>
              <a:t>　 </a:t>
            </a:r>
            <a:r>
              <a:rPr lang="ja-JP" altLang="en-US" sz="3200" b="1" spc="-150" dirty="0">
                <a:solidFill>
                  <a:srgbClr val="002060"/>
                </a:solidFill>
                <a:latin typeface="ＭＳ ゴシック" panose="020B0609070205080204" pitchFamily="49" charset="-128"/>
                <a:ea typeface="ＭＳ ゴシック" panose="020B0609070205080204" pitchFamily="49" charset="-128"/>
              </a:rPr>
              <a:t>学校が積極的に本人や保護者のニーズを把握し，適切な支援につなぐことが必要です</a:t>
            </a:r>
            <a:r>
              <a:rPr lang="ja-JP" altLang="en-US" sz="3200" dirty="0">
                <a:solidFill>
                  <a:schemeClr val="accent5">
                    <a:lumMod val="50000"/>
                  </a:schemeClr>
                </a:solidFill>
                <a:latin typeface="ＭＳ ゴシック" panose="020B0609070205080204" pitchFamily="49" charset="-128"/>
                <a:ea typeface="ＭＳ ゴシック" panose="020B0609070205080204" pitchFamily="49" charset="-128"/>
              </a:rPr>
              <a:t>。</a:t>
            </a:r>
            <a:endParaRPr lang="en-US" altLang="ja-JP" sz="2800" dirty="0">
              <a:solidFill>
                <a:schemeClr val="accent5">
                  <a:lumMod val="50000"/>
                </a:schemeClr>
              </a:solidFill>
              <a:latin typeface="ＭＳ ゴシック" panose="020B0609070205080204" pitchFamily="49" charset="-128"/>
              <a:ea typeface="ＭＳ ゴシック" panose="020B0609070205080204" pitchFamily="49" charset="-128"/>
            </a:endParaRPr>
          </a:p>
        </p:txBody>
      </p:sp>
      <p:sp>
        <p:nvSpPr>
          <p:cNvPr id="5" name="正方形/長方形 4">
            <a:extLst>
              <a:ext uri="{FF2B5EF4-FFF2-40B4-BE49-F238E27FC236}">
                <a16:creationId xmlns:a16="http://schemas.microsoft.com/office/drawing/2014/main" id="{ED3EC9ED-B860-4B66-BF95-1A75D32D909C}"/>
              </a:ext>
            </a:extLst>
          </p:cNvPr>
          <p:cNvSpPr/>
          <p:nvPr/>
        </p:nvSpPr>
        <p:spPr>
          <a:xfrm>
            <a:off x="4655796" y="6362471"/>
            <a:ext cx="4177747" cy="369332"/>
          </a:xfrm>
          <a:prstGeom prst="rect">
            <a:avLst/>
          </a:prstGeom>
        </p:spPr>
        <p:txBody>
          <a:bodyPr wrap="none">
            <a:spAutoFit/>
          </a:bodyPr>
          <a:lstStyle/>
          <a:p>
            <a:r>
              <a:rPr lang="ja-JP" altLang="en-US" dirty="0"/>
              <a:t>「生徒指導提要（令和４年</a:t>
            </a:r>
            <a:r>
              <a:rPr lang="en-US" altLang="ja-JP" dirty="0"/>
              <a:t>12</a:t>
            </a:r>
            <a:r>
              <a:rPr lang="ja-JP" altLang="en-US" dirty="0"/>
              <a:t>月改訂）」より</a:t>
            </a:r>
          </a:p>
        </p:txBody>
      </p:sp>
      <p:sp>
        <p:nvSpPr>
          <p:cNvPr id="3" name="四角形: 角を丸くする 2">
            <a:extLst>
              <a:ext uri="{FF2B5EF4-FFF2-40B4-BE49-F238E27FC236}">
                <a16:creationId xmlns:a16="http://schemas.microsoft.com/office/drawing/2014/main" id="{8E96B894-26B9-417D-9DCA-3EF3D5FF8803}"/>
              </a:ext>
            </a:extLst>
          </p:cNvPr>
          <p:cNvSpPr/>
          <p:nvPr/>
        </p:nvSpPr>
        <p:spPr>
          <a:xfrm>
            <a:off x="1356012" y="479754"/>
            <a:ext cx="6130637" cy="2212400"/>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ＭＳ ゴシック" panose="020B0609070205080204" pitchFamily="49" charset="-128"/>
                <a:ea typeface="ＭＳ ゴシック" panose="020B0609070205080204" pitchFamily="49" charset="-128"/>
              </a:rPr>
              <a:t>　</a:t>
            </a:r>
            <a:r>
              <a:rPr kumimoji="1" lang="ja-JP" altLang="en-US" sz="3200" dirty="0">
                <a:solidFill>
                  <a:schemeClr val="tx1"/>
                </a:solidFill>
                <a:latin typeface="ＭＳ ゴシック" panose="020B0609070205080204" pitchFamily="49" charset="-128"/>
                <a:ea typeface="ＭＳ ゴシック" panose="020B0609070205080204" pitchFamily="49" charset="-128"/>
              </a:rPr>
              <a:t>保護者が日本語を話さないために子どもが通訳や家族の世話をしている。</a:t>
            </a:r>
            <a:endParaRPr kumimoji="1" lang="en-US" altLang="ja-JP" sz="32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3200" dirty="0">
                <a:solidFill>
                  <a:schemeClr val="tx1"/>
                </a:solidFill>
              </a:rPr>
              <a:t>     ＝</a:t>
            </a:r>
            <a:r>
              <a:rPr lang="ja-JP" altLang="en-US" sz="3200" dirty="0">
                <a:solidFill>
                  <a:schemeClr val="tx1"/>
                </a:solidFill>
              </a:rPr>
              <a:t>ヤングケアラーとされる状態</a:t>
            </a:r>
            <a:endParaRPr kumimoji="1" lang="ja-JP" altLang="en-US" sz="3200" dirty="0">
              <a:solidFill>
                <a:schemeClr val="tx1"/>
              </a:solidFill>
            </a:endParaRPr>
          </a:p>
        </p:txBody>
      </p:sp>
      <p:sp>
        <p:nvSpPr>
          <p:cNvPr id="6" name="正方形/長方形 5">
            <a:extLst>
              <a:ext uri="{FF2B5EF4-FFF2-40B4-BE49-F238E27FC236}">
                <a16:creationId xmlns:a16="http://schemas.microsoft.com/office/drawing/2014/main" id="{1A1617C6-769A-47CD-9E0C-F3806A7785DC}"/>
              </a:ext>
            </a:extLst>
          </p:cNvPr>
          <p:cNvSpPr/>
          <p:nvPr/>
        </p:nvSpPr>
        <p:spPr>
          <a:xfrm>
            <a:off x="2315025" y="3007014"/>
            <a:ext cx="5143207" cy="1146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solidFill>
                  <a:schemeClr val="tx1"/>
                </a:solidFill>
              </a:rPr>
              <a:t>そもそも支援に関する情報を</a:t>
            </a:r>
            <a:endParaRPr kumimoji="1" lang="en-US" altLang="ja-JP" sz="3200" dirty="0">
              <a:solidFill>
                <a:schemeClr val="tx1"/>
              </a:solidFill>
            </a:endParaRPr>
          </a:p>
          <a:p>
            <a:r>
              <a:rPr kumimoji="1" lang="ja-JP" altLang="en-US" sz="3200" dirty="0">
                <a:solidFill>
                  <a:schemeClr val="tx1"/>
                </a:solidFill>
              </a:rPr>
              <a:t>得ることが困難</a:t>
            </a:r>
          </a:p>
        </p:txBody>
      </p:sp>
      <p:sp>
        <p:nvSpPr>
          <p:cNvPr id="8" name="矢印: 左カーブ 7">
            <a:extLst>
              <a:ext uri="{FF2B5EF4-FFF2-40B4-BE49-F238E27FC236}">
                <a16:creationId xmlns:a16="http://schemas.microsoft.com/office/drawing/2014/main" id="{C62B44BA-F895-4A64-B0E6-F8C2ECDFD16D}"/>
              </a:ext>
            </a:extLst>
          </p:cNvPr>
          <p:cNvSpPr/>
          <p:nvPr/>
        </p:nvSpPr>
        <p:spPr>
          <a:xfrm>
            <a:off x="7486649" y="1417000"/>
            <a:ext cx="1346894" cy="2469200"/>
          </a:xfrm>
          <a:prstGeom prst="curvedLeftArrow">
            <a:avLst>
              <a:gd name="adj1" fmla="val 25000"/>
              <a:gd name="adj2" fmla="val 50000"/>
              <a:gd name="adj3" fmla="val 29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503885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11</a:t>
            </a:fld>
            <a:endParaRPr kumimoji="1" lang="ja-JP" altLang="en-US"/>
          </a:p>
        </p:txBody>
      </p:sp>
      <p:sp>
        <p:nvSpPr>
          <p:cNvPr id="7" name="角丸四角形 6"/>
          <p:cNvSpPr/>
          <p:nvPr/>
        </p:nvSpPr>
        <p:spPr>
          <a:xfrm>
            <a:off x="275284" y="558557"/>
            <a:ext cx="8584252" cy="1147727"/>
          </a:xfrm>
          <a:prstGeom prst="roundRect">
            <a:avLst>
              <a:gd name="adj" fmla="val 26364"/>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002060"/>
                </a:solidFill>
              </a:rPr>
              <a:t>○　ヘイトスピーチを解消するために，学校</a:t>
            </a:r>
          </a:p>
          <a:p>
            <a:r>
              <a:rPr lang="ja-JP" altLang="en-US" sz="3600" b="1" dirty="0">
                <a:solidFill>
                  <a:srgbClr val="002060"/>
                </a:solidFill>
              </a:rPr>
              <a:t>　ではどんなことをしたらいいのでしょうか。</a:t>
            </a:r>
            <a:endParaRPr lang="en-US" altLang="ja-JP" sz="3600" b="1" dirty="0">
              <a:solidFill>
                <a:srgbClr val="002060"/>
              </a:solidFill>
            </a:endParaRPr>
          </a:p>
        </p:txBody>
      </p:sp>
      <p:sp>
        <p:nvSpPr>
          <p:cNvPr id="8" name="下矢印 7"/>
          <p:cNvSpPr/>
          <p:nvPr/>
        </p:nvSpPr>
        <p:spPr>
          <a:xfrm>
            <a:off x="3876746" y="1706284"/>
            <a:ext cx="1381328" cy="7393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25286" y="2628149"/>
            <a:ext cx="8484248" cy="2142565"/>
          </a:xfrm>
          <a:prstGeom prst="roundRect">
            <a:avLst>
              <a:gd name="adj" fmla="val 26364"/>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400" b="1" spc="-300" baseline="-25000" dirty="0">
                <a:solidFill>
                  <a:schemeClr val="tx1"/>
                </a:solidFill>
                <a:latin typeface="ＭＳ ゴシック" panose="020B0609070205080204" pitchFamily="49" charset="-128"/>
                <a:ea typeface="ＭＳ ゴシック" panose="020B0609070205080204" pitchFamily="49" charset="-128"/>
              </a:rPr>
              <a:t>・　外国につながりのある人たちの人権について</a:t>
            </a:r>
            <a:endParaRPr lang="en-US" altLang="ja-JP" sz="4400" b="1" spc="-300" baseline="-25000" dirty="0">
              <a:solidFill>
                <a:schemeClr val="tx1"/>
              </a:solidFill>
              <a:latin typeface="ＭＳ ゴシック" panose="020B0609070205080204" pitchFamily="49" charset="-128"/>
              <a:ea typeface="ＭＳ ゴシック" panose="020B0609070205080204" pitchFamily="49" charset="-128"/>
            </a:endParaRPr>
          </a:p>
          <a:p>
            <a:r>
              <a:rPr lang="ja-JP" altLang="en-US" sz="4400" b="1" spc="-300" baseline="-25000" dirty="0">
                <a:solidFill>
                  <a:schemeClr val="tx1"/>
                </a:solidFill>
                <a:latin typeface="ＭＳ ゴシック" panose="020B0609070205080204" pitchFamily="49" charset="-128"/>
                <a:ea typeface="ＭＳ ゴシック" panose="020B0609070205080204" pitchFamily="49" charset="-128"/>
              </a:rPr>
              <a:t>　の理解を深めること</a:t>
            </a:r>
          </a:p>
          <a:p>
            <a:r>
              <a:rPr lang="ja-JP" altLang="en-US" sz="4400" b="1" spc="-300" baseline="-25000" dirty="0">
                <a:solidFill>
                  <a:schemeClr val="tx1"/>
                </a:solidFill>
                <a:latin typeface="ＭＳ ゴシック" panose="020B0609070205080204" pitchFamily="49" charset="-128"/>
                <a:ea typeface="ＭＳ ゴシック" panose="020B0609070205080204" pitchFamily="49" charset="-128"/>
              </a:rPr>
              <a:t>・　外国につながりのある児童生徒が安心して過</a:t>
            </a:r>
            <a:endParaRPr lang="en-US" altLang="ja-JP" sz="4400" b="1" spc="-300" baseline="-25000" dirty="0">
              <a:solidFill>
                <a:schemeClr val="tx1"/>
              </a:solidFill>
              <a:latin typeface="ＭＳ ゴシック" panose="020B0609070205080204" pitchFamily="49" charset="-128"/>
              <a:ea typeface="ＭＳ ゴシック" panose="020B0609070205080204" pitchFamily="49" charset="-128"/>
            </a:endParaRPr>
          </a:p>
          <a:p>
            <a:r>
              <a:rPr lang="ja-JP" altLang="en-US" sz="4400" b="1" spc="-300" baseline="-25000" dirty="0">
                <a:solidFill>
                  <a:schemeClr val="tx1"/>
                </a:solidFill>
                <a:latin typeface="ＭＳ ゴシック" panose="020B0609070205080204" pitchFamily="49" charset="-128"/>
                <a:ea typeface="ＭＳ ゴシック" panose="020B0609070205080204" pitchFamily="49" charset="-128"/>
              </a:rPr>
              <a:t>　</a:t>
            </a:r>
            <a:r>
              <a:rPr lang="ja-JP" altLang="en-US" sz="4400" b="1" spc="-300" baseline="-25000" dirty="0" err="1">
                <a:solidFill>
                  <a:schemeClr val="tx1"/>
                </a:solidFill>
                <a:latin typeface="ＭＳ ゴシック" panose="020B0609070205080204" pitchFamily="49" charset="-128"/>
                <a:ea typeface="ＭＳ ゴシック" panose="020B0609070205080204" pitchFamily="49" charset="-128"/>
              </a:rPr>
              <a:t>ご</a:t>
            </a:r>
            <a:r>
              <a:rPr lang="ja-JP" altLang="en-US" sz="4400" b="1" spc="-300" baseline="-25000" dirty="0">
                <a:solidFill>
                  <a:schemeClr val="tx1"/>
                </a:solidFill>
                <a:latin typeface="ＭＳ ゴシック" panose="020B0609070205080204" pitchFamily="49" charset="-128"/>
                <a:ea typeface="ＭＳ ゴシック" panose="020B0609070205080204" pitchFamily="49" charset="-128"/>
              </a:rPr>
              <a:t>せる学校づくりに取</a:t>
            </a:r>
            <a:r>
              <a:rPr lang="en-US" altLang="ja-JP" sz="4400" b="1" spc="-300" baseline="-25000" dirty="0">
                <a:solidFill>
                  <a:schemeClr val="tx1"/>
                </a:solidFill>
                <a:latin typeface="ＭＳ ゴシック" panose="020B0609070205080204" pitchFamily="49" charset="-128"/>
                <a:ea typeface="ＭＳ ゴシック" panose="020B0609070205080204" pitchFamily="49" charset="-128"/>
              </a:rPr>
              <a:t> </a:t>
            </a:r>
            <a:r>
              <a:rPr lang="ja-JP" altLang="en-US" sz="4400" b="1" spc="-300" baseline="-25000" dirty="0">
                <a:solidFill>
                  <a:schemeClr val="tx1"/>
                </a:solidFill>
                <a:latin typeface="ＭＳ ゴシック" panose="020B0609070205080204" pitchFamily="49" charset="-128"/>
                <a:ea typeface="ＭＳ ゴシック" panose="020B0609070205080204" pitchFamily="49" charset="-128"/>
              </a:rPr>
              <a:t>り組むこと</a:t>
            </a:r>
          </a:p>
          <a:p>
            <a:endParaRPr lang="ja-JP" altLang="en-US" sz="4400" b="1" baseline="-25000" dirty="0">
              <a:solidFill>
                <a:schemeClr val="accent5">
                  <a:lumMod val="50000"/>
                </a:schemeClr>
              </a:solidFill>
            </a:endParaRPr>
          </a:p>
        </p:txBody>
      </p:sp>
      <p:sp>
        <p:nvSpPr>
          <p:cNvPr id="12" name="横巻き 11"/>
          <p:cNvSpPr/>
          <p:nvPr/>
        </p:nvSpPr>
        <p:spPr>
          <a:xfrm>
            <a:off x="399018" y="5016068"/>
            <a:ext cx="8336785" cy="1664131"/>
          </a:xfrm>
          <a:prstGeom prst="horizontalScroll">
            <a:avLst>
              <a:gd name="adj" fmla="val 5085"/>
            </a:avLst>
          </a:prstGeom>
          <a:solidFill>
            <a:srgbClr val="FFCCFF"/>
          </a:solidFill>
          <a:ln w="9525" cap="flat" cmpd="sng" algn="ctr">
            <a:solidFill>
              <a:srgbClr val="F14124">
                <a:shade val="95000"/>
                <a:satMod val="105000"/>
              </a:srgbClr>
            </a:solidFill>
            <a:prstDash val="solid"/>
          </a:ln>
          <a:effectLst>
            <a:outerShdw blurRad="40000" dist="20000" dir="5400000" rotWithShape="0">
              <a:srgbClr val="000000">
                <a:alpha val="38000"/>
              </a:srgbClr>
            </a:outerShdw>
          </a:effectLst>
        </p:spPr>
        <p:txBody>
          <a:bodyPr anchor="ctr"/>
          <a:lstStyle/>
          <a:p>
            <a:pPr>
              <a:defRPr/>
            </a:pPr>
            <a:r>
              <a:rPr lang="ja-JP" altLang="en-US" sz="3200" b="1" dirty="0">
                <a:solidFill>
                  <a:schemeClr val="accent5">
                    <a:lumMod val="75000"/>
                  </a:schemeClr>
                </a:solidFill>
                <a:latin typeface="ＭＳ ゴシック" panose="020B0609070205080204" pitchFamily="49" charset="-128"/>
                <a:ea typeface="ＭＳ ゴシック" panose="020B0609070205080204" pitchFamily="49" charset="-128"/>
              </a:rPr>
              <a:t>　地域に在住する外国人や，地域の学校に在籍する外国人児童生徒等の実態を把握しておくことが重要</a:t>
            </a:r>
            <a:endParaRPr lang="en-US" altLang="ja-JP" sz="3200" b="1" kern="0" spc="-300" dirty="0">
              <a:solidFill>
                <a:schemeClr val="accent5">
                  <a:lumMod val="75000"/>
                </a:schemeClr>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65931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8407" y="1125415"/>
            <a:ext cx="8621485" cy="4950920"/>
          </a:xfrm>
          <a:solidFill>
            <a:srgbClr val="CCFF99"/>
          </a:solidFill>
        </p:spPr>
        <p:txBody>
          <a:bodyPr>
            <a:noAutofit/>
          </a:bodyPr>
          <a:lstStyle/>
          <a:p>
            <a:pPr algn="l"/>
            <a:br>
              <a:rPr lang="ja-JP" altLang="en-US" sz="3600" dirty="0">
                <a:latin typeface="+mn-ea"/>
              </a:rPr>
            </a:br>
            <a:br>
              <a:rPr lang="ja-JP" altLang="en-US" sz="3600" dirty="0">
                <a:latin typeface="+mn-ea"/>
              </a:rPr>
            </a:br>
            <a:br>
              <a:rPr lang="ja-JP" altLang="en-US" sz="3600" dirty="0">
                <a:latin typeface="+mn-ea"/>
              </a:rPr>
            </a:br>
            <a:br>
              <a:rPr lang="ja-JP" altLang="en-US" sz="3600" dirty="0">
                <a:latin typeface="+mn-ea"/>
              </a:rPr>
            </a:br>
            <a:br>
              <a:rPr lang="ja-JP" altLang="en-US" sz="3600" dirty="0">
                <a:latin typeface="+mn-ea"/>
              </a:rPr>
            </a:br>
            <a:br>
              <a:rPr lang="ja-JP" altLang="en-US" sz="3600" dirty="0">
                <a:latin typeface="+mn-ea"/>
              </a:rPr>
            </a:br>
            <a:r>
              <a:rPr lang="en-US" altLang="ja-JP" sz="3600" b="1" dirty="0">
                <a:solidFill>
                  <a:schemeClr val="accent5">
                    <a:lumMod val="75000"/>
                  </a:schemeClr>
                </a:solidFill>
                <a:latin typeface="+mn-ea"/>
              </a:rPr>
              <a:t>【</a:t>
            </a:r>
            <a:r>
              <a:rPr lang="ja-JP" altLang="en-US" sz="3600" b="1" dirty="0">
                <a:solidFill>
                  <a:schemeClr val="accent5">
                    <a:lumMod val="75000"/>
                  </a:schemeClr>
                </a:solidFill>
                <a:latin typeface="+mn-ea"/>
              </a:rPr>
              <a:t>小学校：総合的な学習の時間</a:t>
            </a:r>
            <a:r>
              <a:rPr lang="en-US" altLang="ja-JP" sz="3600" b="1" dirty="0">
                <a:solidFill>
                  <a:schemeClr val="accent5">
                    <a:lumMod val="75000"/>
                  </a:schemeClr>
                </a:solidFill>
                <a:latin typeface="+mn-ea"/>
              </a:rPr>
              <a:t>】</a:t>
            </a:r>
            <a:br>
              <a:rPr lang="ja-JP" altLang="en-US" sz="3600" b="1" dirty="0">
                <a:solidFill>
                  <a:schemeClr val="accent5">
                    <a:lumMod val="75000"/>
                  </a:schemeClr>
                </a:solidFill>
                <a:latin typeface="+mn-ea"/>
              </a:rPr>
            </a:br>
            <a:br>
              <a:rPr lang="ja-JP" altLang="en-US" sz="3600" dirty="0">
                <a:latin typeface="+mn-ea"/>
              </a:rPr>
            </a:br>
            <a:r>
              <a:rPr lang="ja-JP" altLang="en-US" sz="3200" dirty="0">
                <a:latin typeface="+mn-ea"/>
              </a:rPr>
              <a:t>・</a:t>
            </a:r>
            <a:r>
              <a:rPr lang="ja-JP" altLang="en-US" sz="3600" dirty="0">
                <a:latin typeface="+mn-ea"/>
              </a:rPr>
              <a:t>　 </a:t>
            </a:r>
            <a:r>
              <a:rPr lang="ja-JP" altLang="en-US" sz="3200" dirty="0">
                <a:latin typeface="+mn-ea"/>
              </a:rPr>
              <a:t>多様な考え方や価値が存在することを実感し，　　</a:t>
            </a:r>
            <a:br>
              <a:rPr lang="ja-JP" altLang="en-US" sz="3200" dirty="0">
                <a:latin typeface="+mn-ea"/>
              </a:rPr>
            </a:br>
            <a:r>
              <a:rPr lang="ja-JP" altLang="en-US" sz="3200" dirty="0">
                <a:latin typeface="+mn-ea"/>
              </a:rPr>
              <a:t>　自分と違った意見や考えを受け入れることがで</a:t>
            </a:r>
            <a:br>
              <a:rPr lang="ja-JP" altLang="en-US" sz="3200" dirty="0">
                <a:latin typeface="+mn-ea"/>
              </a:rPr>
            </a:br>
            <a:r>
              <a:rPr lang="ja-JP" altLang="en-US" sz="3200" dirty="0">
                <a:latin typeface="+mn-ea"/>
              </a:rPr>
              <a:t>　きるようになることを目的とする。</a:t>
            </a:r>
            <a:br>
              <a:rPr lang="ja-JP" altLang="en-US" sz="3200" dirty="0">
                <a:latin typeface="+mn-ea"/>
              </a:rPr>
            </a:br>
            <a:br>
              <a:rPr lang="ja-JP" altLang="en-US" sz="3200" dirty="0">
                <a:latin typeface="+mn-ea"/>
              </a:rPr>
            </a:br>
            <a:r>
              <a:rPr lang="ja-JP" altLang="en-US" sz="3200" dirty="0">
                <a:latin typeface="+mn-ea"/>
              </a:rPr>
              <a:t>・　  様々な国や地域の方とふれあう活動を通して，</a:t>
            </a:r>
            <a:br>
              <a:rPr lang="ja-JP" altLang="en-US" sz="3200" dirty="0">
                <a:latin typeface="+mn-ea"/>
              </a:rPr>
            </a:br>
            <a:r>
              <a:rPr lang="ja-JP" altLang="en-US" sz="2400" dirty="0">
                <a:latin typeface="+mn-ea"/>
              </a:rPr>
              <a:t>　 </a:t>
            </a:r>
            <a:r>
              <a:rPr lang="ja-JP" altLang="en-US" sz="3200" dirty="0">
                <a:latin typeface="+mn-ea"/>
              </a:rPr>
              <a:t>外国と日本の文化や生活，習慣の比較を行う。</a:t>
            </a:r>
            <a:br>
              <a:rPr lang="ja-JP" altLang="en-US" sz="3200" dirty="0">
                <a:latin typeface="+mn-ea"/>
              </a:rPr>
            </a:br>
            <a:endParaRPr kumimoji="1" lang="ja-JP" altLang="en-US" sz="3600" b="1" dirty="0">
              <a:latin typeface="+mn-ea"/>
              <a:ea typeface="+mn-ea"/>
            </a:endParaRPr>
          </a:p>
        </p:txBody>
      </p:sp>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12</a:t>
            </a:fld>
            <a:endParaRPr kumimoji="1" lang="ja-JP" altLang="en-US"/>
          </a:p>
        </p:txBody>
      </p:sp>
      <p:sp>
        <p:nvSpPr>
          <p:cNvPr id="5" name="正方形/長方形 4"/>
          <p:cNvSpPr/>
          <p:nvPr/>
        </p:nvSpPr>
        <p:spPr>
          <a:xfrm>
            <a:off x="1893536" y="290293"/>
            <a:ext cx="5781881" cy="646331"/>
          </a:xfrm>
          <a:prstGeom prst="rect">
            <a:avLst/>
          </a:prstGeom>
          <a:solidFill>
            <a:srgbClr val="FFFF00"/>
          </a:solidFill>
          <a:ln>
            <a:solidFill>
              <a:schemeClr val="tx2"/>
            </a:solidFill>
          </a:ln>
        </p:spPr>
        <p:txBody>
          <a:bodyPr wrap="square">
            <a:spAutoFit/>
          </a:bodyPr>
          <a:lstStyle/>
          <a:p>
            <a:r>
              <a:rPr lang="ja-JP" altLang="en-US" sz="3600" b="1" dirty="0">
                <a:solidFill>
                  <a:schemeClr val="tx1">
                    <a:lumMod val="95000"/>
                    <a:lumOff val="5000"/>
                  </a:schemeClr>
                </a:solidFill>
                <a:latin typeface="ShinGoPro-Regular"/>
              </a:rPr>
              <a:t>発達段階に応じた学習内容</a:t>
            </a:r>
          </a:p>
        </p:txBody>
      </p:sp>
    </p:spTree>
    <p:extLst>
      <p:ext uri="{BB962C8B-B14F-4D97-AF65-F5344CB8AC3E}">
        <p14:creationId xmlns:p14="http://schemas.microsoft.com/office/powerpoint/2010/main" val="2198862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88911" y="578772"/>
            <a:ext cx="8621485" cy="6142704"/>
          </a:xfrm>
          <a:solidFill>
            <a:srgbClr val="CCFF99"/>
          </a:solidFill>
        </p:spPr>
        <p:txBody>
          <a:bodyPr>
            <a:noAutofit/>
          </a:bodyPr>
          <a:lstStyle/>
          <a:p>
            <a:pPr algn="l"/>
            <a:br>
              <a:rPr lang="ja-JP" altLang="en-US" sz="3600" dirty="0">
                <a:latin typeface="+mn-ea"/>
              </a:rPr>
            </a:br>
            <a:br>
              <a:rPr lang="ja-JP" altLang="en-US" sz="3200" dirty="0">
                <a:latin typeface="+mn-ea"/>
              </a:rPr>
            </a:br>
            <a:r>
              <a:rPr lang="en-US" altLang="ja-JP" sz="3600" b="1" dirty="0">
                <a:solidFill>
                  <a:schemeClr val="accent5">
                    <a:lumMod val="75000"/>
                  </a:schemeClr>
                </a:solidFill>
                <a:latin typeface="+mn-ea"/>
              </a:rPr>
              <a:t>【</a:t>
            </a:r>
            <a:r>
              <a:rPr lang="ja-JP" altLang="en-US" sz="3600" b="1" dirty="0">
                <a:solidFill>
                  <a:schemeClr val="accent5">
                    <a:lumMod val="75000"/>
                  </a:schemeClr>
                </a:solidFill>
                <a:latin typeface="+mn-ea"/>
              </a:rPr>
              <a:t>中学校：社会，道徳</a:t>
            </a:r>
            <a:r>
              <a:rPr lang="en-US" altLang="ja-JP" sz="3600" b="1" dirty="0">
                <a:solidFill>
                  <a:schemeClr val="accent5">
                    <a:lumMod val="75000"/>
                  </a:schemeClr>
                </a:solidFill>
                <a:latin typeface="+mn-ea"/>
              </a:rPr>
              <a:t>】</a:t>
            </a:r>
            <a:br>
              <a:rPr lang="ja-JP" altLang="en-US" sz="3600" b="1" dirty="0">
                <a:solidFill>
                  <a:schemeClr val="accent5">
                    <a:lumMod val="75000"/>
                  </a:schemeClr>
                </a:solidFill>
                <a:latin typeface="+mn-ea"/>
              </a:rPr>
            </a:br>
            <a:r>
              <a:rPr lang="ja-JP" altLang="en-US" sz="3200" dirty="0">
                <a:latin typeface="+mn-ea"/>
                <a:ea typeface="+mn-ea"/>
              </a:rPr>
              <a:t>・　 多文化共生社会を生きる私たちにできること</a:t>
            </a:r>
            <a:br>
              <a:rPr lang="ja-JP" altLang="en-US" sz="3200" dirty="0">
                <a:latin typeface="+mn-ea"/>
                <a:ea typeface="+mn-ea"/>
              </a:rPr>
            </a:br>
            <a:r>
              <a:rPr lang="ja-JP" altLang="en-US" sz="3200" dirty="0">
                <a:latin typeface="+mn-ea"/>
                <a:ea typeface="+mn-ea"/>
              </a:rPr>
              <a:t>　を考え，よりよい社会の実現について考える。</a:t>
            </a:r>
            <a:br>
              <a:rPr lang="ja-JP" altLang="en-US" sz="3200" dirty="0">
                <a:latin typeface="+mn-ea"/>
                <a:ea typeface="+mn-ea"/>
              </a:rPr>
            </a:br>
            <a:br>
              <a:rPr lang="ja-JP" altLang="en-US" sz="3200" dirty="0">
                <a:latin typeface="+mn-ea"/>
                <a:ea typeface="+mn-ea"/>
              </a:rPr>
            </a:br>
            <a:r>
              <a:rPr lang="ja-JP" altLang="en-US" sz="3200" dirty="0">
                <a:latin typeface="+mn-ea"/>
                <a:ea typeface="+mn-ea"/>
              </a:rPr>
              <a:t>・　  スポーツ界の外国人差別やヘイトスピーチの</a:t>
            </a:r>
            <a:br>
              <a:rPr lang="ja-JP" altLang="en-US" sz="3200" dirty="0">
                <a:latin typeface="+mn-ea"/>
                <a:ea typeface="+mn-ea"/>
              </a:rPr>
            </a:br>
            <a:r>
              <a:rPr lang="ja-JP" altLang="en-US" sz="3200" dirty="0">
                <a:latin typeface="+mn-ea"/>
                <a:ea typeface="+mn-ea"/>
              </a:rPr>
              <a:t>　事例を用いて話し合う。</a:t>
            </a:r>
            <a:br>
              <a:rPr lang="ja-JP" altLang="en-US" sz="3200" dirty="0">
                <a:latin typeface="+mn-ea"/>
                <a:ea typeface="+mn-ea"/>
              </a:rPr>
            </a:br>
            <a:br>
              <a:rPr lang="ja-JP" altLang="en-US" sz="3200" dirty="0">
                <a:latin typeface="+mn-ea"/>
                <a:ea typeface="+mn-ea"/>
              </a:rPr>
            </a:br>
            <a:r>
              <a:rPr lang="ja-JP" altLang="en-US" sz="3200" dirty="0">
                <a:latin typeface="+mn-ea"/>
                <a:ea typeface="+mn-ea"/>
              </a:rPr>
              <a:t>・　　「表現の自由」と「ヘイトスピーチ解消法」につ</a:t>
            </a:r>
            <a:br>
              <a:rPr lang="ja-JP" altLang="en-US" sz="3200" dirty="0">
                <a:latin typeface="+mn-ea"/>
                <a:ea typeface="+mn-ea"/>
              </a:rPr>
            </a:br>
            <a:r>
              <a:rPr lang="ja-JP" altLang="en-US" sz="3200" dirty="0">
                <a:latin typeface="+mn-ea"/>
                <a:ea typeface="+mn-ea"/>
              </a:rPr>
              <a:t>　いて考え，デモ・該当宣伝，インターネットのコメ</a:t>
            </a:r>
            <a:br>
              <a:rPr lang="ja-JP" altLang="en-US" sz="3200" dirty="0">
                <a:latin typeface="+mn-ea"/>
                <a:ea typeface="+mn-ea"/>
              </a:rPr>
            </a:br>
            <a:r>
              <a:rPr lang="ja-JP" altLang="en-US" sz="3200" dirty="0">
                <a:latin typeface="+mn-ea"/>
                <a:ea typeface="+mn-ea"/>
              </a:rPr>
              <a:t>　ント等により拡散していく不安や嫌悪，差別意識</a:t>
            </a:r>
            <a:br>
              <a:rPr lang="ja-JP" altLang="en-US" sz="3200" dirty="0">
                <a:latin typeface="+mn-ea"/>
                <a:ea typeface="+mn-ea"/>
              </a:rPr>
            </a:br>
            <a:r>
              <a:rPr lang="ja-JP" altLang="en-US" sz="3200" dirty="0">
                <a:latin typeface="+mn-ea"/>
                <a:ea typeface="+mn-ea"/>
              </a:rPr>
              <a:t>　によるトラブルから信頼関係が損なわれていくこ</a:t>
            </a:r>
            <a:br>
              <a:rPr lang="ja-JP" altLang="en-US" sz="3200" dirty="0">
                <a:latin typeface="+mn-ea"/>
                <a:ea typeface="+mn-ea"/>
              </a:rPr>
            </a:br>
            <a:r>
              <a:rPr lang="ja-JP" altLang="en-US" sz="3200" dirty="0">
                <a:latin typeface="+mn-ea"/>
                <a:ea typeface="+mn-ea"/>
              </a:rPr>
              <a:t>　とを学ぶ。</a:t>
            </a:r>
            <a:endParaRPr kumimoji="1" lang="ja-JP" altLang="en-US" sz="3600" b="1" dirty="0">
              <a:latin typeface="+mn-ea"/>
              <a:ea typeface="+mn-ea"/>
            </a:endParaRPr>
          </a:p>
        </p:txBody>
      </p:sp>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13</a:t>
            </a:fld>
            <a:endParaRPr kumimoji="1" lang="ja-JP" altLang="en-US"/>
          </a:p>
        </p:txBody>
      </p:sp>
    </p:spTree>
    <p:extLst>
      <p:ext uri="{BB962C8B-B14F-4D97-AF65-F5344CB8AC3E}">
        <p14:creationId xmlns:p14="http://schemas.microsoft.com/office/powerpoint/2010/main" val="2909700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14</a:t>
            </a:fld>
            <a:endParaRPr kumimoji="1" lang="ja-JP" altLang="en-US"/>
          </a:p>
        </p:txBody>
      </p:sp>
      <p:sp>
        <p:nvSpPr>
          <p:cNvPr id="5" name="タイトル 1"/>
          <p:cNvSpPr>
            <a:spLocks noGrp="1"/>
          </p:cNvSpPr>
          <p:nvPr>
            <p:ph type="ctrTitle"/>
          </p:nvPr>
        </p:nvSpPr>
        <p:spPr>
          <a:xfrm>
            <a:off x="383457" y="254307"/>
            <a:ext cx="8347587" cy="6102044"/>
          </a:xfrm>
          <a:solidFill>
            <a:srgbClr val="CCFF99"/>
          </a:solidFill>
        </p:spPr>
        <p:txBody>
          <a:bodyPr>
            <a:noAutofit/>
          </a:bodyPr>
          <a:lstStyle/>
          <a:p>
            <a:pPr algn="l"/>
            <a:br>
              <a:rPr lang="ja-JP" altLang="en-US" sz="3200" dirty="0">
                <a:latin typeface="+mn-ea"/>
              </a:rPr>
            </a:br>
            <a:r>
              <a:rPr lang="en-US" altLang="ja-JP" sz="3600" b="1" dirty="0">
                <a:solidFill>
                  <a:schemeClr val="accent5">
                    <a:lumMod val="75000"/>
                  </a:schemeClr>
                </a:solidFill>
                <a:latin typeface="+mn-ea"/>
              </a:rPr>
              <a:t>【</a:t>
            </a:r>
            <a:r>
              <a:rPr lang="ja-JP" altLang="en-US" sz="3600" b="1" dirty="0">
                <a:solidFill>
                  <a:schemeClr val="accent5">
                    <a:lumMod val="75000"/>
                  </a:schemeClr>
                </a:solidFill>
                <a:latin typeface="+mn-ea"/>
              </a:rPr>
              <a:t>高等学校：特別活動</a:t>
            </a:r>
            <a:r>
              <a:rPr lang="ja-JP" altLang="en-US" sz="3200" b="1" dirty="0">
                <a:solidFill>
                  <a:schemeClr val="accent5">
                    <a:lumMod val="75000"/>
                  </a:schemeClr>
                </a:solidFill>
                <a:latin typeface="+mn-ea"/>
              </a:rPr>
              <a:t>（ホームルーム活動）</a:t>
            </a:r>
            <a:r>
              <a:rPr lang="en-US" altLang="ja-JP" sz="3600" b="1" dirty="0">
                <a:solidFill>
                  <a:schemeClr val="accent5">
                    <a:lumMod val="75000"/>
                  </a:schemeClr>
                </a:solidFill>
                <a:latin typeface="+mn-ea"/>
              </a:rPr>
              <a:t>】</a:t>
            </a:r>
            <a:br>
              <a:rPr lang="ja-JP" altLang="en-US" sz="3600" b="1" dirty="0">
                <a:solidFill>
                  <a:schemeClr val="accent5">
                    <a:lumMod val="75000"/>
                  </a:schemeClr>
                </a:solidFill>
                <a:latin typeface="+mn-ea"/>
              </a:rPr>
            </a:br>
            <a:br>
              <a:rPr lang="ja-JP" altLang="en-US" sz="3600" b="1" dirty="0">
                <a:solidFill>
                  <a:schemeClr val="accent5">
                    <a:lumMod val="75000"/>
                  </a:schemeClr>
                </a:solidFill>
                <a:latin typeface="+mn-ea"/>
              </a:rPr>
            </a:br>
            <a:r>
              <a:rPr lang="ja-JP" altLang="en-US" sz="3200" dirty="0">
                <a:latin typeface="+mn-ea"/>
                <a:ea typeface="+mn-ea"/>
              </a:rPr>
              <a:t>・　　ヘイトスピーチを扱った映像を視聴し，その</a:t>
            </a:r>
            <a:br>
              <a:rPr lang="ja-JP" altLang="en-US" sz="3200" dirty="0">
                <a:latin typeface="+mn-ea"/>
                <a:ea typeface="+mn-ea"/>
              </a:rPr>
            </a:br>
            <a:r>
              <a:rPr lang="ja-JP" altLang="en-US" sz="3200" dirty="0">
                <a:latin typeface="+mn-ea"/>
                <a:ea typeface="+mn-ea"/>
              </a:rPr>
              <a:t>　実態や参加者の主張，参加した経緯，ヘイトス</a:t>
            </a:r>
            <a:br>
              <a:rPr lang="ja-JP" altLang="en-US" sz="3200" dirty="0">
                <a:latin typeface="+mn-ea"/>
                <a:ea typeface="+mn-ea"/>
              </a:rPr>
            </a:br>
            <a:r>
              <a:rPr lang="ja-JP" altLang="en-US" sz="3200" dirty="0">
                <a:latin typeface="+mn-ea"/>
                <a:ea typeface="+mn-ea"/>
              </a:rPr>
              <a:t>　ピーチが起きる背景などを学び，感想を共有</a:t>
            </a:r>
            <a:br>
              <a:rPr lang="ja-JP" altLang="en-US" sz="3200" dirty="0">
                <a:latin typeface="+mn-ea"/>
                <a:ea typeface="+mn-ea"/>
              </a:rPr>
            </a:br>
            <a:r>
              <a:rPr lang="ja-JP" altLang="en-US" sz="3200" dirty="0">
                <a:latin typeface="+mn-ea"/>
                <a:ea typeface="+mn-ea"/>
              </a:rPr>
              <a:t>　する。</a:t>
            </a:r>
            <a:br>
              <a:rPr lang="ja-JP" altLang="en-US" sz="3200" dirty="0">
                <a:latin typeface="+mn-ea"/>
                <a:ea typeface="+mn-ea"/>
              </a:rPr>
            </a:br>
            <a:br>
              <a:rPr lang="ja-JP" altLang="en-US" sz="3200" dirty="0">
                <a:latin typeface="+mn-ea"/>
                <a:ea typeface="+mn-ea"/>
              </a:rPr>
            </a:br>
            <a:r>
              <a:rPr lang="ja-JP" altLang="en-US" sz="3200" dirty="0">
                <a:latin typeface="+mn-ea"/>
                <a:ea typeface="+mn-ea"/>
              </a:rPr>
              <a:t>・　　講演会で，日本とその国との文化的交流や</a:t>
            </a:r>
            <a:br>
              <a:rPr lang="ja-JP" altLang="en-US" sz="3200" dirty="0">
                <a:latin typeface="+mn-ea"/>
                <a:ea typeface="+mn-ea"/>
              </a:rPr>
            </a:br>
            <a:r>
              <a:rPr lang="ja-JP" altLang="en-US" sz="3200" dirty="0">
                <a:latin typeface="+mn-ea"/>
                <a:ea typeface="+mn-ea"/>
              </a:rPr>
              <a:t>　歴史的関係についての講演を聞き，双方の立</a:t>
            </a:r>
            <a:br>
              <a:rPr lang="ja-JP" altLang="en-US" sz="3200" dirty="0">
                <a:latin typeface="+mn-ea"/>
                <a:ea typeface="+mn-ea"/>
              </a:rPr>
            </a:br>
            <a:r>
              <a:rPr lang="ja-JP" altLang="en-US" sz="3200" dirty="0">
                <a:latin typeface="+mn-ea"/>
                <a:ea typeface="+mn-ea"/>
              </a:rPr>
              <a:t>　場を学び，理解・尊重することや両国間の近代</a:t>
            </a:r>
            <a:br>
              <a:rPr lang="ja-JP" altLang="en-US" sz="3200" dirty="0">
                <a:latin typeface="+mn-ea"/>
                <a:ea typeface="+mn-ea"/>
              </a:rPr>
            </a:br>
            <a:r>
              <a:rPr lang="ja-JP" altLang="en-US" sz="3200" dirty="0">
                <a:latin typeface="+mn-ea"/>
                <a:ea typeface="+mn-ea"/>
              </a:rPr>
              <a:t>　史をそれぞれの視点で学ぶことの重要性など</a:t>
            </a:r>
            <a:br>
              <a:rPr lang="ja-JP" altLang="en-US" sz="3200" dirty="0">
                <a:latin typeface="+mn-ea"/>
                <a:ea typeface="+mn-ea"/>
              </a:rPr>
            </a:br>
            <a:r>
              <a:rPr lang="ja-JP" altLang="en-US" sz="3200" dirty="0">
                <a:latin typeface="+mn-ea"/>
                <a:ea typeface="+mn-ea"/>
              </a:rPr>
              <a:t>　について考える。</a:t>
            </a:r>
            <a:endParaRPr kumimoji="1" lang="ja-JP" altLang="en-US" sz="3600" b="1" dirty="0">
              <a:latin typeface="+mn-ea"/>
              <a:ea typeface="+mn-ea"/>
            </a:endParaRPr>
          </a:p>
        </p:txBody>
      </p:sp>
    </p:spTree>
    <p:extLst>
      <p:ext uri="{BB962C8B-B14F-4D97-AF65-F5344CB8AC3E}">
        <p14:creationId xmlns:p14="http://schemas.microsoft.com/office/powerpoint/2010/main" val="2343887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5779" y="1995086"/>
            <a:ext cx="6285822" cy="4349311"/>
          </a:xfrm>
          <a:prstGeom prst="rect">
            <a:avLst/>
          </a:prstGeom>
          <a:ln>
            <a:solidFill>
              <a:schemeClr val="tx1"/>
            </a:solidFill>
          </a:ln>
        </p:spPr>
      </p:pic>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15</a:t>
            </a:fld>
            <a:endParaRPr kumimoji="1" lang="ja-JP" altLang="en-US"/>
          </a:p>
        </p:txBody>
      </p:sp>
      <p:pic>
        <p:nvPicPr>
          <p:cNvPr id="6" name="コンテンツ プレースホルダー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8586" y="1098445"/>
            <a:ext cx="2362829" cy="3170210"/>
          </a:xfrm>
          <a:prstGeom prst="rect">
            <a:avLst/>
          </a:prstGeom>
          <a:ln>
            <a:solidFill>
              <a:schemeClr val="tx1"/>
            </a:solidFill>
          </a:ln>
        </p:spPr>
      </p:pic>
      <p:sp>
        <p:nvSpPr>
          <p:cNvPr id="7" name="正方形/長方形 6"/>
          <p:cNvSpPr/>
          <p:nvPr/>
        </p:nvSpPr>
        <p:spPr>
          <a:xfrm>
            <a:off x="268586" y="195709"/>
            <a:ext cx="8246764" cy="584775"/>
          </a:xfrm>
          <a:prstGeom prst="rect">
            <a:avLst/>
          </a:prstGeom>
          <a:solidFill>
            <a:srgbClr val="FFFF00"/>
          </a:solidFill>
          <a:ln>
            <a:solidFill>
              <a:schemeClr val="tx2"/>
            </a:solidFill>
          </a:ln>
        </p:spPr>
        <p:txBody>
          <a:bodyPr wrap="square">
            <a:spAutoFit/>
          </a:bodyPr>
          <a:lstStyle/>
          <a:p>
            <a:r>
              <a:rPr lang="ja-JP" altLang="en-US" sz="3200" b="1" dirty="0">
                <a:solidFill>
                  <a:schemeClr val="tx1">
                    <a:lumMod val="95000"/>
                    <a:lumOff val="5000"/>
                  </a:schemeClr>
                </a:solidFill>
                <a:latin typeface="ShinGoPro-Regular"/>
              </a:rPr>
              <a:t>（参考）外国につながりのある児童生徒の支援</a:t>
            </a:r>
          </a:p>
        </p:txBody>
      </p:sp>
    </p:spTree>
    <p:extLst>
      <p:ext uri="{BB962C8B-B14F-4D97-AF65-F5344CB8AC3E}">
        <p14:creationId xmlns:p14="http://schemas.microsoft.com/office/powerpoint/2010/main" val="1592985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417785" y="6492875"/>
            <a:ext cx="2057400" cy="365125"/>
          </a:xfrm>
        </p:spPr>
        <p:txBody>
          <a:bodyPr/>
          <a:lstStyle/>
          <a:p>
            <a:fld id="{90237AB0-5452-4974-B0D6-AAC534A68F92}" type="slidenum">
              <a:rPr kumimoji="1" lang="ja-JP" altLang="en-US" smtClean="0"/>
              <a:t>16</a:t>
            </a:fld>
            <a:endParaRPr kumimoji="1" lang="ja-JP" altLang="en-US" dirty="0"/>
          </a:p>
        </p:txBody>
      </p:sp>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7253" y="3280818"/>
            <a:ext cx="3064543" cy="3577182"/>
          </a:xfrm>
          <a:prstGeom prst="rect">
            <a:avLst/>
          </a:prstGeom>
        </p:spPr>
      </p:pic>
      <p:sp>
        <p:nvSpPr>
          <p:cNvPr id="5" name="角丸四角形吹き出し 4"/>
          <p:cNvSpPr/>
          <p:nvPr/>
        </p:nvSpPr>
        <p:spPr>
          <a:xfrm>
            <a:off x="5382362" y="727122"/>
            <a:ext cx="3510384" cy="2962513"/>
          </a:xfrm>
          <a:prstGeom prst="wedgeRoundRectCallout">
            <a:avLst>
              <a:gd name="adj1" fmla="val -2281"/>
              <a:gd name="adj2" fmla="val 64873"/>
              <a:gd name="adj3" fmla="val 16667"/>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ja-JP" altLang="en-US" sz="2800" b="1" spc="-150" dirty="0">
                <a:solidFill>
                  <a:srgbClr val="002060"/>
                </a:solidFill>
                <a:latin typeface="+mn-ea"/>
              </a:rPr>
              <a:t>　 </a:t>
            </a:r>
            <a:r>
              <a:rPr lang="ja-JP" altLang="en-US" sz="2800" b="1" dirty="0">
                <a:solidFill>
                  <a:srgbClr val="002060"/>
                </a:solidFill>
                <a:latin typeface="ＭＳ ゴシック" panose="020B0609070205080204" pitchFamily="49" charset="-128"/>
                <a:ea typeface="ＭＳ ゴシック" panose="020B0609070205080204" pitchFamily="49" charset="-128"/>
              </a:rPr>
              <a:t>ヘイトスピーチなどの差別的言動に対するものも含めて，外国語による人権相談窓口があります</a:t>
            </a:r>
            <a:r>
              <a:rPr lang="ja-JP" altLang="en-US" sz="2800" dirty="0">
                <a:solidFill>
                  <a:srgbClr val="002060"/>
                </a:solidFill>
                <a:latin typeface="ＭＳ ゴシック" panose="020B0609070205080204" pitchFamily="49" charset="-128"/>
                <a:ea typeface="ＭＳ ゴシック" panose="020B0609070205080204" pitchFamily="49" charset="-128"/>
              </a:rPr>
              <a:t>！</a:t>
            </a:r>
            <a:endParaRPr lang="en-US" altLang="ja-JP" sz="2800" dirty="0">
              <a:solidFill>
                <a:srgbClr val="002060"/>
              </a:solidFill>
              <a:latin typeface="ＭＳ ゴシック" panose="020B0609070205080204" pitchFamily="49" charset="-128"/>
              <a:ea typeface="ＭＳ ゴシック" panose="020B0609070205080204" pitchFamily="49" charset="-128"/>
            </a:endParaRPr>
          </a:p>
        </p:txBody>
      </p:sp>
      <p:pic>
        <p:nvPicPr>
          <p:cNvPr id="6" name="図 5"/>
          <p:cNvPicPr/>
          <p:nvPr/>
        </p:nvPicPr>
        <p:blipFill>
          <a:blip r:embed="rId4" cstate="print">
            <a:extLst>
              <a:ext uri="{28A0092B-C50C-407E-A947-70E740481C1C}">
                <a14:useLocalDpi xmlns:a14="http://schemas.microsoft.com/office/drawing/2010/main" val="0"/>
              </a:ext>
            </a:extLst>
          </a:blip>
          <a:stretch>
            <a:fillRect/>
          </a:stretch>
        </p:blipFill>
        <p:spPr>
          <a:xfrm>
            <a:off x="7137554" y="4250061"/>
            <a:ext cx="1462893" cy="1682388"/>
          </a:xfrm>
          <a:prstGeom prst="rect">
            <a:avLst/>
          </a:prstGeom>
        </p:spPr>
      </p:pic>
      <p:pic>
        <p:nvPicPr>
          <p:cNvPr id="7" name="図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0500" y="0"/>
            <a:ext cx="4667250" cy="3280818"/>
          </a:xfrm>
          <a:prstGeom prst="rect">
            <a:avLst/>
          </a:prstGeom>
        </p:spPr>
      </p:pic>
    </p:spTree>
    <p:extLst>
      <p:ext uri="{BB962C8B-B14F-4D97-AF65-F5344CB8AC3E}">
        <p14:creationId xmlns:p14="http://schemas.microsoft.com/office/powerpoint/2010/main" val="360065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図 6">
            <a:extLst>
              <a:ext uri="{FF2B5EF4-FFF2-40B4-BE49-F238E27FC236}">
                <a16:creationId xmlns:a16="http://schemas.microsoft.com/office/drawing/2014/main" id="{12427214-8261-48B7-90B0-21359600435D}"/>
              </a:ext>
            </a:extLst>
          </p:cNvPr>
          <p:cNvPicPr>
            <a:picLocks noChangeAspect="1"/>
          </p:cNvPicPr>
          <p:nvPr/>
        </p:nvPicPr>
        <p:blipFill rotWithShape="1">
          <a:blip r:embed="rId3"/>
          <a:srcRect l="20421" r="7323" b="-2"/>
          <a:stretch/>
        </p:blipFill>
        <p:spPr>
          <a:xfrm>
            <a:off x="3711665" y="170012"/>
            <a:ext cx="4950445" cy="5601029"/>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effectLst>
            <a:softEdge rad="165100"/>
          </a:effectLst>
        </p:spPr>
      </p:pic>
      <p:sp useBgFill="1">
        <p:nvSpPr>
          <p:cNvPr id="14" name="Freeform: Shape 1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Box 4">
            <a:extLst>
              <a:ext uri="{FF2B5EF4-FFF2-40B4-BE49-F238E27FC236}">
                <a16:creationId xmlns:a16="http://schemas.microsoft.com/office/drawing/2014/main" id="{3CB42EDD-3162-49AA-A473-24B9D15A9A4B}"/>
              </a:ext>
            </a:extLst>
          </p:cNvPr>
          <p:cNvSpPr txBox="1">
            <a:spLocks noChangeArrowheads="1"/>
          </p:cNvSpPr>
          <p:nvPr/>
        </p:nvSpPr>
        <p:spPr bwMode="auto">
          <a:xfrm>
            <a:off x="162949" y="1010437"/>
            <a:ext cx="3810337" cy="37466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人権教育は，自分の生き方を見つめ，共に人生観を築き上げる教育です。</a:t>
            </a:r>
            <a:endParaRPr lang="en-US" altLang="ja-JP"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endParaRPr lang="ja-JP" altLang="en-US"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自分を大切に</a:t>
            </a:r>
            <a:r>
              <a:rPr lang="en-US" altLang="ja-JP" sz="2900" dirty="0">
                <a:latin typeface="BIZ UD明朝 Medium" panose="02020500000000000000" pitchFamily="17" charset="-128"/>
                <a:ea typeface="BIZ UD明朝 Medium" panose="02020500000000000000" pitchFamily="17" charset="-128"/>
                <a:cs typeface="+mj-cs"/>
              </a:rPr>
              <a:t>…</a:t>
            </a:r>
            <a:r>
              <a:rPr lang="ja-JP" altLang="en-US" sz="2900" dirty="0">
                <a:latin typeface="BIZ UD明朝 Medium" panose="02020500000000000000" pitchFamily="17" charset="-128"/>
                <a:ea typeface="BIZ UD明朝 Medium" panose="02020500000000000000" pitchFamily="17" charset="-128"/>
                <a:cs typeface="+mj-cs"/>
              </a:rPr>
              <a:t>　</a:t>
            </a:r>
            <a:br>
              <a:rPr lang="ja-JP" altLang="en-US" sz="2900" dirty="0">
                <a:latin typeface="BIZ UD明朝 Medium" panose="02020500000000000000" pitchFamily="17" charset="-128"/>
                <a:ea typeface="BIZ UD明朝 Medium" panose="02020500000000000000" pitchFamily="17" charset="-128"/>
                <a:cs typeface="+mj-cs"/>
              </a:rPr>
            </a:br>
            <a:r>
              <a:rPr lang="ja-JP" altLang="en-US" sz="2900" dirty="0">
                <a:latin typeface="BIZ UD明朝 Medium" panose="02020500000000000000" pitchFamily="17" charset="-128"/>
                <a:ea typeface="BIZ UD明朝 Medium" panose="02020500000000000000" pitchFamily="17" charset="-128"/>
                <a:cs typeface="+mj-cs"/>
              </a:rPr>
              <a:t>　 他の人を大切に</a:t>
            </a:r>
            <a:r>
              <a:rPr lang="en-US" altLang="ja-JP" sz="2900" dirty="0">
                <a:latin typeface="BIZ UD明朝 Medium" panose="02020500000000000000" pitchFamily="17" charset="-128"/>
                <a:ea typeface="BIZ UD明朝 Medium" panose="02020500000000000000" pitchFamily="17" charset="-128"/>
                <a:cs typeface="+mj-cs"/>
              </a:rPr>
              <a:t>…</a:t>
            </a:r>
          </a:p>
        </p:txBody>
      </p:sp>
      <p:sp>
        <p:nvSpPr>
          <p:cNvPr id="3" name="スライド番号プレースホルダー 2"/>
          <p:cNvSpPr>
            <a:spLocks noGrp="1"/>
          </p:cNvSpPr>
          <p:nvPr>
            <p:ph type="sldNum" sz="quarter" idx="12"/>
          </p:nvPr>
        </p:nvSpPr>
        <p:spPr>
          <a:xfrm>
            <a:off x="7315200" y="6356350"/>
            <a:ext cx="1200150" cy="365125"/>
          </a:xfrm>
        </p:spPr>
        <p:txBody>
          <a:bodyPr vert="horz" lIns="91440" tIns="45720" rIns="91440" bIns="45720" rtlCol="0" anchor="ctr">
            <a:normAutofit/>
          </a:bodyPr>
          <a:lstStyle/>
          <a:p>
            <a:pPr>
              <a:spcAft>
                <a:spcPts val="600"/>
              </a:spcAft>
              <a:defRPr/>
            </a:pPr>
            <a:fld id="{90237AB0-5452-4974-B0D6-AAC534A68F92}" type="slidenum">
              <a:rPr kumimoji="0" lang="en-US" altLang="ja-JP" sz="1000">
                <a:solidFill>
                  <a:schemeClr val="bg1"/>
                </a:solidFill>
                <a:latin typeface="Calibri" panose="020F0502020204030204"/>
              </a:rPr>
              <a:pPr>
                <a:spcAft>
                  <a:spcPts val="600"/>
                </a:spcAft>
                <a:defRPr/>
              </a:pPr>
              <a:t>17</a:t>
            </a:fld>
            <a:endParaRPr kumimoji="0" lang="en-US" altLang="ja-JP" sz="1000">
              <a:solidFill>
                <a:schemeClr val="bg1"/>
              </a:solidFill>
              <a:latin typeface="Calibri" panose="020F0502020204030204"/>
            </a:endParaRPr>
          </a:p>
        </p:txBody>
      </p:sp>
      <p:sp>
        <p:nvSpPr>
          <p:cNvPr id="9" name="テキスト ボックス 8">
            <a:extLst>
              <a:ext uri="{FF2B5EF4-FFF2-40B4-BE49-F238E27FC236}">
                <a16:creationId xmlns:a16="http://schemas.microsoft.com/office/drawing/2014/main" id="{62658F6D-5B88-4DF6-BDC9-831B39F2645D}"/>
              </a:ext>
            </a:extLst>
          </p:cNvPr>
          <p:cNvSpPr txBox="1"/>
          <p:nvPr/>
        </p:nvSpPr>
        <p:spPr>
          <a:xfrm>
            <a:off x="239661" y="5108342"/>
            <a:ext cx="5416145" cy="1477328"/>
          </a:xfrm>
          <a:prstGeom prst="rect">
            <a:avLst/>
          </a:prstGeom>
          <a:noFill/>
        </p:spPr>
        <p:txBody>
          <a:bodyPr wrap="square" rtlCol="0">
            <a:spAutoFit/>
          </a:bodyPr>
          <a:lstStyle/>
          <a:p>
            <a:r>
              <a:rPr kumimoji="1" lang="en-US" altLang="ja-JP" dirty="0"/>
              <a:t>《</a:t>
            </a:r>
            <a:r>
              <a:rPr kumimoji="1" lang="ja-JP" altLang="en-US" dirty="0"/>
              <a:t>参考・引用文献</a:t>
            </a:r>
            <a:r>
              <a:rPr kumimoji="1" lang="en-US" altLang="ja-JP" dirty="0"/>
              <a:t>》</a:t>
            </a:r>
          </a:p>
          <a:p>
            <a:r>
              <a:rPr lang="ja-JP" altLang="en-US" dirty="0"/>
              <a:t>　・　令和４年度版　人権の擁護</a:t>
            </a:r>
            <a:endParaRPr lang="en-US" altLang="ja-JP" dirty="0"/>
          </a:p>
          <a:p>
            <a:r>
              <a:rPr kumimoji="1" lang="ja-JP" altLang="en-US" dirty="0"/>
              <a:t>　・　鹿児島県人権教育・啓発基本計画（２次改定）</a:t>
            </a:r>
            <a:endParaRPr kumimoji="1" lang="en-US" altLang="ja-JP" dirty="0"/>
          </a:p>
          <a:p>
            <a:r>
              <a:rPr lang="ja-JP" altLang="en-US" dirty="0"/>
              <a:t>　・　みんなのための人権ハンドブック</a:t>
            </a:r>
            <a:endParaRPr lang="en-US" altLang="ja-JP" dirty="0"/>
          </a:p>
          <a:p>
            <a:r>
              <a:rPr kumimoji="1" lang="ja-JP" altLang="en-US" dirty="0"/>
              <a:t>　・　なくそう差別　築こう明るい社会</a:t>
            </a:r>
          </a:p>
        </p:txBody>
      </p:sp>
    </p:spTree>
    <p:extLst>
      <p:ext uri="{BB962C8B-B14F-4D97-AF65-F5344CB8AC3E}">
        <p14:creationId xmlns:p14="http://schemas.microsoft.com/office/powerpoint/2010/main" val="387702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
            <a:ext cx="9144000" cy="685800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9" name="角丸四角形 8"/>
          <p:cNvSpPr/>
          <p:nvPr/>
        </p:nvSpPr>
        <p:spPr>
          <a:xfrm>
            <a:off x="3490744" y="6573477"/>
            <a:ext cx="514350" cy="25213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10" name="正方形/長方形 9"/>
          <p:cNvSpPr/>
          <p:nvPr/>
        </p:nvSpPr>
        <p:spPr>
          <a:xfrm>
            <a:off x="3710641" y="6573477"/>
            <a:ext cx="77619" cy="2521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6" name="スライド番号プレースホルダー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2</a:t>
            </a:fld>
            <a:endParaRPr lang="ja-JP" altLang="en-US">
              <a:solidFill>
                <a:prstClr val="black">
                  <a:tint val="75000"/>
                </a:prstClr>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246" y="4534104"/>
            <a:ext cx="2330754" cy="2260551"/>
          </a:xfrm>
          <a:prstGeom prst="rect">
            <a:avLst/>
          </a:prstGeom>
        </p:spPr>
      </p:pic>
      <p:sp>
        <p:nvSpPr>
          <p:cNvPr id="11" name="テキスト ボックス 10"/>
          <p:cNvSpPr txBox="1"/>
          <p:nvPr/>
        </p:nvSpPr>
        <p:spPr>
          <a:xfrm>
            <a:off x="247736" y="1315467"/>
            <a:ext cx="8648521" cy="1446550"/>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１　外国につながりのある人たち</a:t>
            </a:r>
          </a:p>
          <a:p>
            <a:r>
              <a:rPr lang="ja-JP" altLang="en-US" sz="4400" dirty="0">
                <a:solidFill>
                  <a:prstClr val="white"/>
                </a:solidFill>
                <a:latin typeface="BIZ UDゴシック" panose="020B0400000000000000" pitchFamily="49" charset="-128"/>
                <a:ea typeface="BIZ UDゴシック" panose="020B0400000000000000" pitchFamily="49" charset="-128"/>
              </a:rPr>
              <a:t>　の人権問題</a:t>
            </a:r>
          </a:p>
        </p:txBody>
      </p:sp>
      <p:sp>
        <p:nvSpPr>
          <p:cNvPr id="12" name="テキスト ボックス 11"/>
          <p:cNvSpPr txBox="1"/>
          <p:nvPr/>
        </p:nvSpPr>
        <p:spPr>
          <a:xfrm>
            <a:off x="247734" y="4584264"/>
            <a:ext cx="8648521" cy="769441"/>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３　学校での取組について</a:t>
            </a:r>
          </a:p>
        </p:txBody>
      </p:sp>
      <p:sp>
        <p:nvSpPr>
          <p:cNvPr id="13" name="テキスト ボックス 12"/>
          <p:cNvSpPr txBox="1"/>
          <p:nvPr/>
        </p:nvSpPr>
        <p:spPr>
          <a:xfrm>
            <a:off x="247734" y="2970299"/>
            <a:ext cx="8648521" cy="1446550"/>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２　</a:t>
            </a:r>
            <a:r>
              <a:rPr lang="ja-JP" altLang="en-US" sz="4400" spc="-300" dirty="0">
                <a:solidFill>
                  <a:prstClr val="white"/>
                </a:solidFill>
                <a:latin typeface="BIZ UDゴシック" panose="020B0400000000000000" pitchFamily="49" charset="-128"/>
                <a:ea typeface="BIZ UDゴシック" panose="020B0400000000000000" pitchFamily="49" charset="-128"/>
              </a:rPr>
              <a:t>外国人の人権に係る法律等に</a:t>
            </a:r>
            <a:endParaRPr lang="en-US" altLang="ja-JP" sz="4400" spc="-300" dirty="0">
              <a:solidFill>
                <a:prstClr val="white"/>
              </a:solidFill>
              <a:latin typeface="BIZ UDゴシック" panose="020B0400000000000000" pitchFamily="49" charset="-128"/>
              <a:ea typeface="BIZ UDゴシック" panose="020B0400000000000000" pitchFamily="49" charset="-128"/>
            </a:endParaRPr>
          </a:p>
          <a:p>
            <a:r>
              <a:rPr lang="ja-JP" altLang="en-US" sz="4400" spc="-300" dirty="0">
                <a:solidFill>
                  <a:prstClr val="white"/>
                </a:solidFill>
                <a:latin typeface="BIZ UDゴシック" panose="020B0400000000000000" pitchFamily="49" charset="-128"/>
                <a:ea typeface="BIZ UDゴシック" panose="020B0400000000000000" pitchFamily="49" charset="-128"/>
              </a:rPr>
              <a:t>　ついて</a:t>
            </a:r>
          </a:p>
        </p:txBody>
      </p:sp>
    </p:spTree>
    <p:extLst>
      <p:ext uri="{BB962C8B-B14F-4D97-AF65-F5344CB8AC3E}">
        <p14:creationId xmlns:p14="http://schemas.microsoft.com/office/powerpoint/2010/main" val="265850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3">
            <a:extLst>
              <a:ext uri="{FF2B5EF4-FFF2-40B4-BE49-F238E27FC236}">
                <a16:creationId xmlns:a16="http://schemas.microsoft.com/office/drawing/2014/main" id="{015B0A53-91FA-4A35-8613-197B632243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4484" y="1503011"/>
            <a:ext cx="7200900" cy="52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3"/>
          <p:cNvSpPr>
            <a:spLocks noGrp="1"/>
          </p:cNvSpPr>
          <p:nvPr>
            <p:ph type="sldNum" sz="quarter" idx="12"/>
          </p:nvPr>
        </p:nvSpPr>
        <p:spPr>
          <a:xfrm>
            <a:off x="6170686" y="6327189"/>
            <a:ext cx="2686050" cy="365125"/>
          </a:xfrm>
        </p:spPr>
        <p:txBody>
          <a:bodyPr/>
          <a:lstStyle/>
          <a:p>
            <a:fld id="{90237AB0-5452-4974-B0D6-AAC534A68F92}" type="slidenum">
              <a:rPr kumimoji="1" lang="ja-JP" altLang="en-US" smtClean="0"/>
              <a:t>3</a:t>
            </a:fld>
            <a:endParaRPr kumimoji="1" lang="ja-JP" altLang="en-US"/>
          </a:p>
        </p:txBody>
      </p:sp>
      <p:sp>
        <p:nvSpPr>
          <p:cNvPr id="7" name="正方形/長方形 6"/>
          <p:cNvSpPr/>
          <p:nvPr/>
        </p:nvSpPr>
        <p:spPr>
          <a:xfrm>
            <a:off x="866058" y="730449"/>
            <a:ext cx="7420694" cy="1384995"/>
          </a:xfrm>
          <a:prstGeom prst="rect">
            <a:avLst/>
          </a:prstGeom>
        </p:spPr>
        <p:txBody>
          <a:bodyPr wrap="square">
            <a:spAutoFit/>
          </a:bodyPr>
          <a:lstStyle/>
          <a:p>
            <a:r>
              <a:rPr lang="ja-JP" altLang="en-US" sz="2800" dirty="0">
                <a:solidFill>
                  <a:schemeClr val="accent5">
                    <a:lumMod val="75000"/>
                  </a:schemeClr>
                </a:solidFill>
                <a:latin typeface="+mn-ea"/>
              </a:rPr>
              <a:t>鹿児島県在留外国人数の推移</a:t>
            </a:r>
          </a:p>
          <a:p>
            <a:r>
              <a:rPr lang="ja-JP" altLang="en-US" sz="2000" dirty="0">
                <a:latin typeface="+mn-ea"/>
              </a:rPr>
              <a:t>　　</a:t>
            </a:r>
            <a:r>
              <a:rPr lang="en-US" altLang="ja-JP" dirty="0">
                <a:latin typeface="+mn-ea"/>
              </a:rPr>
              <a:t>※</a:t>
            </a:r>
            <a:r>
              <a:rPr lang="ja-JP" altLang="en-US" dirty="0">
                <a:latin typeface="+mn-ea"/>
              </a:rPr>
              <a:t>在留外国人数：就労や留学などの中長期在留者と特別永住者の合計</a:t>
            </a:r>
          </a:p>
          <a:p>
            <a:r>
              <a:rPr lang="ja-JP" altLang="en-US" dirty="0">
                <a:latin typeface="+mn-ea"/>
              </a:rPr>
              <a:t>　　　　　　　（昭和６３年度は</a:t>
            </a:r>
            <a:r>
              <a:rPr lang="en-US" altLang="ja-JP" dirty="0">
                <a:latin typeface="+mn-ea"/>
              </a:rPr>
              <a:t>3</a:t>
            </a:r>
            <a:r>
              <a:rPr lang="ja-JP" altLang="en-US" dirty="0">
                <a:latin typeface="+mn-ea"/>
              </a:rPr>
              <a:t>月末，平成元年～令和２年は</a:t>
            </a:r>
            <a:r>
              <a:rPr lang="en-US" altLang="ja-JP" dirty="0">
                <a:latin typeface="+mn-ea"/>
              </a:rPr>
              <a:t>12</a:t>
            </a:r>
            <a:r>
              <a:rPr lang="ja-JP" altLang="en-US" dirty="0">
                <a:latin typeface="+mn-ea"/>
              </a:rPr>
              <a:t>月末）</a:t>
            </a:r>
            <a:r>
              <a:rPr lang="ja-JP" altLang="en-US" dirty="0"/>
              <a:t>　　</a:t>
            </a:r>
            <a:endParaRPr lang="en-US" altLang="ja-JP" dirty="0"/>
          </a:p>
          <a:p>
            <a:endParaRPr lang="en-US" altLang="ja-JP" u="sng" dirty="0"/>
          </a:p>
        </p:txBody>
      </p:sp>
      <p:sp>
        <p:nvSpPr>
          <p:cNvPr id="9" name="角丸四角形 8"/>
          <p:cNvSpPr/>
          <p:nvPr/>
        </p:nvSpPr>
        <p:spPr>
          <a:xfrm>
            <a:off x="534868" y="127351"/>
            <a:ext cx="7876333" cy="634308"/>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34868" y="176884"/>
            <a:ext cx="7876333" cy="584775"/>
          </a:xfrm>
          <a:prstGeom prst="rect">
            <a:avLst/>
          </a:prstGeom>
          <a:noFill/>
        </p:spPr>
        <p:txBody>
          <a:bodyPr wrap="square" lIns="91440" tIns="45720" rIns="91440" bIns="45720">
            <a:spAutoFit/>
          </a:bodyPr>
          <a:lstStyle/>
          <a:p>
            <a:pPr algn="ctr"/>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１　外国につながりのある人達の人権問題</a:t>
            </a:r>
          </a:p>
        </p:txBody>
      </p:sp>
      <p:sp>
        <p:nvSpPr>
          <p:cNvPr id="12" name="正方形/長方形 7">
            <a:extLst>
              <a:ext uri="{FF2B5EF4-FFF2-40B4-BE49-F238E27FC236}">
                <a16:creationId xmlns:a16="http://schemas.microsoft.com/office/drawing/2014/main" id="{D6249ED1-E235-4F69-9A91-B283D4D8CA44}"/>
              </a:ext>
            </a:extLst>
          </p:cNvPr>
          <p:cNvSpPr>
            <a:spLocks noChangeArrowheads="1"/>
          </p:cNvSpPr>
          <p:nvPr/>
        </p:nvSpPr>
        <p:spPr bwMode="auto">
          <a:xfrm>
            <a:off x="3542818" y="3805387"/>
            <a:ext cx="615156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3600" dirty="0">
              <a:solidFill>
                <a:srgbClr val="00B050"/>
              </a:solidFill>
              <a:latin typeface="Comic Sans MS" panose="030F0702030302020204" pitchFamily="66" charset="0"/>
            </a:endParaRPr>
          </a:p>
          <a:p>
            <a:pPr>
              <a:spcBef>
                <a:spcPct val="0"/>
              </a:spcBef>
              <a:buFontTx/>
              <a:buNone/>
            </a:pPr>
            <a:r>
              <a:rPr lang="ja-JP" altLang="en-US" sz="2800" dirty="0">
                <a:solidFill>
                  <a:srgbClr val="FF0000"/>
                </a:solidFill>
                <a:latin typeface="Comic Sans MS" panose="030F0702030302020204" pitchFamily="66" charset="0"/>
              </a:rPr>
              <a:t>令和２年１２月末時点⇒　</a:t>
            </a:r>
            <a:r>
              <a:rPr lang="en-US" altLang="ja-JP" sz="2800" dirty="0">
                <a:solidFill>
                  <a:srgbClr val="FF0000"/>
                </a:solidFill>
                <a:latin typeface="Comic Sans MS" panose="030F0702030302020204" pitchFamily="66" charset="0"/>
              </a:rPr>
              <a:t>12,2</a:t>
            </a:r>
            <a:r>
              <a:rPr lang="ja-JP" altLang="en-US" sz="2800" dirty="0">
                <a:solidFill>
                  <a:srgbClr val="FF0000"/>
                </a:solidFill>
                <a:latin typeface="Comic Sans MS" panose="030F0702030302020204" pitchFamily="66" charset="0"/>
              </a:rPr>
              <a:t>０４人</a:t>
            </a:r>
            <a:r>
              <a:rPr lang="ja-JP" altLang="en-US" sz="4400" dirty="0">
                <a:latin typeface="Comic Sans MS" panose="030F0702030302020204" pitchFamily="66" charset="0"/>
              </a:rPr>
              <a:t>　　　　　　　</a:t>
            </a:r>
            <a:endParaRPr lang="en-US" altLang="ja-JP" sz="4400" dirty="0">
              <a:latin typeface="Comic Sans MS" panose="030F0702030302020204" pitchFamily="66" charset="0"/>
            </a:endParaRPr>
          </a:p>
          <a:p>
            <a:pPr>
              <a:spcBef>
                <a:spcPct val="0"/>
              </a:spcBef>
              <a:buFontTx/>
              <a:buNone/>
            </a:pPr>
            <a:endParaRPr lang="en-US" altLang="ja-JP" sz="4400" u="sng" dirty="0">
              <a:latin typeface="Comic Sans MS" panose="030F0702030302020204" pitchFamily="66" charset="0"/>
            </a:endParaRPr>
          </a:p>
        </p:txBody>
      </p:sp>
      <p:sp>
        <p:nvSpPr>
          <p:cNvPr id="13" name="正方形/長方形 12">
            <a:extLst>
              <a:ext uri="{FF2B5EF4-FFF2-40B4-BE49-F238E27FC236}">
                <a16:creationId xmlns:a16="http://schemas.microsoft.com/office/drawing/2014/main" id="{3BE84C40-6346-44BA-86AB-E1C0FF17B63D}"/>
              </a:ext>
            </a:extLst>
          </p:cNvPr>
          <p:cNvSpPr/>
          <p:nvPr/>
        </p:nvSpPr>
        <p:spPr>
          <a:xfrm>
            <a:off x="4252084" y="5643681"/>
            <a:ext cx="3003550" cy="368300"/>
          </a:xfrm>
          <a:prstGeom prst="rect">
            <a:avLst/>
          </a:prstGeom>
          <a:ln>
            <a:solidFill>
              <a:schemeClr val="tx1"/>
            </a:solidFill>
          </a:ln>
        </p:spPr>
        <p:txBody>
          <a:bodyPr>
            <a:spAutoFit/>
          </a:bodyPr>
          <a:lstStyle/>
          <a:p>
            <a:pPr>
              <a:defRPr/>
            </a:pPr>
            <a:r>
              <a:rPr lang="ja-JP" altLang="en-US" dirty="0"/>
              <a:t> 鹿児島県ホームページより</a:t>
            </a:r>
            <a:endParaRPr lang="ja-JP" altLang="en-US" sz="1600" dirty="0">
              <a:latin typeface="+mj-ea"/>
              <a:ea typeface="+mj-ea"/>
            </a:endParaRPr>
          </a:p>
        </p:txBody>
      </p:sp>
    </p:spTree>
    <p:extLst>
      <p:ext uri="{BB962C8B-B14F-4D97-AF65-F5344CB8AC3E}">
        <p14:creationId xmlns:p14="http://schemas.microsoft.com/office/powerpoint/2010/main" val="2939292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
            <a:extLst>
              <a:ext uri="{FF2B5EF4-FFF2-40B4-BE49-F238E27FC236}">
                <a16:creationId xmlns:a16="http://schemas.microsoft.com/office/drawing/2014/main" id="{C5D4AA69-3F82-4F02-BFBA-8673422519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56606"/>
            <a:ext cx="5665788"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3"/>
          <p:cNvSpPr>
            <a:spLocks noGrp="1"/>
          </p:cNvSpPr>
          <p:nvPr>
            <p:ph type="sldNum" sz="quarter" idx="12"/>
          </p:nvPr>
        </p:nvSpPr>
        <p:spPr>
          <a:xfrm>
            <a:off x="6829425" y="6356350"/>
            <a:ext cx="2057400" cy="365125"/>
          </a:xfrm>
        </p:spPr>
        <p:txBody>
          <a:bodyPr/>
          <a:lstStyle/>
          <a:p>
            <a:fld id="{90237AB0-5452-4974-B0D6-AAC534A68F92}" type="slidenum">
              <a:rPr kumimoji="1" lang="ja-JP" altLang="en-US" smtClean="0"/>
              <a:t>4</a:t>
            </a:fld>
            <a:endParaRPr kumimoji="1" lang="ja-JP" altLang="en-US" dirty="0"/>
          </a:p>
        </p:txBody>
      </p:sp>
      <p:sp>
        <p:nvSpPr>
          <p:cNvPr id="9" name="正方形/長方形 8"/>
          <p:cNvSpPr/>
          <p:nvPr/>
        </p:nvSpPr>
        <p:spPr>
          <a:xfrm>
            <a:off x="4230285" y="430325"/>
            <a:ext cx="5266312" cy="2123658"/>
          </a:xfrm>
          <a:prstGeom prst="rect">
            <a:avLst/>
          </a:prstGeom>
        </p:spPr>
        <p:txBody>
          <a:bodyPr wrap="square">
            <a:spAutoFit/>
          </a:bodyPr>
          <a:lstStyle/>
          <a:p>
            <a:endParaRPr lang="en-US" altLang="ja-JP" sz="4400" u="sng" dirty="0"/>
          </a:p>
          <a:p>
            <a:r>
              <a:rPr lang="ja-JP" altLang="en-US" sz="2800" b="1" u="sng" spc="-150" dirty="0">
                <a:solidFill>
                  <a:srgbClr val="002060"/>
                </a:solidFill>
              </a:rPr>
              <a:t>言語，文化，宗教，習慣等の違い</a:t>
            </a:r>
            <a:endParaRPr lang="en-US" altLang="ja-JP" sz="2800" b="1" u="sng" spc="-150" dirty="0">
              <a:solidFill>
                <a:srgbClr val="002060"/>
              </a:solidFill>
            </a:endParaRPr>
          </a:p>
          <a:p>
            <a:r>
              <a:rPr lang="ja-JP" altLang="en-US" sz="3200" spc="-150" dirty="0"/>
              <a:t>　　</a:t>
            </a:r>
            <a:r>
              <a:rPr lang="ja-JP" altLang="en-US" sz="2800" b="1" spc="-150" dirty="0"/>
              <a:t>⇒　</a:t>
            </a:r>
            <a:r>
              <a:rPr lang="ja-JP" altLang="en-US" sz="2800" b="1" spc="-150" dirty="0">
                <a:solidFill>
                  <a:srgbClr val="FF0000"/>
                </a:solidFill>
              </a:rPr>
              <a:t>外国人をめぐって</a:t>
            </a:r>
          </a:p>
          <a:p>
            <a:r>
              <a:rPr lang="ja-JP" altLang="en-US" sz="2800" b="1" spc="-150" dirty="0">
                <a:solidFill>
                  <a:srgbClr val="FF0000"/>
                </a:solidFill>
              </a:rPr>
              <a:t>　　　様々な人権問題が発生</a:t>
            </a: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6119" y="4738937"/>
            <a:ext cx="1475360" cy="1688738"/>
          </a:xfrm>
          <a:prstGeom prst="rect">
            <a:avLst/>
          </a:prstGeom>
        </p:spPr>
      </p:pic>
      <p:sp>
        <p:nvSpPr>
          <p:cNvPr id="11" name="角丸四角形吹き出し 10"/>
          <p:cNvSpPr/>
          <p:nvPr/>
        </p:nvSpPr>
        <p:spPr>
          <a:xfrm>
            <a:off x="561689" y="5400743"/>
            <a:ext cx="5639084" cy="1138169"/>
          </a:xfrm>
          <a:prstGeom prst="wedgeRoundRectCallout">
            <a:avLst>
              <a:gd name="adj1" fmla="val 63010"/>
              <a:gd name="adj2" fmla="val -293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t>在留外国人には，どんな人権問題が起きているのだろう？</a:t>
            </a:r>
          </a:p>
        </p:txBody>
      </p:sp>
      <p:sp>
        <p:nvSpPr>
          <p:cNvPr id="12" name="正方形/長方形 11"/>
          <p:cNvSpPr/>
          <p:nvPr/>
        </p:nvSpPr>
        <p:spPr>
          <a:xfrm>
            <a:off x="292749" y="143413"/>
            <a:ext cx="7719790" cy="2369880"/>
          </a:xfrm>
          <a:prstGeom prst="rect">
            <a:avLst/>
          </a:prstGeom>
        </p:spPr>
        <p:txBody>
          <a:bodyPr wrap="square">
            <a:spAutoFit/>
          </a:bodyPr>
          <a:lstStyle/>
          <a:p>
            <a:r>
              <a:rPr lang="ja-JP" altLang="en-US" sz="3600" dirty="0">
                <a:solidFill>
                  <a:schemeClr val="accent5">
                    <a:lumMod val="75000"/>
                  </a:schemeClr>
                </a:solidFill>
                <a:latin typeface="+mn-ea"/>
              </a:rPr>
              <a:t>鹿児島県の国籍別在留外国人数</a:t>
            </a:r>
          </a:p>
          <a:p>
            <a:r>
              <a:rPr lang="ja-JP" altLang="en-US" sz="2000" dirty="0">
                <a:latin typeface="+mn-ea"/>
              </a:rPr>
              <a:t>　　　　　　　　　　</a:t>
            </a:r>
            <a:r>
              <a:rPr lang="ja-JP" altLang="en-US" sz="2400" dirty="0">
                <a:latin typeface="+mn-ea"/>
              </a:rPr>
              <a:t>　（令和２年末）</a:t>
            </a:r>
            <a:endParaRPr lang="en-US" altLang="ja-JP" sz="2400" dirty="0">
              <a:latin typeface="+mn-ea"/>
            </a:endParaRPr>
          </a:p>
          <a:p>
            <a:r>
              <a:rPr lang="ja-JP" altLang="en-US" sz="4400" dirty="0"/>
              <a:t>　　　　　　　</a:t>
            </a:r>
            <a:endParaRPr lang="en-US" altLang="ja-JP" sz="4400" dirty="0"/>
          </a:p>
          <a:p>
            <a:endParaRPr lang="en-US" altLang="ja-JP" sz="4400" u="sng" dirty="0"/>
          </a:p>
        </p:txBody>
      </p:sp>
      <p:sp>
        <p:nvSpPr>
          <p:cNvPr id="13" name="正方形/長方形 12">
            <a:extLst>
              <a:ext uri="{FF2B5EF4-FFF2-40B4-BE49-F238E27FC236}">
                <a16:creationId xmlns:a16="http://schemas.microsoft.com/office/drawing/2014/main" id="{DD190C55-446A-45EF-91C1-8B21676A075E}"/>
              </a:ext>
            </a:extLst>
          </p:cNvPr>
          <p:cNvSpPr/>
          <p:nvPr/>
        </p:nvSpPr>
        <p:spPr>
          <a:xfrm>
            <a:off x="5950240" y="4177221"/>
            <a:ext cx="3005137" cy="368300"/>
          </a:xfrm>
          <a:prstGeom prst="rect">
            <a:avLst/>
          </a:prstGeom>
          <a:ln>
            <a:solidFill>
              <a:schemeClr val="tx1"/>
            </a:solidFill>
          </a:ln>
        </p:spPr>
        <p:txBody>
          <a:bodyPr>
            <a:spAutoFit/>
          </a:bodyPr>
          <a:lstStyle/>
          <a:p>
            <a:pPr>
              <a:defRPr/>
            </a:pPr>
            <a:r>
              <a:rPr lang="ja-JP" altLang="en-US" dirty="0"/>
              <a:t> 鹿児島県ホームページより</a:t>
            </a:r>
            <a:endParaRPr lang="ja-JP" altLang="en-US" sz="1600" dirty="0">
              <a:latin typeface="+mj-ea"/>
              <a:ea typeface="+mj-ea"/>
            </a:endParaRPr>
          </a:p>
        </p:txBody>
      </p:sp>
    </p:spTree>
    <p:extLst>
      <p:ext uri="{BB962C8B-B14F-4D97-AF65-F5344CB8AC3E}">
        <p14:creationId xmlns:p14="http://schemas.microsoft.com/office/powerpoint/2010/main" val="911931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CADE8E2-0163-4710-B603-0FADEE48C9EB}"/>
              </a:ext>
            </a:extLst>
          </p:cNvPr>
          <p:cNvSpPr/>
          <p:nvPr/>
        </p:nvSpPr>
        <p:spPr>
          <a:xfrm>
            <a:off x="1058240" y="6399446"/>
            <a:ext cx="7818632" cy="458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latin typeface="+mj-ea"/>
                <a:ea typeface="+mj-ea"/>
              </a:rPr>
              <a:t>出典：「人権擁護に関する世論調査」の概要</a:t>
            </a:r>
            <a:r>
              <a:rPr lang="en-US" altLang="ja-JP" dirty="0">
                <a:latin typeface="+mj-ea"/>
                <a:ea typeface="+mj-ea"/>
              </a:rPr>
              <a:t>(</a:t>
            </a:r>
            <a:r>
              <a:rPr lang="ja-JP" altLang="en-US" dirty="0">
                <a:latin typeface="+mj-ea"/>
                <a:ea typeface="+mj-ea"/>
              </a:rPr>
              <a:t>令和４年</a:t>
            </a:r>
            <a:r>
              <a:rPr lang="en-US" altLang="ja-JP" dirty="0">
                <a:latin typeface="+mj-ea"/>
                <a:ea typeface="+mj-ea"/>
              </a:rPr>
              <a:t>11</a:t>
            </a:r>
            <a:r>
              <a:rPr lang="ja-JP" altLang="en-US" dirty="0">
                <a:latin typeface="+mj-ea"/>
                <a:ea typeface="+mj-ea"/>
              </a:rPr>
              <a:t>月　</a:t>
            </a:r>
            <a:r>
              <a:rPr lang="zh-TW" altLang="en-US" dirty="0">
                <a:latin typeface="+mj-ea"/>
                <a:ea typeface="+mj-ea"/>
              </a:rPr>
              <a:t>内閣府政府広報室</a:t>
            </a:r>
            <a:r>
              <a:rPr lang="en-US" altLang="zh-TW" dirty="0">
                <a:latin typeface="+mj-ea"/>
                <a:ea typeface="+mj-ea"/>
              </a:rPr>
              <a:t>)</a:t>
            </a:r>
            <a:r>
              <a:rPr lang="ja-JP" altLang="en-US" dirty="0">
                <a:latin typeface="+mj-ea"/>
                <a:ea typeface="+mj-ea"/>
              </a:rPr>
              <a:t>　</a:t>
            </a:r>
            <a:endParaRPr kumimoji="1" lang="ja-JP" altLang="en-US" dirty="0">
              <a:latin typeface="+mj-ea"/>
              <a:ea typeface="+mj-ea"/>
            </a:endParaRPr>
          </a:p>
        </p:txBody>
      </p:sp>
      <p:sp>
        <p:nvSpPr>
          <p:cNvPr id="7" name="正方形/長方形 6">
            <a:extLst>
              <a:ext uri="{FF2B5EF4-FFF2-40B4-BE49-F238E27FC236}">
                <a16:creationId xmlns:a16="http://schemas.microsoft.com/office/drawing/2014/main" id="{F16E0792-EE6E-4A97-9DF1-E891CE1180B4}"/>
              </a:ext>
            </a:extLst>
          </p:cNvPr>
          <p:cNvSpPr/>
          <p:nvPr/>
        </p:nvSpPr>
        <p:spPr>
          <a:xfrm>
            <a:off x="413361" y="262847"/>
            <a:ext cx="8417489"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dirty="0"/>
              <a:t>あなたが、日本に居住している外国人に関し、体験したことや、身の回りで見聞したことで、人権問題だと思ったことはどのようなことですか。</a:t>
            </a:r>
          </a:p>
        </p:txBody>
      </p:sp>
      <p:pic>
        <p:nvPicPr>
          <p:cNvPr id="2" name="図 1">
            <a:extLst>
              <a:ext uri="{FF2B5EF4-FFF2-40B4-BE49-F238E27FC236}">
                <a16:creationId xmlns:a16="http://schemas.microsoft.com/office/drawing/2014/main" id="{891F52FE-DB2A-4BEE-AE9A-A43398BE42C8}"/>
              </a:ext>
            </a:extLst>
          </p:cNvPr>
          <p:cNvPicPr>
            <a:picLocks noChangeAspect="1"/>
          </p:cNvPicPr>
          <p:nvPr/>
        </p:nvPicPr>
        <p:blipFill>
          <a:blip r:embed="rId3"/>
          <a:stretch>
            <a:fillRect/>
          </a:stretch>
        </p:blipFill>
        <p:spPr>
          <a:xfrm>
            <a:off x="1696503" y="993757"/>
            <a:ext cx="5894270" cy="5176574"/>
          </a:xfrm>
          <a:prstGeom prst="rect">
            <a:avLst/>
          </a:prstGeom>
        </p:spPr>
      </p:pic>
    </p:spTree>
    <p:extLst>
      <p:ext uri="{BB962C8B-B14F-4D97-AF65-F5344CB8AC3E}">
        <p14:creationId xmlns:p14="http://schemas.microsoft.com/office/powerpoint/2010/main" val="376628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6</a:t>
            </a:fld>
            <a:endParaRPr kumimoji="1" lang="ja-JP" altLang="en-US"/>
          </a:p>
        </p:txBody>
      </p:sp>
      <p:sp>
        <p:nvSpPr>
          <p:cNvPr id="6" name="角丸四角形 5"/>
          <p:cNvSpPr/>
          <p:nvPr/>
        </p:nvSpPr>
        <p:spPr>
          <a:xfrm>
            <a:off x="318281" y="205942"/>
            <a:ext cx="8164726" cy="635704"/>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00601" y="205942"/>
            <a:ext cx="7687383" cy="584775"/>
          </a:xfrm>
          <a:prstGeom prst="rect">
            <a:avLst/>
          </a:prstGeom>
          <a:noFill/>
        </p:spPr>
        <p:txBody>
          <a:bodyPr wrap="square" lIns="91440" tIns="45720" rIns="91440" bIns="45720">
            <a:spAutoFit/>
          </a:bodyPr>
          <a:lstStyle/>
          <a:p>
            <a:pPr algn="ctr"/>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２　外国人の人権に関する法律等について</a:t>
            </a:r>
          </a:p>
        </p:txBody>
      </p:sp>
      <p:sp>
        <p:nvSpPr>
          <p:cNvPr id="14" name="角丸四角形 13"/>
          <p:cNvSpPr/>
          <p:nvPr/>
        </p:nvSpPr>
        <p:spPr>
          <a:xfrm>
            <a:off x="500601" y="1168677"/>
            <a:ext cx="7892781" cy="1655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3200" dirty="0">
                <a:latin typeface="BIZ UDゴシック" panose="020B0400000000000000" pitchFamily="49" charset="-128"/>
                <a:ea typeface="BIZ UDゴシック" panose="020B0400000000000000" pitchFamily="49" charset="-128"/>
              </a:rPr>
              <a:t>「本邦外出身者に対する不当な差別的言動の解消に向けた取組の推進に関する法律」　</a:t>
            </a:r>
            <a:r>
              <a:rPr kumimoji="1" lang="ja-JP" altLang="en-US" sz="3200" dirty="0">
                <a:latin typeface="BIZ UDゴシック" panose="020B0400000000000000" pitchFamily="49" charset="-128"/>
                <a:ea typeface="BIZ UDゴシック" panose="020B0400000000000000" pitchFamily="49" charset="-128"/>
              </a:rPr>
              <a:t>　　　　　　　　　　　　　　　　　　　　　　　　　　　　</a:t>
            </a:r>
            <a:endParaRPr kumimoji="1" lang="en-US" altLang="ja-JP" sz="3200" dirty="0">
              <a:latin typeface="BIZ UDゴシック" panose="020B0400000000000000" pitchFamily="49" charset="-128"/>
              <a:ea typeface="BIZ UDゴシック" panose="020B0400000000000000" pitchFamily="49" charset="-128"/>
            </a:endParaRPr>
          </a:p>
          <a:p>
            <a:r>
              <a:rPr lang="ja-JP" altLang="en-US" sz="3200" dirty="0">
                <a:latin typeface="BIZ UDゴシック" panose="020B0400000000000000" pitchFamily="49" charset="-128"/>
                <a:ea typeface="BIZ UDゴシック" panose="020B0400000000000000" pitchFamily="49" charset="-128"/>
              </a:rPr>
              <a:t>（ヘイトスピーチ解消法）</a:t>
            </a:r>
            <a:r>
              <a:rPr kumimoji="1"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平成</a:t>
            </a:r>
            <a:r>
              <a:rPr lang="en-US" altLang="ja-JP" sz="2800" dirty="0">
                <a:latin typeface="BIZ UDゴシック" panose="020B0400000000000000" pitchFamily="49" charset="-128"/>
                <a:ea typeface="BIZ UDゴシック" panose="020B0400000000000000" pitchFamily="49" charset="-128"/>
              </a:rPr>
              <a:t>28</a:t>
            </a:r>
            <a:r>
              <a:rPr lang="ja-JP" altLang="en-US" sz="2800" dirty="0">
                <a:latin typeface="BIZ UDゴシック" panose="020B0400000000000000" pitchFamily="49" charset="-128"/>
                <a:ea typeface="BIZ UDゴシック" panose="020B0400000000000000" pitchFamily="49" charset="-128"/>
              </a:rPr>
              <a:t>年６月</a:t>
            </a:r>
            <a:r>
              <a:rPr kumimoji="1" lang="en-US" altLang="ja-JP" sz="2800" dirty="0">
                <a:latin typeface="BIZ UDゴシック" panose="020B0400000000000000" pitchFamily="49" charset="-128"/>
                <a:ea typeface="BIZ UDゴシック" panose="020B0400000000000000" pitchFamily="49" charset="-128"/>
              </a:rPr>
              <a:t>)</a:t>
            </a:r>
            <a:endParaRPr kumimoji="1" lang="ja-JP" altLang="en-US" sz="2800" dirty="0">
              <a:latin typeface="BIZ UDゴシック" panose="020B0400000000000000" pitchFamily="49" charset="-128"/>
              <a:ea typeface="BIZ UDゴシック" panose="020B0400000000000000" pitchFamily="49" charset="-128"/>
            </a:endParaRPr>
          </a:p>
        </p:txBody>
      </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9572" y="3524504"/>
            <a:ext cx="1711835" cy="2443828"/>
          </a:xfrm>
          <a:prstGeom prst="rect">
            <a:avLst/>
          </a:prstGeom>
        </p:spPr>
      </p:pic>
      <p:sp>
        <p:nvSpPr>
          <p:cNvPr id="10" name="正方形/長方形 9"/>
          <p:cNvSpPr/>
          <p:nvPr/>
        </p:nvSpPr>
        <p:spPr>
          <a:xfrm>
            <a:off x="228656" y="3285908"/>
            <a:ext cx="7036127" cy="3108543"/>
          </a:xfrm>
          <a:prstGeom prst="rect">
            <a:avLst/>
          </a:prstGeom>
          <a:ln>
            <a:solidFill>
              <a:schemeClr val="tx2"/>
            </a:solidFill>
          </a:ln>
        </p:spPr>
        <p:txBody>
          <a:bodyPr wrap="square">
            <a:spAutoFit/>
          </a:bodyPr>
          <a:lstStyle/>
          <a:p>
            <a:r>
              <a:rPr lang="ja-JP" altLang="en-US" sz="2800" b="1" dirty="0">
                <a:solidFill>
                  <a:srgbClr val="FF0000"/>
                </a:solidFill>
                <a:latin typeface="ShinGoPro-Regular"/>
              </a:rPr>
              <a:t>ヘイトスピーチと指摘されることの多い内容</a:t>
            </a:r>
          </a:p>
          <a:p>
            <a:r>
              <a:rPr lang="ja-JP" altLang="en-US" sz="2800" b="1" dirty="0">
                <a:solidFill>
                  <a:schemeClr val="accent5">
                    <a:lumMod val="75000"/>
                  </a:schemeClr>
                </a:solidFill>
                <a:latin typeface="ShinGoPro-Regular"/>
              </a:rPr>
              <a:t>特定の民族や国籍の人々に対して</a:t>
            </a:r>
            <a:endParaRPr lang="en-US" altLang="ja-JP" sz="2800" b="1" dirty="0">
              <a:solidFill>
                <a:schemeClr val="accent5">
                  <a:lumMod val="75000"/>
                </a:schemeClr>
              </a:solidFill>
              <a:latin typeface="ShinGoPro-Regular"/>
            </a:endParaRPr>
          </a:p>
          <a:p>
            <a:r>
              <a:rPr lang="ja-JP" altLang="en-US" sz="2800" b="1" spc="-300" dirty="0">
                <a:latin typeface="ＭＳ ゴシック" panose="020B0609070205080204" pitchFamily="49" charset="-128"/>
                <a:ea typeface="ＭＳ ゴシック" panose="020B0609070205080204" pitchFamily="49" charset="-128"/>
              </a:rPr>
              <a:t>・　合理的な理由なく，一律に排除・排斥する</a:t>
            </a:r>
          </a:p>
          <a:p>
            <a:r>
              <a:rPr lang="ja-JP" altLang="en-US" sz="2800" b="1" spc="-300" dirty="0">
                <a:latin typeface="ＭＳ ゴシック" panose="020B0609070205080204" pitchFamily="49" charset="-128"/>
                <a:ea typeface="ＭＳ ゴシック" panose="020B0609070205080204" pitchFamily="49" charset="-128"/>
              </a:rPr>
              <a:t>　ことをあおり立てるもの</a:t>
            </a:r>
          </a:p>
          <a:p>
            <a:r>
              <a:rPr lang="ja-JP" altLang="en-US" sz="2800" b="1" spc="-300" dirty="0">
                <a:latin typeface="ＭＳ ゴシック" panose="020B0609070205080204" pitchFamily="49" charset="-128"/>
                <a:ea typeface="ＭＳ ゴシック" panose="020B0609070205080204" pitchFamily="49" charset="-128"/>
              </a:rPr>
              <a:t>・　生命に危害を加えるとするもの</a:t>
            </a:r>
          </a:p>
          <a:p>
            <a:r>
              <a:rPr lang="ja-JP" altLang="en-US" sz="2800" b="1" spc="-300" dirty="0">
                <a:latin typeface="ＭＳ ゴシック" panose="020B0609070205080204" pitchFamily="49" charset="-128"/>
                <a:ea typeface="ＭＳ ゴシック" panose="020B0609070205080204" pitchFamily="49" charset="-128"/>
              </a:rPr>
              <a:t>・　差別的な意味合いで昆虫や動物に例える等，</a:t>
            </a:r>
            <a:endParaRPr lang="en-US" altLang="ja-JP" sz="2800" b="1" spc="-300" dirty="0">
              <a:latin typeface="ＭＳ ゴシック" panose="020B0609070205080204" pitchFamily="49" charset="-128"/>
              <a:ea typeface="ＭＳ ゴシック" panose="020B0609070205080204" pitchFamily="49" charset="-128"/>
            </a:endParaRPr>
          </a:p>
          <a:p>
            <a:r>
              <a:rPr lang="ja-JP" altLang="en-US" sz="2800" b="1" spc="-300" dirty="0">
                <a:latin typeface="ＭＳ ゴシック" panose="020B0609070205080204" pitchFamily="49" charset="-128"/>
                <a:ea typeface="ＭＳ ゴシック" panose="020B0609070205080204" pitchFamily="49" charset="-128"/>
              </a:rPr>
              <a:t>　著しく見下すような内容のもの　　など</a:t>
            </a:r>
            <a:endParaRPr lang="en-US" altLang="ja-JP" sz="2800" b="1" spc="-300" dirty="0">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7264783" y="5907316"/>
            <a:ext cx="2246719" cy="461665"/>
          </a:xfrm>
          <a:prstGeom prst="rect">
            <a:avLst/>
          </a:prstGeom>
        </p:spPr>
        <p:txBody>
          <a:bodyPr wrap="square">
            <a:spAutoFit/>
          </a:bodyPr>
          <a:lstStyle/>
          <a:p>
            <a:r>
              <a:rPr lang="ja-JP" altLang="en-US" sz="2400" b="1" dirty="0">
                <a:solidFill>
                  <a:schemeClr val="accent5">
                    <a:lumMod val="75000"/>
                  </a:schemeClr>
                </a:solidFill>
                <a:latin typeface="ShinGoPro-Regular"/>
              </a:rPr>
              <a:t>法務省チラシ</a:t>
            </a:r>
            <a:endParaRPr lang="en-US" altLang="ja-JP" sz="2400" b="1" dirty="0">
              <a:solidFill>
                <a:schemeClr val="accent5">
                  <a:lumMod val="75000"/>
                </a:schemeClr>
              </a:solidFill>
              <a:latin typeface="ShinGoPro-Regular"/>
            </a:endParaRPr>
          </a:p>
        </p:txBody>
      </p:sp>
    </p:spTree>
    <p:extLst>
      <p:ext uri="{BB962C8B-B14F-4D97-AF65-F5344CB8AC3E}">
        <p14:creationId xmlns:p14="http://schemas.microsoft.com/office/powerpoint/2010/main" val="250337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6117" y="1430216"/>
            <a:ext cx="8783775" cy="4591444"/>
          </a:xfrm>
          <a:solidFill>
            <a:srgbClr val="CCFF99"/>
          </a:solidFill>
        </p:spPr>
        <p:txBody>
          <a:bodyPr>
            <a:noAutofit/>
          </a:bodyPr>
          <a:lstStyle/>
          <a:p>
            <a:pPr algn="l"/>
            <a:br>
              <a:rPr lang="ja-JP" altLang="en-US" sz="3600" dirty="0">
                <a:latin typeface="+mn-ea"/>
              </a:rPr>
            </a:br>
            <a:r>
              <a:rPr lang="ja-JP" altLang="en-US" sz="3600" b="1" dirty="0">
                <a:latin typeface="+mn-ea"/>
              </a:rPr>
              <a:t>○　　</a:t>
            </a:r>
            <a:r>
              <a:rPr lang="ja-JP" altLang="en-US" sz="3600" b="1" dirty="0">
                <a:solidFill>
                  <a:srgbClr val="FF0000"/>
                </a:solidFill>
                <a:latin typeface="+mn-ea"/>
                <a:ea typeface="+mn-ea"/>
              </a:rPr>
              <a:t>国の責務</a:t>
            </a:r>
            <a:r>
              <a:rPr lang="ja-JP" altLang="en-US" sz="3600" b="1" dirty="0">
                <a:latin typeface="+mn-ea"/>
                <a:ea typeface="+mn-ea"/>
              </a:rPr>
              <a:t>として，ヘイトスピーチを解消</a:t>
            </a:r>
            <a:br>
              <a:rPr lang="ja-JP" altLang="en-US" sz="3600" b="1" dirty="0">
                <a:latin typeface="+mn-ea"/>
                <a:ea typeface="+mn-ea"/>
              </a:rPr>
            </a:br>
            <a:r>
              <a:rPr lang="ja-JP" altLang="en-US" sz="3600" b="1" dirty="0">
                <a:latin typeface="+mn-ea"/>
                <a:ea typeface="+mn-ea"/>
              </a:rPr>
              <a:t>　　するための教育活動を実施するとともに，</a:t>
            </a:r>
            <a:br>
              <a:rPr lang="ja-JP" altLang="en-US" sz="3600" b="1" dirty="0">
                <a:latin typeface="+mn-ea"/>
                <a:ea typeface="+mn-ea"/>
              </a:rPr>
            </a:br>
            <a:r>
              <a:rPr lang="ja-JP" altLang="en-US" sz="3600" b="1" dirty="0">
                <a:latin typeface="+mn-ea"/>
                <a:ea typeface="+mn-ea"/>
              </a:rPr>
              <a:t>　　そのため必要な取組を行うこと，</a:t>
            </a:r>
            <a:br>
              <a:rPr lang="ja-JP" altLang="en-US" sz="3600" b="1" dirty="0">
                <a:latin typeface="+mn-ea"/>
                <a:ea typeface="+mn-ea"/>
              </a:rPr>
            </a:br>
            <a:br>
              <a:rPr lang="ja-JP" altLang="en-US" sz="3600" b="1" dirty="0">
                <a:latin typeface="+mn-ea"/>
                <a:ea typeface="+mn-ea"/>
              </a:rPr>
            </a:br>
            <a:r>
              <a:rPr lang="ja-JP" altLang="en-US" sz="3600" b="1" dirty="0">
                <a:latin typeface="+mn-ea"/>
                <a:ea typeface="+mn-ea"/>
              </a:rPr>
              <a:t>○　　</a:t>
            </a:r>
            <a:r>
              <a:rPr lang="ja-JP" altLang="en-US" sz="3600" b="1" dirty="0">
                <a:solidFill>
                  <a:srgbClr val="FF0000"/>
                </a:solidFill>
                <a:latin typeface="+mn-ea"/>
                <a:ea typeface="+mn-ea"/>
              </a:rPr>
              <a:t>地方公共団体の責務</a:t>
            </a:r>
            <a:r>
              <a:rPr lang="ja-JP" altLang="en-US" sz="3600" b="1" dirty="0">
                <a:latin typeface="+mn-ea"/>
                <a:ea typeface="+mn-ea"/>
              </a:rPr>
              <a:t>として，国との適</a:t>
            </a:r>
            <a:br>
              <a:rPr lang="ja-JP" altLang="en-US" sz="3600" b="1" dirty="0">
                <a:latin typeface="+mn-ea"/>
                <a:ea typeface="+mn-ea"/>
              </a:rPr>
            </a:br>
            <a:r>
              <a:rPr lang="ja-JP" altLang="en-US" sz="3600" b="1" dirty="0">
                <a:latin typeface="+mn-ea"/>
                <a:ea typeface="+mn-ea"/>
              </a:rPr>
              <a:t>　　切な役割分担を踏まえて，</a:t>
            </a:r>
            <a:r>
              <a:rPr lang="ja-JP" altLang="en-US" sz="3600" b="1" dirty="0">
                <a:solidFill>
                  <a:srgbClr val="0070C0"/>
                </a:solidFill>
                <a:latin typeface="+mn-ea"/>
                <a:ea typeface="+mn-ea"/>
              </a:rPr>
              <a:t>当該地域の実</a:t>
            </a:r>
            <a:br>
              <a:rPr lang="ja-JP" altLang="en-US" sz="3600" b="1" dirty="0">
                <a:solidFill>
                  <a:srgbClr val="0070C0"/>
                </a:solidFill>
                <a:latin typeface="+mn-ea"/>
                <a:ea typeface="+mn-ea"/>
              </a:rPr>
            </a:br>
            <a:r>
              <a:rPr lang="ja-JP" altLang="en-US" sz="3600" b="1" dirty="0">
                <a:solidFill>
                  <a:srgbClr val="0070C0"/>
                </a:solidFill>
                <a:latin typeface="+mn-ea"/>
                <a:ea typeface="+mn-ea"/>
              </a:rPr>
              <a:t>　　情に応じ，ヘイトスピーチを解消するため</a:t>
            </a:r>
            <a:br>
              <a:rPr lang="ja-JP" altLang="en-US" sz="3600" b="1" dirty="0">
                <a:solidFill>
                  <a:srgbClr val="0070C0"/>
                </a:solidFill>
                <a:latin typeface="+mn-ea"/>
                <a:ea typeface="+mn-ea"/>
              </a:rPr>
            </a:br>
            <a:r>
              <a:rPr lang="ja-JP" altLang="en-US" sz="3600" b="1" dirty="0">
                <a:solidFill>
                  <a:srgbClr val="0070C0"/>
                </a:solidFill>
                <a:latin typeface="+mn-ea"/>
                <a:ea typeface="+mn-ea"/>
              </a:rPr>
              <a:t>　　の教育活動を実施するとともに，そのた　　　　</a:t>
            </a:r>
            <a:br>
              <a:rPr lang="ja-JP" altLang="en-US" sz="3600" b="1" dirty="0">
                <a:solidFill>
                  <a:srgbClr val="0070C0"/>
                </a:solidFill>
                <a:latin typeface="+mn-ea"/>
                <a:ea typeface="+mn-ea"/>
              </a:rPr>
            </a:br>
            <a:r>
              <a:rPr lang="ja-JP" altLang="en-US" sz="3600" b="1" dirty="0">
                <a:solidFill>
                  <a:srgbClr val="0070C0"/>
                </a:solidFill>
                <a:latin typeface="+mn-ea"/>
                <a:ea typeface="+mn-ea"/>
              </a:rPr>
              <a:t>　　</a:t>
            </a:r>
            <a:r>
              <a:rPr lang="ja-JP" altLang="en-US" sz="3600" b="1" dirty="0" err="1">
                <a:solidFill>
                  <a:srgbClr val="0070C0"/>
                </a:solidFill>
                <a:latin typeface="+mn-ea"/>
                <a:ea typeface="+mn-ea"/>
              </a:rPr>
              <a:t>めに</a:t>
            </a:r>
            <a:r>
              <a:rPr lang="ja-JP" altLang="en-US" sz="3600" b="1" dirty="0">
                <a:solidFill>
                  <a:srgbClr val="0070C0"/>
                </a:solidFill>
                <a:latin typeface="+mn-ea"/>
                <a:ea typeface="+mn-ea"/>
              </a:rPr>
              <a:t>必要な取組を行うよう</a:t>
            </a:r>
            <a:r>
              <a:rPr lang="ja-JP" altLang="en-US" sz="3600" b="1" dirty="0">
                <a:latin typeface="+mn-ea"/>
                <a:ea typeface="+mn-ea"/>
              </a:rPr>
              <a:t>努めること</a:t>
            </a:r>
            <a:endParaRPr kumimoji="1" lang="ja-JP" altLang="en-US" sz="3600" b="1" dirty="0">
              <a:latin typeface="+mn-ea"/>
              <a:ea typeface="+mn-ea"/>
            </a:endParaRPr>
          </a:p>
        </p:txBody>
      </p:sp>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7</a:t>
            </a:fld>
            <a:endParaRPr kumimoji="1" lang="ja-JP" altLang="en-US"/>
          </a:p>
        </p:txBody>
      </p:sp>
      <p:sp>
        <p:nvSpPr>
          <p:cNvPr id="5" name="正方形/長方形 4"/>
          <p:cNvSpPr/>
          <p:nvPr/>
        </p:nvSpPr>
        <p:spPr>
          <a:xfrm>
            <a:off x="1059314" y="418759"/>
            <a:ext cx="7139669" cy="646331"/>
          </a:xfrm>
          <a:prstGeom prst="rect">
            <a:avLst/>
          </a:prstGeom>
          <a:solidFill>
            <a:srgbClr val="FFFF00"/>
          </a:solidFill>
          <a:ln>
            <a:solidFill>
              <a:schemeClr val="tx2"/>
            </a:solidFill>
          </a:ln>
        </p:spPr>
        <p:txBody>
          <a:bodyPr wrap="square">
            <a:spAutoFit/>
          </a:bodyPr>
          <a:lstStyle/>
          <a:p>
            <a:r>
              <a:rPr lang="ja-JP" altLang="en-US" sz="3600" b="1" dirty="0">
                <a:solidFill>
                  <a:schemeClr val="tx1">
                    <a:lumMod val="95000"/>
                    <a:lumOff val="5000"/>
                  </a:schemeClr>
                </a:solidFill>
                <a:latin typeface="ShinGoPro-Regular"/>
              </a:rPr>
              <a:t>第６条　教育の充実等に関する条文</a:t>
            </a:r>
          </a:p>
        </p:txBody>
      </p:sp>
    </p:spTree>
    <p:extLst>
      <p:ext uri="{BB962C8B-B14F-4D97-AF65-F5344CB8AC3E}">
        <p14:creationId xmlns:p14="http://schemas.microsoft.com/office/powerpoint/2010/main" val="3426361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488614" y="75365"/>
            <a:ext cx="5998035" cy="707885"/>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488614" y="143416"/>
            <a:ext cx="5998035" cy="646331"/>
          </a:xfrm>
          <a:prstGeom prst="rect">
            <a:avLst/>
          </a:prstGeom>
          <a:noFill/>
        </p:spPr>
        <p:txBody>
          <a:bodyPr wrap="square" lIns="91440" tIns="45720" rIns="91440" bIns="45720">
            <a:spAutoFit/>
          </a:bodyPr>
          <a:lstStyle/>
          <a:p>
            <a:pPr algn="ctr"/>
            <a:r>
              <a:rPr lang="ja-JP"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３　学校での取組について</a:t>
            </a:r>
          </a:p>
        </p:txBody>
      </p:sp>
      <p:pic>
        <p:nvPicPr>
          <p:cNvPr id="13" name="図 12">
            <a:extLst>
              <a:ext uri="{FF2B5EF4-FFF2-40B4-BE49-F238E27FC236}">
                <a16:creationId xmlns:a16="http://schemas.microsoft.com/office/drawing/2014/main" id="{A050DE42-4B41-45CA-9937-2A094053A24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486649" y="4566645"/>
            <a:ext cx="1462893" cy="1682388"/>
          </a:xfrm>
          <a:prstGeom prst="rect">
            <a:avLst/>
          </a:prstGeom>
        </p:spPr>
      </p:pic>
      <p:sp>
        <p:nvSpPr>
          <p:cNvPr id="2" name="正方形/長方形 1">
            <a:extLst>
              <a:ext uri="{FF2B5EF4-FFF2-40B4-BE49-F238E27FC236}">
                <a16:creationId xmlns:a16="http://schemas.microsoft.com/office/drawing/2014/main" id="{63CA454B-CA23-440C-9967-0FCF11803BDF}"/>
              </a:ext>
            </a:extLst>
          </p:cNvPr>
          <p:cNvSpPr/>
          <p:nvPr/>
        </p:nvSpPr>
        <p:spPr>
          <a:xfrm>
            <a:off x="263820" y="3062797"/>
            <a:ext cx="3248308" cy="947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BIZ UDP明朝 Medium" panose="02020500000000000000" pitchFamily="18" charset="-128"/>
                <a:ea typeface="BIZ UDP明朝 Medium" panose="02020500000000000000" pitchFamily="18" charset="-128"/>
              </a:rPr>
              <a:t>多様な文化的・言語的背景を持つ児童生徒</a:t>
            </a:r>
            <a:endParaRPr kumimoji="1" lang="en-US" altLang="ja-JP" sz="2400" dirty="0">
              <a:solidFill>
                <a:schemeClr val="tx1"/>
              </a:solidFill>
              <a:latin typeface="BIZ UDP明朝 Medium" panose="02020500000000000000" pitchFamily="18" charset="-128"/>
              <a:ea typeface="BIZ UDP明朝 Medium" panose="02020500000000000000" pitchFamily="18" charset="-128"/>
            </a:endParaRPr>
          </a:p>
        </p:txBody>
      </p:sp>
      <p:sp>
        <p:nvSpPr>
          <p:cNvPr id="14" name="正方形/長方形 13">
            <a:extLst>
              <a:ext uri="{FF2B5EF4-FFF2-40B4-BE49-F238E27FC236}">
                <a16:creationId xmlns:a16="http://schemas.microsoft.com/office/drawing/2014/main" id="{8AA289B8-6238-40BD-8E54-40FE9E5D4764}"/>
              </a:ext>
            </a:extLst>
          </p:cNvPr>
          <p:cNvSpPr/>
          <p:nvPr/>
        </p:nvSpPr>
        <p:spPr>
          <a:xfrm>
            <a:off x="3908255" y="1393229"/>
            <a:ext cx="4925288" cy="24495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rPr>
              <a:t>　文化の違いや言語の違いのみならず</a:t>
            </a:r>
            <a:r>
              <a:rPr kumimoji="1" lang="en-US" altLang="ja-JP" sz="2800" dirty="0">
                <a:solidFill>
                  <a:schemeClr val="tx1"/>
                </a:solidFill>
              </a:rPr>
              <a:t>,</a:t>
            </a:r>
            <a:r>
              <a:rPr kumimoji="1" lang="ja-JP" altLang="en-US" sz="2800" dirty="0">
                <a:solidFill>
                  <a:schemeClr val="tx1"/>
                </a:solidFill>
              </a:rPr>
              <a:t>これらに起因する複合的困難に直面することが多く，</a:t>
            </a:r>
            <a:r>
              <a:rPr kumimoji="1" lang="ja-JP" altLang="en-US" sz="2800" dirty="0">
                <a:solidFill>
                  <a:srgbClr val="FF0000"/>
                </a:solidFill>
              </a:rPr>
              <a:t>不登校やいじめ，中途退学などに発展する場合がある。</a:t>
            </a:r>
            <a:endParaRPr kumimoji="1" lang="en-US" altLang="ja-JP" sz="2800" dirty="0">
              <a:solidFill>
                <a:srgbClr val="FF0000"/>
              </a:solidFill>
            </a:endParaRPr>
          </a:p>
        </p:txBody>
      </p:sp>
      <p:sp>
        <p:nvSpPr>
          <p:cNvPr id="17" name="角丸四角形吹き出し 4">
            <a:extLst>
              <a:ext uri="{FF2B5EF4-FFF2-40B4-BE49-F238E27FC236}">
                <a16:creationId xmlns:a16="http://schemas.microsoft.com/office/drawing/2014/main" id="{7D04E0BC-D7D2-4B75-9492-D5DD74503796}"/>
              </a:ext>
            </a:extLst>
          </p:cNvPr>
          <p:cNvSpPr/>
          <p:nvPr/>
        </p:nvSpPr>
        <p:spPr>
          <a:xfrm>
            <a:off x="263820" y="4239972"/>
            <a:ext cx="7222829" cy="2009061"/>
          </a:xfrm>
          <a:prstGeom prst="wedgeRoundRectCallout">
            <a:avLst>
              <a:gd name="adj1" fmla="val 56566"/>
              <a:gd name="adj2" fmla="val 18030"/>
              <a:gd name="adj3" fmla="val 16667"/>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lIns="36000">
            <a:spAutoFit/>
          </a:bodyPr>
          <a:lstStyle/>
          <a:p>
            <a:pPr algn="just">
              <a:defRPr/>
            </a:pPr>
            <a:r>
              <a:rPr lang="ja-JP" altLang="en-US" sz="2800" b="1" spc="-150" dirty="0">
                <a:solidFill>
                  <a:srgbClr val="002060"/>
                </a:solidFill>
                <a:latin typeface="+mn-ea"/>
                <a:ea typeface="ＭＳ ゴシック" panose="020B0609070205080204" pitchFamily="49" charset="-128"/>
              </a:rPr>
              <a:t>　</a:t>
            </a:r>
            <a:r>
              <a:rPr lang="ja-JP" altLang="en-US" sz="2800" dirty="0">
                <a:solidFill>
                  <a:schemeClr val="accent5">
                    <a:lumMod val="50000"/>
                  </a:schemeClr>
                </a:solidFill>
                <a:latin typeface="ＭＳ ゴシック" panose="020B0609070205080204" pitchFamily="49" charset="-128"/>
                <a:ea typeface="ＭＳ ゴシック" panose="020B0609070205080204" pitchFamily="49" charset="-128"/>
              </a:rPr>
              <a:t>教職員が児童生徒や保護者に寄り添ったきめ細かな支援を行うとともに，多様性を認め，互いを理解し，尊重し合う学校づくりに努めることが，大切です。</a:t>
            </a:r>
            <a:endParaRPr lang="en-US" altLang="ja-JP" sz="2800" dirty="0">
              <a:solidFill>
                <a:schemeClr val="accent5">
                  <a:lumMod val="50000"/>
                </a:schemeClr>
              </a:solidFill>
              <a:latin typeface="ＭＳ ゴシック" panose="020B0609070205080204" pitchFamily="49" charset="-128"/>
              <a:ea typeface="ＭＳ ゴシック" panose="020B0609070205080204" pitchFamily="49" charset="-128"/>
            </a:endParaRPr>
          </a:p>
        </p:txBody>
      </p:sp>
      <p:sp>
        <p:nvSpPr>
          <p:cNvPr id="5" name="正方形/長方形 4">
            <a:extLst>
              <a:ext uri="{FF2B5EF4-FFF2-40B4-BE49-F238E27FC236}">
                <a16:creationId xmlns:a16="http://schemas.microsoft.com/office/drawing/2014/main" id="{ED3EC9ED-B860-4B66-BF95-1A75D32D909C}"/>
              </a:ext>
            </a:extLst>
          </p:cNvPr>
          <p:cNvSpPr/>
          <p:nvPr/>
        </p:nvSpPr>
        <p:spPr>
          <a:xfrm>
            <a:off x="4655796" y="6345252"/>
            <a:ext cx="4177747" cy="369332"/>
          </a:xfrm>
          <a:prstGeom prst="rect">
            <a:avLst/>
          </a:prstGeom>
        </p:spPr>
        <p:txBody>
          <a:bodyPr wrap="none">
            <a:spAutoFit/>
          </a:bodyPr>
          <a:lstStyle/>
          <a:p>
            <a:r>
              <a:rPr lang="ja-JP" altLang="en-US" dirty="0"/>
              <a:t>「生徒指導提要（令和４年</a:t>
            </a:r>
            <a:r>
              <a:rPr lang="en-US" altLang="ja-JP" dirty="0"/>
              <a:t>12</a:t>
            </a:r>
            <a:r>
              <a:rPr lang="ja-JP" altLang="en-US" dirty="0"/>
              <a:t>月改訂）」より</a:t>
            </a:r>
          </a:p>
        </p:txBody>
      </p:sp>
      <p:pic>
        <p:nvPicPr>
          <p:cNvPr id="20" name="図 19">
            <a:extLst>
              <a:ext uri="{FF2B5EF4-FFF2-40B4-BE49-F238E27FC236}">
                <a16:creationId xmlns:a16="http://schemas.microsoft.com/office/drawing/2014/main" id="{FB5BCF06-F6AE-4553-AF1E-EB920FB66C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021" y="1190528"/>
            <a:ext cx="1836477" cy="1836477"/>
          </a:xfrm>
          <a:prstGeom prst="rect">
            <a:avLst/>
          </a:prstGeom>
        </p:spPr>
      </p:pic>
      <p:sp>
        <p:nvSpPr>
          <p:cNvPr id="21" name="矢印: 右 20">
            <a:extLst>
              <a:ext uri="{FF2B5EF4-FFF2-40B4-BE49-F238E27FC236}">
                <a16:creationId xmlns:a16="http://schemas.microsoft.com/office/drawing/2014/main" id="{67EF6E3B-E40E-4B40-BA7F-9C5F615D743D}"/>
              </a:ext>
            </a:extLst>
          </p:cNvPr>
          <p:cNvSpPr/>
          <p:nvPr/>
        </p:nvSpPr>
        <p:spPr>
          <a:xfrm>
            <a:off x="2992582" y="2291355"/>
            <a:ext cx="748145" cy="675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58974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9</a:t>
            </a:fld>
            <a:endParaRPr kumimoji="1" lang="ja-JP" altLang="en-US" dirty="0"/>
          </a:p>
        </p:txBody>
      </p:sp>
      <p:sp>
        <p:nvSpPr>
          <p:cNvPr id="7" name="角丸四角形 6"/>
          <p:cNvSpPr/>
          <p:nvPr/>
        </p:nvSpPr>
        <p:spPr>
          <a:xfrm>
            <a:off x="345545" y="5585731"/>
            <a:ext cx="8550158" cy="984930"/>
          </a:xfrm>
          <a:prstGeom prst="roundRect">
            <a:avLst>
              <a:gd name="adj" fmla="val 25853"/>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BIZ UDゴシック" panose="020B0400000000000000" pitchFamily="49" charset="-128"/>
                <a:ea typeface="BIZ UDゴシック" panose="020B0400000000000000" pitchFamily="49" charset="-128"/>
              </a:rPr>
              <a:t>○　自国文化理解と他国文化理解を深めるために，　　</a:t>
            </a:r>
            <a:endParaRPr lang="en-US" altLang="ja-JP" sz="2800" dirty="0">
              <a:solidFill>
                <a:schemeClr val="tx1"/>
              </a:solidFill>
              <a:latin typeface="BIZ UDゴシック" panose="020B0400000000000000" pitchFamily="49" charset="-128"/>
              <a:ea typeface="BIZ UDゴシック" panose="020B0400000000000000" pitchFamily="49" charset="-128"/>
            </a:endParaRPr>
          </a:p>
          <a:p>
            <a:r>
              <a:rPr lang="ja-JP" altLang="en-US" sz="2800" dirty="0">
                <a:solidFill>
                  <a:schemeClr val="tx1"/>
                </a:solidFill>
                <a:latin typeface="BIZ UDゴシック" panose="020B0400000000000000" pitchFamily="49" charset="-128"/>
                <a:ea typeface="BIZ UDゴシック" panose="020B0400000000000000" pitchFamily="49" charset="-128"/>
              </a:rPr>
              <a:t>　自他を尊重する人権教育を基盤に進める。</a:t>
            </a:r>
            <a:endParaRPr kumimoji="1" lang="ja-JP" altLang="en-US" sz="2800" dirty="0">
              <a:latin typeface="BIZ UDゴシック" panose="020B0400000000000000" pitchFamily="49" charset="-128"/>
              <a:ea typeface="BIZ UDゴシック" panose="020B0400000000000000" pitchFamily="49" charset="-128"/>
            </a:endParaRP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650" y="3685052"/>
            <a:ext cx="1409053" cy="1566615"/>
          </a:xfrm>
          <a:prstGeom prst="rect">
            <a:avLst/>
          </a:prstGeom>
        </p:spPr>
      </p:pic>
      <p:sp>
        <p:nvSpPr>
          <p:cNvPr id="11" name="雲形吹き出し 10"/>
          <p:cNvSpPr/>
          <p:nvPr/>
        </p:nvSpPr>
        <p:spPr>
          <a:xfrm>
            <a:off x="345545" y="3011700"/>
            <a:ext cx="7141105" cy="2498624"/>
          </a:xfrm>
          <a:prstGeom prst="cloudCallout">
            <a:avLst>
              <a:gd name="adj1" fmla="val 58685"/>
              <a:gd name="adj2" fmla="val -22253"/>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800" b="1" dirty="0">
                <a:solidFill>
                  <a:schemeClr val="tx1"/>
                </a:solidFill>
              </a:rPr>
              <a:t>　Ｍｏｍの基本姿勢で，児童生徒や保護者の様々な不安を取り除く支援や，思いを受け止める関係づくりをしていこう。</a:t>
            </a:r>
          </a:p>
        </p:txBody>
      </p:sp>
      <p:sp>
        <p:nvSpPr>
          <p:cNvPr id="15" name="角丸四角形吹き出し 14"/>
          <p:cNvSpPr/>
          <p:nvPr/>
        </p:nvSpPr>
        <p:spPr>
          <a:xfrm>
            <a:off x="522752" y="887221"/>
            <a:ext cx="5556110" cy="1910068"/>
          </a:xfrm>
          <a:prstGeom prst="wedgeRoundRectCallout">
            <a:avLst>
              <a:gd name="adj1" fmla="val 63188"/>
              <a:gd name="adj2" fmla="val -8709"/>
              <a:gd name="adj3" fmla="val 16667"/>
            </a:avLst>
          </a:prstGeom>
          <a:solidFill>
            <a:srgbClr val="CCFF99"/>
          </a:solidFill>
          <a:ln w="15875" cap="flat" cmpd="sng" algn="ctr">
            <a:solidFill>
              <a:srgbClr val="4F81BD">
                <a:shade val="50000"/>
              </a:srgbClr>
            </a:solidFill>
            <a:prstDash val="solid"/>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l">
              <a:spcAft>
                <a:spcPts val="0"/>
              </a:spcAft>
            </a:pPr>
            <a:r>
              <a:rPr lang="ja-JP" sz="2400" kern="100" dirty="0">
                <a:solidFill>
                  <a:srgbClr val="002060"/>
                </a:solidFill>
                <a:effectLst/>
                <a:latin typeface="Century" panose="02040604050505020304" pitchFamily="18" charset="0"/>
                <a:ea typeface="HG丸ｺﾞｼｯｸM-PRO" panose="020F0600000000000000" pitchFamily="50" charset="-128"/>
                <a:cs typeface="Times New Roman" panose="02020603050405020304" pitchFamily="18" charset="0"/>
              </a:rPr>
              <a:t>・じろじろ見られるのが気になる。</a:t>
            </a:r>
            <a:endParaRPr lang="ja-JP" sz="2400" kern="100" dirty="0">
              <a:solidFill>
                <a:srgbClr val="002060"/>
              </a:solidFill>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2400" kern="100" dirty="0">
                <a:solidFill>
                  <a:srgbClr val="002060"/>
                </a:solidFill>
                <a:effectLst/>
                <a:latin typeface="Century" panose="02040604050505020304" pitchFamily="18" charset="0"/>
                <a:ea typeface="HG丸ｺﾞｼｯｸM-PRO" panose="020F0600000000000000" pitchFamily="50" charset="-128"/>
                <a:cs typeface="Times New Roman" panose="02020603050405020304" pitchFamily="18" charset="0"/>
              </a:rPr>
              <a:t>・学校の文書が理解できない。</a:t>
            </a:r>
            <a:endParaRPr lang="ja-JP" sz="2400" kern="100" dirty="0">
              <a:solidFill>
                <a:srgbClr val="002060"/>
              </a:solidFill>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2400" kern="100" dirty="0">
                <a:solidFill>
                  <a:srgbClr val="002060"/>
                </a:solidFill>
                <a:effectLst/>
                <a:latin typeface="Century" panose="02040604050505020304" pitchFamily="18" charset="0"/>
                <a:ea typeface="HG丸ｺﾞｼｯｸM-PRO" panose="020F0600000000000000" pitchFamily="50" charset="-128"/>
                <a:cs typeface="Times New Roman" panose="02020603050405020304" pitchFamily="18" charset="0"/>
              </a:rPr>
              <a:t>・コミュニケーションが取りにくい。</a:t>
            </a:r>
            <a:endParaRPr lang="ja-JP" sz="2400" kern="100" dirty="0">
              <a:solidFill>
                <a:srgbClr val="002060"/>
              </a:solidFill>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2400" kern="100" dirty="0">
                <a:solidFill>
                  <a:srgbClr val="002060"/>
                </a:solidFill>
                <a:effectLst/>
                <a:latin typeface="Century" panose="02040604050505020304" pitchFamily="18" charset="0"/>
                <a:ea typeface="HG丸ｺﾞｼｯｸM-PRO" panose="020F0600000000000000" pitchFamily="50" charset="-128"/>
                <a:cs typeface="Times New Roman" panose="02020603050405020304" pitchFamily="18" charset="0"/>
              </a:rPr>
              <a:t>・いじめられないかな。</a:t>
            </a:r>
            <a:endParaRPr lang="ja-JP" sz="2400" kern="100" dirty="0">
              <a:solidFill>
                <a:srgbClr val="002060"/>
              </a:solidFill>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2400" kern="100" dirty="0">
                <a:solidFill>
                  <a:srgbClr val="002060"/>
                </a:solidFill>
                <a:effectLst/>
                <a:latin typeface="Century" panose="02040604050505020304" pitchFamily="18" charset="0"/>
                <a:ea typeface="HG丸ｺﾞｼｯｸM-PRO" panose="020F0600000000000000" pitchFamily="50" charset="-128"/>
                <a:cs typeface="Times New Roman" panose="02020603050405020304" pitchFamily="18" charset="0"/>
              </a:rPr>
              <a:t>・文化や習慣になかなか慣れない。</a:t>
            </a:r>
            <a:endParaRPr lang="ja-JP" sz="2400" kern="100" dirty="0">
              <a:solidFill>
                <a:srgbClr val="00206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2729" y="1191554"/>
            <a:ext cx="1489609" cy="1489609"/>
          </a:xfrm>
          <a:prstGeom prst="rect">
            <a:avLst/>
          </a:prstGeom>
        </p:spPr>
      </p:pic>
      <p:sp>
        <p:nvSpPr>
          <p:cNvPr id="9" name="正方形/長方形 8"/>
          <p:cNvSpPr/>
          <p:nvPr/>
        </p:nvSpPr>
        <p:spPr>
          <a:xfrm>
            <a:off x="268586" y="195709"/>
            <a:ext cx="7832783" cy="584775"/>
          </a:xfrm>
          <a:prstGeom prst="rect">
            <a:avLst/>
          </a:prstGeom>
          <a:solidFill>
            <a:srgbClr val="FFFF00"/>
          </a:solidFill>
          <a:ln>
            <a:solidFill>
              <a:schemeClr val="tx2"/>
            </a:solidFill>
          </a:ln>
        </p:spPr>
        <p:txBody>
          <a:bodyPr wrap="square">
            <a:spAutoFit/>
          </a:bodyPr>
          <a:lstStyle/>
          <a:p>
            <a:r>
              <a:rPr lang="ja-JP" altLang="en-US" sz="3200" b="1" dirty="0">
                <a:solidFill>
                  <a:schemeClr val="tx1">
                    <a:lumMod val="95000"/>
                    <a:lumOff val="5000"/>
                  </a:schemeClr>
                </a:solidFill>
                <a:latin typeface="ShinGoPro-Regular"/>
              </a:rPr>
              <a:t>外国につながりのある児童生徒や家族は･･</a:t>
            </a:r>
          </a:p>
        </p:txBody>
      </p:sp>
    </p:spTree>
    <p:extLst>
      <p:ext uri="{BB962C8B-B14F-4D97-AF65-F5344CB8AC3E}">
        <p14:creationId xmlns:p14="http://schemas.microsoft.com/office/powerpoint/2010/main" val="223212196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5018</TotalTime>
  <Words>2989</Words>
  <Application>Microsoft Office PowerPoint</Application>
  <PresentationFormat>画面に合わせる (4:3)</PresentationFormat>
  <Paragraphs>139</Paragraphs>
  <Slides>17</Slides>
  <Notes>17</Notes>
  <HiddenSlides>0</HiddenSlides>
  <MMClips>0</MMClips>
  <ScaleCrop>false</ScaleCrop>
  <HeadingPairs>
    <vt:vector size="6" baseType="variant">
      <vt:variant>
        <vt:lpstr>使用されているフォント</vt:lpstr>
      </vt:variant>
      <vt:variant>
        <vt:i4>20</vt:i4>
      </vt:variant>
      <vt:variant>
        <vt:lpstr>テーマ</vt:lpstr>
      </vt:variant>
      <vt:variant>
        <vt:i4>2</vt:i4>
      </vt:variant>
      <vt:variant>
        <vt:lpstr>スライド タイトル</vt:lpstr>
      </vt:variant>
      <vt:variant>
        <vt:i4>17</vt:i4>
      </vt:variant>
    </vt:vector>
  </HeadingPairs>
  <TitlesOfParts>
    <vt:vector size="39" baseType="lpstr">
      <vt:lpstr>BIZ UDP明朝 Medium</vt:lpstr>
      <vt:lpstr>BIZ UDゴシック</vt:lpstr>
      <vt:lpstr>BIZ UD明朝 Medium</vt:lpstr>
      <vt:lpstr>ＤＨＰ特太ゴシック体</vt:lpstr>
      <vt:lpstr>HGP創英角ｺﾞｼｯｸUB</vt:lpstr>
      <vt:lpstr>HGｺﾞｼｯｸM</vt:lpstr>
      <vt:lpstr>HG丸ｺﾞｼｯｸM-PRO</vt:lpstr>
      <vt:lpstr>ＭＳ Ｐゴシック</vt:lpstr>
      <vt:lpstr>ＭＳ ゴシック</vt:lpstr>
      <vt:lpstr>ＭＳ 明朝</vt:lpstr>
      <vt:lpstr>新細明體</vt:lpstr>
      <vt:lpstr>ShinGoPro-Regular</vt:lpstr>
      <vt:lpstr>Arial</vt:lpstr>
      <vt:lpstr>Calibri</vt:lpstr>
      <vt:lpstr>Calibri Light</vt:lpstr>
      <vt:lpstr>Century</vt:lpstr>
      <vt:lpstr>Comic Sans MS</vt:lpstr>
      <vt:lpstr>Georgia</vt:lpstr>
      <vt:lpstr>Times New Roman</vt:lpstr>
      <vt:lpstr>Trebuchet MS</vt:lpstr>
      <vt:lpstr>Office テーマ</vt:lpstr>
      <vt:lpstr>スリップストリーム</vt:lpstr>
      <vt:lpstr>　外国人の人権を尊重しよう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　　国の責務として，ヘイトスピーチを解消 　　するための教育活動を実施するとともに， 　　そのため必要な取組を行うこと，  ○　　地方公共団体の責務として，国との適 　　切な役割分担を踏まえて，当該地域の実 　　情に応じ，ヘイトスピーチを解消するため 　　の教育活動を実施するとともに，そのた　　　　 　　めに必要な取組を行うよう努めること</vt:lpstr>
      <vt:lpstr>PowerPoint プレゼンテーション</vt:lpstr>
      <vt:lpstr>PowerPoint プレゼンテーション</vt:lpstr>
      <vt:lpstr>PowerPoint プレゼンテーション</vt:lpstr>
      <vt:lpstr>PowerPoint プレゼンテーション</vt:lpstr>
      <vt:lpstr>      【小学校：総合的な学習の時間】  ・　 多様な考え方や価値が存在することを実感し，　　 　自分と違った意見や考えを受け入れることがで 　きるようになることを目的とする。  ・　  様々な国や地域の方とふれあう活動を通して， 　 外国と日本の文化や生活，習慣の比較を行う。 </vt:lpstr>
      <vt:lpstr>  【中学校：社会，道徳】 ・　 多文化共生社会を生きる私たちにできること 　を考え，よりよい社会の実現について考える。  ・　  スポーツ界の外国人差別やヘイトスピーチの 　事例を用いて話し合う。  ・　　「表現の自由」と「ヘイトスピーチ解消法」につ 　いて考え，デモ・該当宣伝，インターネットのコメ 　ント等により拡散していく不安や嫌悪，差別意識 　によるトラブルから信頼関係が損なわれていくこ 　とを学ぶ。</vt:lpstr>
      <vt:lpstr> 【高等学校：特別活動（ホームルーム活動）】  ・　　ヘイトスピーチを扱った映像を視聴し，その 　実態や参加者の主張，参加した経緯，ヘイトス 　ピーチが起きる背景などを学び，感想を共有 　する。  ・　　講演会で，日本とその国との文化的交流や 　歴史的関係についての講演を聞き，双方の立 　場を学び，理解・尊重することや両国間の近代 　史をそれぞれの視点で学ぶことの重要性など 　について考える。</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鹿児島県</dc:creator>
  <cp:lastModifiedBy>涌井 英明</cp:lastModifiedBy>
  <cp:revision>326</cp:revision>
  <cp:lastPrinted>2023-03-24T06:05:29Z</cp:lastPrinted>
  <dcterms:created xsi:type="dcterms:W3CDTF">2020-05-11T09:35:31Z</dcterms:created>
  <dcterms:modified xsi:type="dcterms:W3CDTF">2023-03-24T06:06:31Z</dcterms:modified>
</cp:coreProperties>
</file>