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9"/>
  </p:notesMasterIdLst>
  <p:handoutMasterIdLst>
    <p:handoutMasterId r:id="rId20"/>
  </p:handoutMasterIdLst>
  <p:sldIdLst>
    <p:sldId id="277" r:id="rId3"/>
    <p:sldId id="282" r:id="rId4"/>
    <p:sldId id="257" r:id="rId5"/>
    <p:sldId id="284" r:id="rId6"/>
    <p:sldId id="293" r:id="rId7"/>
    <p:sldId id="300" r:id="rId8"/>
    <p:sldId id="298" r:id="rId9"/>
    <p:sldId id="302" r:id="rId10"/>
    <p:sldId id="301" r:id="rId11"/>
    <p:sldId id="288" r:id="rId12"/>
    <p:sldId id="289" r:id="rId13"/>
    <p:sldId id="290" r:id="rId14"/>
    <p:sldId id="303" r:id="rId15"/>
    <p:sldId id="296" r:id="rId16"/>
    <p:sldId id="292" r:id="rId17"/>
    <p:sldId id="299" r:id="rId18"/>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D4F7"/>
    <a:srgbClr val="FFFFCC"/>
    <a:srgbClr val="233B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578" autoAdjust="0"/>
    <p:restoredTop sz="57050" autoAdjust="0"/>
  </p:normalViewPr>
  <p:slideViewPr>
    <p:cSldViewPr snapToGrid="0">
      <p:cViewPr varScale="1">
        <p:scale>
          <a:sx n="81" d="100"/>
          <a:sy n="81" d="100"/>
        </p:scale>
        <p:origin x="84" y="110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50529" cy="497524"/>
          </a:xfrm>
          <a:prstGeom prst="rect">
            <a:avLst/>
          </a:prstGeom>
        </p:spPr>
        <p:txBody>
          <a:bodyPr vert="horz" lIns="91559" tIns="45779" rIns="91559" bIns="45779"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082" y="0"/>
            <a:ext cx="2950529" cy="497524"/>
          </a:xfrm>
          <a:prstGeom prst="rect">
            <a:avLst/>
          </a:prstGeom>
        </p:spPr>
        <p:txBody>
          <a:bodyPr vert="horz" lIns="91559" tIns="45779" rIns="91559" bIns="45779" rtlCol="0"/>
          <a:lstStyle>
            <a:lvl1pPr algn="r">
              <a:defRPr sz="1200"/>
            </a:lvl1pPr>
          </a:lstStyle>
          <a:p>
            <a:fld id="{18FEA852-73E2-461A-89BC-DE81F40B2927}" type="datetimeFigureOut">
              <a:rPr kumimoji="1" lang="ja-JP" altLang="en-US" smtClean="0"/>
              <a:t>2023/3/24</a:t>
            </a:fld>
            <a:endParaRPr kumimoji="1" lang="ja-JP" altLang="en-US"/>
          </a:p>
        </p:txBody>
      </p:sp>
      <p:sp>
        <p:nvSpPr>
          <p:cNvPr id="4" name="フッター プレースホルダー 3"/>
          <p:cNvSpPr>
            <a:spLocks noGrp="1"/>
          </p:cNvSpPr>
          <p:nvPr>
            <p:ph type="ftr" sz="quarter" idx="2"/>
          </p:nvPr>
        </p:nvSpPr>
        <p:spPr>
          <a:xfrm>
            <a:off x="0" y="9441814"/>
            <a:ext cx="2950529" cy="497524"/>
          </a:xfrm>
          <a:prstGeom prst="rect">
            <a:avLst/>
          </a:prstGeom>
        </p:spPr>
        <p:txBody>
          <a:bodyPr vert="horz" lIns="91559" tIns="45779" rIns="91559" bIns="45779"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082" y="9441814"/>
            <a:ext cx="2950529" cy="497524"/>
          </a:xfrm>
          <a:prstGeom prst="rect">
            <a:avLst/>
          </a:prstGeom>
        </p:spPr>
        <p:txBody>
          <a:bodyPr vert="horz" lIns="91559" tIns="45779" rIns="91559" bIns="45779" rtlCol="0" anchor="b"/>
          <a:lstStyle>
            <a:lvl1pPr algn="r">
              <a:defRPr sz="1200"/>
            </a:lvl1pPr>
          </a:lstStyle>
          <a:p>
            <a:fld id="{C14EEC0D-6B4F-478B-8BE8-FE3B35CD488E}" type="slidenum">
              <a:rPr kumimoji="1" lang="ja-JP" altLang="en-US" smtClean="0"/>
              <a:t>‹#›</a:t>
            </a:fld>
            <a:endParaRPr kumimoji="1" lang="ja-JP" altLang="en-US"/>
          </a:p>
        </p:txBody>
      </p:sp>
    </p:spTree>
    <p:extLst>
      <p:ext uri="{BB962C8B-B14F-4D97-AF65-F5344CB8AC3E}">
        <p14:creationId xmlns:p14="http://schemas.microsoft.com/office/powerpoint/2010/main" val="19813940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6" cy="498693"/>
          </a:xfrm>
          <a:prstGeom prst="rect">
            <a:avLst/>
          </a:prstGeom>
        </p:spPr>
        <p:txBody>
          <a:bodyPr vert="horz" lIns="91559" tIns="45779" rIns="91559" bIns="45779"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0"/>
            <a:ext cx="2949786" cy="498693"/>
          </a:xfrm>
          <a:prstGeom prst="rect">
            <a:avLst/>
          </a:prstGeom>
        </p:spPr>
        <p:txBody>
          <a:bodyPr vert="horz" lIns="91559" tIns="45779" rIns="91559" bIns="45779" rtlCol="0"/>
          <a:lstStyle>
            <a:lvl1pPr algn="r">
              <a:defRPr sz="1200"/>
            </a:lvl1pPr>
          </a:lstStyle>
          <a:p>
            <a:fld id="{487AF8C5-00B2-425C-AE5A-40E1C4E02475}" type="datetimeFigureOut">
              <a:rPr kumimoji="1" lang="ja-JP" altLang="en-US" smtClean="0"/>
              <a:t>2023/3/24</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559" tIns="45779" rIns="91559" bIns="45779" rtlCol="0" anchor="ctr"/>
          <a:lstStyle/>
          <a:p>
            <a:endParaRPr lang="ja-JP" altLang="en-US"/>
          </a:p>
        </p:txBody>
      </p:sp>
      <p:sp>
        <p:nvSpPr>
          <p:cNvPr id="5" name="ノート プレースホルダー 4"/>
          <p:cNvSpPr>
            <a:spLocks noGrp="1"/>
          </p:cNvSpPr>
          <p:nvPr>
            <p:ph type="body" sz="quarter" idx="3"/>
          </p:nvPr>
        </p:nvSpPr>
        <p:spPr>
          <a:xfrm>
            <a:off x="680721" y="4783306"/>
            <a:ext cx="5445760" cy="3913615"/>
          </a:xfrm>
          <a:prstGeom prst="rect">
            <a:avLst/>
          </a:prstGeom>
        </p:spPr>
        <p:txBody>
          <a:bodyPr vert="horz" lIns="91559" tIns="45779" rIns="91559" bIns="4577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7"/>
            <a:ext cx="2949786" cy="498692"/>
          </a:xfrm>
          <a:prstGeom prst="rect">
            <a:avLst/>
          </a:prstGeom>
        </p:spPr>
        <p:txBody>
          <a:bodyPr vert="horz" lIns="91559" tIns="45779" rIns="91559" bIns="4577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6" cy="498692"/>
          </a:xfrm>
          <a:prstGeom prst="rect">
            <a:avLst/>
          </a:prstGeom>
        </p:spPr>
        <p:txBody>
          <a:bodyPr vert="horz" lIns="91559" tIns="45779" rIns="91559" bIns="45779" rtlCol="0" anchor="b"/>
          <a:lstStyle>
            <a:lvl1pPr algn="r">
              <a:defRPr sz="1200"/>
            </a:lvl1pPr>
          </a:lstStyle>
          <a:p>
            <a:fld id="{37991DB8-0EB5-4B09-844C-8DA8A9861E35}" type="slidenum">
              <a:rPr kumimoji="1" lang="ja-JP" altLang="en-US" smtClean="0"/>
              <a:t>‹#›</a:t>
            </a:fld>
            <a:endParaRPr kumimoji="1" lang="ja-JP" altLang="en-US"/>
          </a:p>
        </p:txBody>
      </p:sp>
    </p:spTree>
    <p:extLst>
      <p:ext uri="{BB962C8B-B14F-4D97-AF65-F5344CB8AC3E}">
        <p14:creationId xmlns:p14="http://schemas.microsoft.com/office/powerpoint/2010/main" val="52669943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スライド イメージ プレースホルダー 1"/>
          <p:cNvSpPr>
            <a:spLocks noGrp="1" noRot="1" noChangeAspect="1" noTextEdit="1"/>
          </p:cNvSpPr>
          <p:nvPr>
            <p:ph type="sldImg"/>
          </p:nvPr>
        </p:nvSpPr>
        <p:spPr>
          <a:ln/>
        </p:spPr>
      </p:sp>
      <p:sp>
        <p:nvSpPr>
          <p:cNvPr id="74755"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latin typeface="+mn-ea"/>
              </a:rPr>
              <a:t>人権同和教育課ｅ</a:t>
            </a:r>
            <a:r>
              <a:rPr lang="en-US" altLang="ja-JP" dirty="0">
                <a:latin typeface="+mn-ea"/>
              </a:rPr>
              <a:t>-</a:t>
            </a:r>
            <a:r>
              <a:rPr lang="ja-JP" altLang="en-US" dirty="0">
                <a:latin typeface="+mn-ea"/>
              </a:rPr>
              <a:t>コンテンツ</a:t>
            </a:r>
            <a:r>
              <a:rPr lang="en-US" altLang="ja-JP" dirty="0">
                <a:latin typeface="+mn-ea"/>
              </a:rPr>
              <a:t>No.</a:t>
            </a:r>
            <a:r>
              <a:rPr lang="ja-JP" altLang="en-US" dirty="0">
                <a:latin typeface="+mn-ea"/>
              </a:rPr>
              <a:t>８</a:t>
            </a:r>
            <a:endParaRPr lang="en-US" altLang="ja-JP" dirty="0">
              <a:latin typeface="+mn-ea"/>
            </a:endParaRPr>
          </a:p>
          <a:p>
            <a:r>
              <a:rPr lang="ja-JP" altLang="en-US" dirty="0">
                <a:latin typeface="+mn-ea"/>
              </a:rPr>
              <a:t>「ハンセン病患者・元患者・その家族に対する偏見や差別をなくそう」</a:t>
            </a:r>
          </a:p>
        </p:txBody>
      </p:sp>
      <p:sp>
        <p:nvSpPr>
          <p:cNvPr id="74756"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000">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8685" indent="-287712" defTabSz="91400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52434" indent="-230487" defTabSz="9140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13408" indent="-230487" defTabSz="9140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74381" indent="-230487" defTabSz="9140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32176" indent="-230487" defTabSz="9140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89970" indent="-230487" defTabSz="9140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47764" indent="-230487" defTabSz="9140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05559" indent="-230487" defTabSz="9140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E56C5FEA-64CA-482B-9545-867AF59F6823}" type="slidenum">
              <a:rPr lang="en-US" altLang="ja-JP" smtClean="0">
                <a:solidFill>
                  <a:srgbClr val="000000"/>
                </a:solidFill>
                <a:ea typeface="ＭＳ Ｐゴシック" panose="020B0600070205080204" pitchFamily="50" charset="-128"/>
              </a:rPr>
              <a:pPr>
                <a:spcBef>
                  <a:spcPct val="0"/>
                </a:spcBef>
              </a:pPr>
              <a:t>1</a:t>
            </a:fld>
            <a:endParaRPr lang="en-US" altLang="ja-JP">
              <a:solidFill>
                <a:srgbClr val="000000"/>
              </a:solidFill>
              <a:ea typeface="ＭＳ Ｐゴシック" panose="020B0600070205080204" pitchFamily="50" charset="-128"/>
            </a:endParaRPr>
          </a:p>
        </p:txBody>
      </p:sp>
    </p:spTree>
    <p:extLst>
      <p:ext uri="{BB962C8B-B14F-4D97-AF65-F5344CB8AC3E}">
        <p14:creationId xmlns:p14="http://schemas.microsoft.com/office/powerpoint/2010/main" val="5959671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ＭＳ Ｐゴシック" panose="020B0600070205080204" pitchFamily="50" charset="-128"/>
                <a:ea typeface="ＭＳ Ｐゴシック" panose="020B0600070205080204" pitchFamily="50" charset="-128"/>
              </a:rPr>
              <a:t>さて，ハンセン病問題を児童生徒と学習する際に，大切にしたいことを３点お話しします。</a:t>
            </a:r>
            <a:endParaRPr lang="en-US" altLang="ja-JP" dirty="0">
              <a:latin typeface="ＭＳ Ｐゴシック" panose="020B0600070205080204" pitchFamily="50" charset="-128"/>
              <a:ea typeface="ＭＳ Ｐゴシック" panose="020B0600070205080204" pitchFamily="50" charset="-128"/>
            </a:endParaRPr>
          </a:p>
          <a:p>
            <a:r>
              <a:rPr lang="ja-JP" altLang="en-US" dirty="0">
                <a:latin typeface="ＭＳ Ｐゴシック" panose="020B0600070205080204" pitchFamily="50" charset="-128"/>
                <a:ea typeface="ＭＳ Ｐゴシック" panose="020B0600070205080204" pitchFamily="50" charset="-128"/>
              </a:rPr>
              <a:t>まず第１に，「正しく知らないことが，偏見や差別に</a:t>
            </a:r>
            <a:r>
              <a:rPr lang="ja-JP" altLang="en-US" dirty="0" err="1">
                <a:latin typeface="ＭＳ Ｐゴシック" panose="020B0600070205080204" pitchFamily="50" charset="-128"/>
                <a:ea typeface="ＭＳ Ｐゴシック" panose="020B0600070205080204" pitchFamily="50" charset="-128"/>
              </a:rPr>
              <a:t>つなが</a:t>
            </a:r>
            <a:r>
              <a:rPr lang="ja-JP" altLang="en-US" dirty="0">
                <a:latin typeface="ＭＳ Ｐゴシック" panose="020B0600070205080204" pitchFamily="50" charset="-128"/>
                <a:ea typeface="ＭＳ Ｐゴシック" panose="020B0600070205080204" pitchFamily="50" charset="-128"/>
              </a:rPr>
              <a:t>つながることを理解する」ということです。</a:t>
            </a:r>
            <a:endParaRPr lang="en-US" altLang="ja-JP" dirty="0">
              <a:latin typeface="ＭＳ Ｐゴシック" panose="020B0600070205080204" pitchFamily="50" charset="-128"/>
              <a:ea typeface="ＭＳ Ｐゴシック" panose="020B0600070205080204" pitchFamily="50" charset="-128"/>
            </a:endParaRPr>
          </a:p>
          <a:p>
            <a:r>
              <a:rPr lang="ja-JP" altLang="en-US" dirty="0">
                <a:latin typeface="ＭＳ Ｐゴシック" panose="020B0600070205080204" pitchFamily="50" charset="-128"/>
                <a:ea typeface="ＭＳ Ｐゴシック" panose="020B0600070205080204" pitchFamily="50" charset="-128"/>
              </a:rPr>
              <a:t>児童生徒に「なぜ？」となげかけ，正しく知ることの大切さを確認しましょう。</a:t>
            </a:r>
          </a:p>
        </p:txBody>
      </p:sp>
      <p:sp>
        <p:nvSpPr>
          <p:cNvPr id="4" name="スライド番号プレースホルダー 3"/>
          <p:cNvSpPr>
            <a:spLocks noGrp="1"/>
          </p:cNvSpPr>
          <p:nvPr>
            <p:ph type="sldNum" sz="quarter" idx="10"/>
          </p:nvPr>
        </p:nvSpPr>
        <p:spPr/>
        <p:txBody>
          <a:bodyPr/>
          <a:lstStyle/>
          <a:p>
            <a:fld id="{37991DB8-0EB5-4B09-844C-8DA8A9861E35}" type="slidenum">
              <a:rPr kumimoji="1" lang="ja-JP" altLang="en-US" smtClean="0"/>
              <a:t>10</a:t>
            </a:fld>
            <a:endParaRPr kumimoji="1" lang="ja-JP" altLang="en-US"/>
          </a:p>
        </p:txBody>
      </p:sp>
    </p:spTree>
    <p:extLst>
      <p:ext uri="{BB962C8B-B14F-4D97-AF65-F5344CB8AC3E}">
        <p14:creationId xmlns:p14="http://schemas.microsoft.com/office/powerpoint/2010/main" val="30358479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mn-ea"/>
              </a:rPr>
              <a:t>第２に，「</a:t>
            </a:r>
            <a:r>
              <a:rPr lang="en-US" altLang="ja-JP" dirty="0">
                <a:latin typeface="+mn-ea"/>
              </a:rPr>
              <a:t>『</a:t>
            </a:r>
            <a:r>
              <a:rPr lang="ja-JP" altLang="en-US" dirty="0">
                <a:latin typeface="+mn-ea"/>
              </a:rPr>
              <a:t>生きる勇気</a:t>
            </a:r>
            <a:r>
              <a:rPr lang="en-US" altLang="ja-JP" dirty="0">
                <a:latin typeface="+mn-ea"/>
              </a:rPr>
              <a:t>』</a:t>
            </a:r>
            <a:r>
              <a:rPr lang="ja-JP" altLang="en-US" dirty="0">
                <a:latin typeface="+mn-ea"/>
              </a:rPr>
              <a:t>や</a:t>
            </a:r>
            <a:r>
              <a:rPr lang="en-US" altLang="ja-JP" dirty="0">
                <a:latin typeface="+mn-ea"/>
              </a:rPr>
              <a:t>『</a:t>
            </a:r>
            <a:r>
              <a:rPr lang="ja-JP" altLang="en-US" dirty="0">
                <a:latin typeface="+mn-ea"/>
              </a:rPr>
              <a:t>困難の中をどう生きるか</a:t>
            </a:r>
            <a:r>
              <a:rPr lang="en-US" altLang="ja-JP" dirty="0">
                <a:latin typeface="+mn-ea"/>
              </a:rPr>
              <a:t>』</a:t>
            </a:r>
            <a:r>
              <a:rPr lang="ja-JP" altLang="en-US" dirty="0">
                <a:latin typeface="+mn-ea"/>
              </a:rPr>
              <a:t>について追求する」ということです。</a:t>
            </a:r>
            <a:endParaRPr lang="en-US" altLang="ja-JP" dirty="0">
              <a:latin typeface="+mn-ea"/>
            </a:endParaRPr>
          </a:p>
          <a:p>
            <a:r>
              <a:rPr lang="ja-JP" altLang="en-US" dirty="0">
                <a:latin typeface="+mn-ea"/>
              </a:rPr>
              <a:t>隔離政策と抑圧の中を生きてきたという事実に迫り，そこから「人間として生きる」ということはどのようなことかを考えさせながら，自分の生き方と重ねて考えられるようにしましょう。</a:t>
            </a:r>
          </a:p>
        </p:txBody>
      </p:sp>
      <p:sp>
        <p:nvSpPr>
          <p:cNvPr id="4" name="スライド番号プレースホルダー 3"/>
          <p:cNvSpPr>
            <a:spLocks noGrp="1"/>
          </p:cNvSpPr>
          <p:nvPr>
            <p:ph type="sldNum" sz="quarter" idx="10"/>
          </p:nvPr>
        </p:nvSpPr>
        <p:spPr/>
        <p:txBody>
          <a:bodyPr/>
          <a:lstStyle/>
          <a:p>
            <a:fld id="{37991DB8-0EB5-4B09-844C-8DA8A9861E35}" type="slidenum">
              <a:rPr kumimoji="1" lang="ja-JP" altLang="en-US" smtClean="0"/>
              <a:t>11</a:t>
            </a:fld>
            <a:endParaRPr kumimoji="1" lang="ja-JP" altLang="en-US"/>
          </a:p>
        </p:txBody>
      </p:sp>
    </p:spTree>
    <p:extLst>
      <p:ext uri="{BB962C8B-B14F-4D97-AF65-F5344CB8AC3E}">
        <p14:creationId xmlns:p14="http://schemas.microsoft.com/office/powerpoint/2010/main" val="1551667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mn-ea"/>
              </a:rPr>
              <a:t>第３は，第２で考えた自分の生き方と合わせて，「学級や友達との関係を見つめ，自分の生活をよりよくしていく」ことです。</a:t>
            </a:r>
            <a:endParaRPr lang="en-US" altLang="ja-JP" dirty="0">
              <a:latin typeface="+mn-ea"/>
            </a:endParaRPr>
          </a:p>
          <a:p>
            <a:r>
              <a:rPr lang="ja-JP" altLang="en-US" dirty="0">
                <a:latin typeface="+mn-ea"/>
              </a:rPr>
              <a:t>ハンセン病元患者の方々と社会とのつながりを考えることで，人と関わることの価値について学ぶことができます。</a:t>
            </a:r>
            <a:endParaRPr lang="en-US" altLang="ja-JP" dirty="0">
              <a:latin typeface="+mn-ea"/>
            </a:endParaRPr>
          </a:p>
          <a:p>
            <a:r>
              <a:rPr lang="ja-JP" altLang="en-US" dirty="0">
                <a:latin typeface="+mn-ea"/>
              </a:rPr>
              <a:t>児童生徒が，自分とその周囲にいる人たちとの関係について考えることで，自分の生活をよりよいものにしていくことが大切です。</a:t>
            </a:r>
            <a:endParaRPr lang="en-US" altLang="ja-JP" dirty="0">
              <a:latin typeface="+mn-ea"/>
            </a:endParaRPr>
          </a:p>
          <a:p>
            <a:endParaRPr lang="en-US" altLang="ja-JP" dirty="0">
              <a:latin typeface="+mn-ea"/>
            </a:endParaRPr>
          </a:p>
          <a:p>
            <a:r>
              <a:rPr lang="ja-JP" altLang="en-US" dirty="0"/>
              <a:t>　</a:t>
            </a:r>
            <a:endParaRPr kumimoji="1" lang="ja-JP" altLang="en-US" dirty="0"/>
          </a:p>
        </p:txBody>
      </p:sp>
      <p:sp>
        <p:nvSpPr>
          <p:cNvPr id="4" name="スライド番号プレースホルダー 3"/>
          <p:cNvSpPr>
            <a:spLocks noGrp="1"/>
          </p:cNvSpPr>
          <p:nvPr>
            <p:ph type="sldNum" sz="quarter" idx="10"/>
          </p:nvPr>
        </p:nvSpPr>
        <p:spPr/>
        <p:txBody>
          <a:bodyPr/>
          <a:lstStyle/>
          <a:p>
            <a:fld id="{37991DB8-0EB5-4B09-844C-8DA8A9861E35}" type="slidenum">
              <a:rPr kumimoji="1" lang="ja-JP" altLang="en-US" smtClean="0"/>
              <a:t>12</a:t>
            </a:fld>
            <a:endParaRPr kumimoji="1" lang="ja-JP" altLang="en-US"/>
          </a:p>
        </p:txBody>
      </p:sp>
    </p:spTree>
    <p:extLst>
      <p:ext uri="{BB962C8B-B14F-4D97-AF65-F5344CB8AC3E}">
        <p14:creationId xmlns:p14="http://schemas.microsoft.com/office/powerpoint/2010/main" val="29467257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latin typeface="+mn-ea"/>
              </a:rPr>
              <a:t>ハンセン病問題</a:t>
            </a:r>
            <a:r>
              <a:rPr lang="ja-JP" altLang="en-US" dirty="0">
                <a:latin typeface="+mn-ea"/>
              </a:rPr>
              <a:t>を学習する際には，単にハンセン病問題</a:t>
            </a:r>
            <a:r>
              <a:rPr lang="ja-JP" altLang="ja-JP" dirty="0">
                <a:latin typeface="+mn-ea"/>
              </a:rPr>
              <a:t>に関する授業を行うのではなく，この授業を通して，</a:t>
            </a:r>
            <a:r>
              <a:rPr lang="ja-JP" altLang="en-US" dirty="0">
                <a:latin typeface="+mn-ea"/>
              </a:rPr>
              <a:t>児童生徒</a:t>
            </a:r>
            <a:r>
              <a:rPr lang="ja-JP" altLang="ja-JP" dirty="0">
                <a:latin typeface="+mn-ea"/>
              </a:rPr>
              <a:t>にどんな生き方を切り拓いてほしいのか，学級や集団のどんな課題を乗り越えてほしいのかという明確な課題意識とともに</a:t>
            </a:r>
            <a:r>
              <a:rPr lang="ja-JP" altLang="en-US" dirty="0">
                <a:latin typeface="+mn-ea"/>
              </a:rPr>
              <a:t>，</a:t>
            </a:r>
            <a:r>
              <a:rPr lang="ja-JP" altLang="ja-JP" dirty="0">
                <a:latin typeface="+mn-ea"/>
              </a:rPr>
              <a:t>学習を組み立てることが肝要で</a:t>
            </a:r>
            <a:r>
              <a:rPr lang="ja-JP" altLang="en-US" dirty="0">
                <a:latin typeface="+mn-ea"/>
              </a:rPr>
              <a:t>す。</a:t>
            </a:r>
            <a:endParaRPr lang="en-US" altLang="ja-JP" dirty="0">
              <a:latin typeface="+mn-ea"/>
            </a:endParaRPr>
          </a:p>
          <a:p>
            <a:r>
              <a:rPr lang="ja-JP" altLang="ja-JP" dirty="0">
                <a:latin typeface="+mn-ea"/>
              </a:rPr>
              <a:t>授業後の</a:t>
            </a:r>
            <a:r>
              <a:rPr lang="ja-JP" altLang="en-US" dirty="0">
                <a:latin typeface="+mn-ea"/>
              </a:rPr>
              <a:t>児童生徒</a:t>
            </a:r>
            <a:r>
              <a:rPr lang="ja-JP" altLang="ja-JP" dirty="0">
                <a:latin typeface="+mn-ea"/>
              </a:rPr>
              <a:t>の受け止めも確認して，ねらいにそぐわなかった場合は，補充学習を行うなどして，正しく理解するよう留意</a:t>
            </a:r>
            <a:r>
              <a:rPr lang="ja-JP" altLang="en-US" dirty="0">
                <a:latin typeface="+mn-ea"/>
              </a:rPr>
              <a:t>しましょう。</a:t>
            </a:r>
            <a:endParaRPr lang="ja-JP" altLang="ja-JP" dirty="0">
              <a:latin typeface="+mn-ea"/>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37991DB8-0EB5-4B09-844C-8DA8A9861E35}" type="slidenum">
              <a:rPr kumimoji="1" lang="ja-JP" altLang="en-US" smtClean="0"/>
              <a:t>13</a:t>
            </a:fld>
            <a:endParaRPr kumimoji="1" lang="ja-JP" altLang="en-US"/>
          </a:p>
        </p:txBody>
      </p:sp>
    </p:spTree>
    <p:extLst>
      <p:ext uri="{BB962C8B-B14F-4D97-AF65-F5344CB8AC3E}">
        <p14:creationId xmlns:p14="http://schemas.microsoft.com/office/powerpoint/2010/main" val="27860030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latin typeface="+mn-ea"/>
              </a:rPr>
              <a:t>6</a:t>
            </a:r>
            <a:r>
              <a:rPr lang="ja-JP" altLang="en-US" dirty="0">
                <a:latin typeface="+mn-ea"/>
              </a:rPr>
              <a:t>月</a:t>
            </a:r>
            <a:r>
              <a:rPr lang="en-US" altLang="ja-JP" dirty="0">
                <a:latin typeface="+mn-ea"/>
              </a:rPr>
              <a:t>22</a:t>
            </a:r>
            <a:r>
              <a:rPr lang="ja-JP" altLang="en-US" dirty="0">
                <a:latin typeface="+mn-ea"/>
              </a:rPr>
              <a:t>日に「ハンセン病補償法」が施行されたことにちなんで，国はこの日を「ら</a:t>
            </a:r>
            <a:r>
              <a:rPr lang="ja-JP" altLang="en-US" dirty="0" err="1">
                <a:latin typeface="+mn-ea"/>
              </a:rPr>
              <a:t>い</a:t>
            </a:r>
            <a:r>
              <a:rPr lang="ja-JP" altLang="en-US" dirty="0">
                <a:latin typeface="+mn-ea"/>
              </a:rPr>
              <a:t>予防法による被害者の名誉回復及び追悼の日」と定めました。</a:t>
            </a:r>
            <a:endParaRPr lang="en-US" altLang="ja-JP" dirty="0">
              <a:latin typeface="+mn-ea"/>
            </a:endParaRPr>
          </a:p>
          <a:p>
            <a:r>
              <a:rPr lang="ja-JP" altLang="en-US" dirty="0">
                <a:latin typeface="+mn-ea"/>
              </a:rPr>
              <a:t>また，鹿児島県では，ハンセン病問題に対する正しい知識の普及啓発を図り，ハンセン病であった方々や家族等に対する偏見・差別の解消に努め，これらの方々の名誉の回復を図ることを目的として，</a:t>
            </a:r>
            <a:r>
              <a:rPr lang="en-US" altLang="ja-JP" dirty="0">
                <a:latin typeface="+mn-ea"/>
              </a:rPr>
              <a:t>6</a:t>
            </a:r>
            <a:r>
              <a:rPr lang="ja-JP" altLang="en-US" dirty="0">
                <a:latin typeface="+mn-ea"/>
              </a:rPr>
              <a:t>月</a:t>
            </a:r>
            <a:r>
              <a:rPr lang="en-US" altLang="ja-JP" dirty="0">
                <a:latin typeface="+mn-ea"/>
              </a:rPr>
              <a:t>22</a:t>
            </a:r>
            <a:r>
              <a:rPr lang="ja-JP" altLang="en-US" dirty="0">
                <a:latin typeface="+mn-ea"/>
              </a:rPr>
              <a:t>日を含む日曜日からの</a:t>
            </a:r>
            <a:r>
              <a:rPr lang="en-US" altLang="ja-JP" dirty="0">
                <a:latin typeface="+mn-ea"/>
              </a:rPr>
              <a:t>1</a:t>
            </a:r>
            <a:r>
              <a:rPr lang="ja-JP" altLang="en-US" dirty="0">
                <a:latin typeface="+mn-ea"/>
              </a:rPr>
              <a:t>週間を「ハンセン病問題を正しく理解する週間」を定めています。</a:t>
            </a:r>
            <a:endParaRPr lang="en-US" altLang="ja-JP" dirty="0">
              <a:latin typeface="+mn-ea"/>
            </a:endParaRPr>
          </a:p>
          <a:p>
            <a:r>
              <a:rPr lang="ja-JP" altLang="en-US" dirty="0">
                <a:latin typeface="+mn-ea"/>
              </a:rPr>
              <a:t>このような機会に，学校全体でハンセン病問題に取り組むのもよいでしょう。</a:t>
            </a:r>
            <a:endParaRPr lang="en-US" altLang="ja-JP" dirty="0">
              <a:latin typeface="+mn-ea"/>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37991DB8-0EB5-4B09-844C-8DA8A9861E35}" type="slidenum">
              <a:rPr kumimoji="1" lang="ja-JP" altLang="en-US" smtClean="0"/>
              <a:t>14</a:t>
            </a:fld>
            <a:endParaRPr kumimoji="1" lang="ja-JP" altLang="en-US"/>
          </a:p>
        </p:txBody>
      </p:sp>
    </p:spTree>
    <p:extLst>
      <p:ext uri="{BB962C8B-B14F-4D97-AF65-F5344CB8AC3E}">
        <p14:creationId xmlns:p14="http://schemas.microsoft.com/office/powerpoint/2010/main" val="11963116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5589">
              <a:defRPr/>
            </a:pPr>
            <a:r>
              <a:rPr lang="ja-JP" altLang="en-US" dirty="0">
                <a:latin typeface="+mn-ea"/>
              </a:rPr>
              <a:t>ハンセン病問題を学ぶ上で参考になる資料を紹介します。</a:t>
            </a:r>
            <a:endParaRPr lang="en-US" altLang="ja-JP" dirty="0">
              <a:latin typeface="+mn-ea"/>
            </a:endParaRPr>
          </a:p>
          <a:p>
            <a:r>
              <a:rPr lang="ja-JP" altLang="en-US" dirty="0">
                <a:latin typeface="+mn-ea"/>
              </a:rPr>
              <a:t>鹿児島県が作成した「ハンセン病問題を正しく理解するために」は，ハンセン病元患者の思いや県内二つの療養所で交流した方々の声が掲載されています。</a:t>
            </a:r>
            <a:endParaRPr lang="en-US" altLang="ja-JP" dirty="0">
              <a:latin typeface="+mn-ea"/>
            </a:endParaRPr>
          </a:p>
          <a:p>
            <a:pPr defTabSz="915589">
              <a:defRPr/>
            </a:pPr>
            <a:r>
              <a:rPr lang="ja-JP" altLang="en-US" dirty="0">
                <a:latin typeface="+mn-ea"/>
              </a:rPr>
              <a:t>当事者の思いに触れ，共に考えることが大切です。</a:t>
            </a:r>
            <a:endParaRPr lang="en-US" altLang="ja-JP" dirty="0">
              <a:latin typeface="+mn-ea"/>
            </a:endParaRPr>
          </a:p>
          <a:p>
            <a:pPr defTabSz="915589">
              <a:defRPr/>
            </a:pPr>
            <a:r>
              <a:rPr lang="ja-JP" altLang="en-US" dirty="0">
                <a:latin typeface="+mn-ea"/>
              </a:rPr>
              <a:t>また，県では平成</a:t>
            </a:r>
            <a:r>
              <a:rPr lang="en-US" altLang="ja-JP" dirty="0">
                <a:latin typeface="+mn-ea"/>
              </a:rPr>
              <a:t>27</a:t>
            </a:r>
            <a:r>
              <a:rPr lang="ja-JP" altLang="en-US" dirty="0">
                <a:latin typeface="+mn-ea"/>
              </a:rPr>
              <a:t>年に</a:t>
            </a:r>
            <a:r>
              <a:rPr lang="en-US" altLang="ja-JP" dirty="0">
                <a:latin typeface="+mn-ea"/>
              </a:rPr>
              <a:t>DVD</a:t>
            </a:r>
            <a:r>
              <a:rPr lang="ja-JP" altLang="en-US" dirty="0">
                <a:latin typeface="+mn-ea"/>
              </a:rPr>
              <a:t>「心の壁を越えて」を作成し，全中学校へ配布しています。</a:t>
            </a:r>
            <a:endParaRPr lang="en-US" altLang="ja-JP" dirty="0">
              <a:latin typeface="+mn-ea"/>
            </a:endParaRPr>
          </a:p>
          <a:p>
            <a:pPr defTabSz="915589">
              <a:defRPr/>
            </a:pPr>
            <a:r>
              <a:rPr lang="ja-JP" altLang="en-US" dirty="0">
                <a:latin typeface="+mn-ea"/>
              </a:rPr>
              <a:t>第</a:t>
            </a:r>
            <a:r>
              <a:rPr lang="en-US" altLang="ja-JP" dirty="0">
                <a:latin typeface="+mn-ea"/>
              </a:rPr>
              <a:t>1</a:t>
            </a:r>
            <a:r>
              <a:rPr lang="ja-JP" altLang="en-US" dirty="0">
                <a:latin typeface="+mn-ea"/>
              </a:rPr>
              <a:t>章「ハンセン病問題とは</a:t>
            </a:r>
            <a:r>
              <a:rPr lang="en-US" altLang="ja-JP" dirty="0">
                <a:latin typeface="+mn-ea"/>
              </a:rPr>
              <a:t>…</a:t>
            </a:r>
            <a:r>
              <a:rPr lang="ja-JP" altLang="en-US" dirty="0">
                <a:latin typeface="+mn-ea"/>
              </a:rPr>
              <a:t>」第</a:t>
            </a:r>
            <a:r>
              <a:rPr lang="en-US" altLang="ja-JP" dirty="0">
                <a:latin typeface="+mn-ea"/>
              </a:rPr>
              <a:t>2</a:t>
            </a:r>
            <a:r>
              <a:rPr lang="ja-JP" altLang="en-US" dirty="0">
                <a:latin typeface="+mn-ea"/>
              </a:rPr>
              <a:t>章「ハンセン病療養所の今」第</a:t>
            </a:r>
            <a:r>
              <a:rPr lang="en-US" altLang="ja-JP" dirty="0">
                <a:latin typeface="+mn-ea"/>
              </a:rPr>
              <a:t>3</a:t>
            </a:r>
            <a:r>
              <a:rPr lang="ja-JP" altLang="en-US" dirty="0">
                <a:latin typeface="+mn-ea"/>
              </a:rPr>
              <a:t>章「ハンセン病問題への取り組み」の</a:t>
            </a:r>
            <a:r>
              <a:rPr lang="en-US" altLang="ja-JP" dirty="0">
                <a:latin typeface="+mn-ea"/>
              </a:rPr>
              <a:t>3</a:t>
            </a:r>
            <a:r>
              <a:rPr lang="ja-JP" altLang="en-US" dirty="0" err="1">
                <a:latin typeface="+mn-ea"/>
              </a:rPr>
              <a:t>つの</a:t>
            </a:r>
            <a:r>
              <a:rPr lang="ja-JP" altLang="en-US" dirty="0">
                <a:latin typeface="+mn-ea"/>
              </a:rPr>
              <a:t>章で学びます。</a:t>
            </a:r>
            <a:endParaRPr lang="en-US" altLang="ja-JP" dirty="0">
              <a:latin typeface="+mn-ea"/>
            </a:endParaRPr>
          </a:p>
          <a:p>
            <a:pPr defTabSz="915589">
              <a:defRPr/>
            </a:pPr>
            <a:r>
              <a:rPr lang="en-US" altLang="ja-JP" dirty="0">
                <a:latin typeface="+mn-ea"/>
              </a:rPr>
              <a:t>DVD</a:t>
            </a:r>
            <a:r>
              <a:rPr lang="ja-JP" altLang="en-US" dirty="0">
                <a:latin typeface="+mn-ea"/>
              </a:rPr>
              <a:t>は，かごしま県民交流センターで借りることができます。</a:t>
            </a:r>
            <a:endParaRPr lang="en-US" altLang="ja-JP" dirty="0">
              <a:latin typeface="+mn-ea"/>
            </a:endParaRPr>
          </a:p>
          <a:p>
            <a:pPr defTabSz="915589">
              <a:defRPr/>
            </a:pPr>
            <a:r>
              <a:rPr lang="ja-JP" altLang="en-US" dirty="0">
                <a:latin typeface="+mn-ea"/>
              </a:rPr>
              <a:t>他にも，厚生労働省が作成したパンフレット「ハンセン病の向こう側」もあり，このパンフレットは，例年各中学校に対して，厚生労働省から直接送られています。指導者向けの教本もありますので，ぜひ参考にしてください。</a:t>
            </a:r>
          </a:p>
          <a:p>
            <a:pPr defTabSz="915589">
              <a:defRPr/>
            </a:pPr>
            <a:r>
              <a:rPr lang="ja-JP" altLang="en-US" dirty="0">
                <a:latin typeface="+mn-ea"/>
              </a:rPr>
              <a:t>法務省啓発動画及び冊子もあり，</a:t>
            </a:r>
            <a:r>
              <a:rPr lang="en-US" altLang="ja-JP" dirty="0">
                <a:latin typeface="+mn-ea"/>
              </a:rPr>
              <a:t>YouTube</a:t>
            </a:r>
            <a:r>
              <a:rPr lang="ja-JP" altLang="en-US" dirty="0">
                <a:latin typeface="+mn-ea"/>
              </a:rPr>
              <a:t>法務省チャンネルに掲載されていますので，学年の発達の段階に応じて活用してください。</a:t>
            </a:r>
          </a:p>
        </p:txBody>
      </p:sp>
      <p:sp>
        <p:nvSpPr>
          <p:cNvPr id="4" name="スライド番号プレースホルダー 3"/>
          <p:cNvSpPr>
            <a:spLocks noGrp="1"/>
          </p:cNvSpPr>
          <p:nvPr>
            <p:ph type="sldNum" sz="quarter" idx="10"/>
          </p:nvPr>
        </p:nvSpPr>
        <p:spPr/>
        <p:txBody>
          <a:bodyPr/>
          <a:lstStyle/>
          <a:p>
            <a:fld id="{37991DB8-0EB5-4B09-844C-8DA8A9861E35}" type="slidenum">
              <a:rPr kumimoji="1" lang="ja-JP" altLang="en-US" smtClean="0"/>
              <a:t>15</a:t>
            </a:fld>
            <a:endParaRPr kumimoji="1" lang="ja-JP" altLang="en-US"/>
          </a:p>
        </p:txBody>
      </p:sp>
    </p:spTree>
    <p:extLst>
      <p:ext uri="{BB962C8B-B14F-4D97-AF65-F5344CB8AC3E}">
        <p14:creationId xmlns:p14="http://schemas.microsoft.com/office/powerpoint/2010/main" val="17358001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スライド イメージ プレースホルダー 1"/>
          <p:cNvSpPr>
            <a:spLocks noGrp="1" noRot="1" noChangeAspect="1" noTextEdit="1"/>
          </p:cNvSpPr>
          <p:nvPr>
            <p:ph type="sldImg"/>
          </p:nvPr>
        </p:nvSpPr>
        <p:spPr>
          <a:ln/>
        </p:spPr>
      </p:sp>
      <p:sp>
        <p:nvSpPr>
          <p:cNvPr id="102403"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latin typeface="+mn-ea"/>
              </a:rPr>
              <a:t>「</a:t>
            </a:r>
            <a:r>
              <a:rPr lang="ja-JP" altLang="ja-JP" dirty="0">
                <a:latin typeface="+mn-ea"/>
              </a:rPr>
              <a:t>人権教育は全ての教育の基本</a:t>
            </a:r>
            <a:r>
              <a:rPr lang="ja-JP" altLang="en-US" dirty="0">
                <a:latin typeface="+mn-ea"/>
              </a:rPr>
              <a:t>」です。</a:t>
            </a:r>
            <a:endParaRPr lang="en-US" altLang="ja-JP" dirty="0">
              <a:latin typeface="+mn-ea"/>
            </a:endParaRPr>
          </a:p>
          <a:p>
            <a:r>
              <a:rPr lang="ja-JP" altLang="en-US" dirty="0">
                <a:latin typeface="+mn-ea"/>
              </a:rPr>
              <a:t>子どもたちが，「今日も行きたい」と思う学校づくりを進めていきましょう。</a:t>
            </a:r>
            <a:r>
              <a:rPr lang="ja-JP" altLang="ja-JP" dirty="0">
                <a:latin typeface="+mn-ea"/>
              </a:rPr>
              <a:t> </a:t>
            </a:r>
          </a:p>
        </p:txBody>
      </p:sp>
    </p:spTree>
    <p:extLst>
      <p:ext uri="{BB962C8B-B14F-4D97-AF65-F5344CB8AC3E}">
        <p14:creationId xmlns:p14="http://schemas.microsoft.com/office/powerpoint/2010/main" val="94419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r>
              <a:rPr lang="ja-JP" altLang="en-US" dirty="0">
                <a:latin typeface="+mn-ea"/>
              </a:rPr>
              <a:t>このコンテンツでは，次の３つの項目について，学習します。</a:t>
            </a:r>
            <a:endParaRPr lang="en-US" altLang="ja-JP" dirty="0">
              <a:latin typeface="+mn-ea"/>
            </a:endParaRPr>
          </a:p>
          <a:p>
            <a:r>
              <a:rPr lang="ja-JP" altLang="en-US" dirty="0">
                <a:latin typeface="+mn-ea"/>
              </a:rPr>
              <a:t>１「ハンセン病問題について」</a:t>
            </a:r>
            <a:endParaRPr lang="en-US" altLang="ja-JP" dirty="0">
              <a:latin typeface="+mn-ea"/>
            </a:endParaRPr>
          </a:p>
          <a:p>
            <a:pPr defTabSz="915589">
              <a:defRPr/>
            </a:pPr>
            <a:r>
              <a:rPr lang="ja-JP" altLang="en-US" dirty="0">
                <a:latin typeface="+mn-ea"/>
              </a:rPr>
              <a:t>２「ハンセン病問題に係る法律等の理解」</a:t>
            </a:r>
            <a:endParaRPr lang="en-US" altLang="ja-JP" dirty="0">
              <a:latin typeface="+mn-ea"/>
            </a:endParaRPr>
          </a:p>
          <a:p>
            <a:r>
              <a:rPr lang="ja-JP" altLang="en-US" dirty="0">
                <a:latin typeface="+mn-ea"/>
              </a:rPr>
              <a:t>３「児童生徒との学習で大切にしたいこと」</a:t>
            </a:r>
            <a:endParaRPr lang="en-US" altLang="ja-JP" dirty="0">
              <a:latin typeface="+mn-ea"/>
            </a:endParaRPr>
          </a:p>
          <a:p>
            <a:pPr defTabSz="915589">
              <a:defRPr/>
            </a:pPr>
            <a:endParaRPr kumimoji="1" lang="en-US" altLang="ja-JP" dirty="0"/>
          </a:p>
          <a:p>
            <a:endParaRPr kumimoji="1" lang="en-US" altLang="ja-JP" dirty="0"/>
          </a:p>
          <a:p>
            <a:r>
              <a:rPr kumimoji="1" lang="ja-JP" altLang="en-US" dirty="0"/>
              <a:t>　</a:t>
            </a:r>
            <a:endParaRPr kumimoji="1" lang="en-US" altLang="ja-JP" dirty="0"/>
          </a:p>
        </p:txBody>
      </p:sp>
      <p:sp>
        <p:nvSpPr>
          <p:cNvPr id="4" name="スライド番号プレースホルダー 3"/>
          <p:cNvSpPr>
            <a:spLocks noGrp="1"/>
          </p:cNvSpPr>
          <p:nvPr>
            <p:ph type="sldNum" sz="quarter" idx="10"/>
          </p:nvPr>
        </p:nvSpPr>
        <p:spPr/>
        <p:txBody>
          <a:bodyPr/>
          <a:lstStyle/>
          <a:p>
            <a:fld id="{184984E0-F49F-46EB-BF71-BD6138E2374E}" type="slidenum">
              <a:rPr lang="ja-JP" altLang="en-US" smtClean="0">
                <a:solidFill>
                  <a:prstClr val="black"/>
                </a:solidFill>
              </a:rPr>
              <a:pPr/>
              <a:t>2</a:t>
            </a:fld>
            <a:endParaRPr lang="ja-JP" altLang="en-US">
              <a:solidFill>
                <a:prstClr val="black"/>
              </a:solidFill>
            </a:endParaRPr>
          </a:p>
        </p:txBody>
      </p:sp>
    </p:spTree>
    <p:extLst>
      <p:ext uri="{BB962C8B-B14F-4D97-AF65-F5344CB8AC3E}">
        <p14:creationId xmlns:p14="http://schemas.microsoft.com/office/powerpoint/2010/main" val="3177294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5589" eaLnBrk="0" fontAlgn="base" hangingPunct="0">
              <a:spcBef>
                <a:spcPct val="30000"/>
              </a:spcBef>
              <a:spcAft>
                <a:spcPct val="0"/>
              </a:spcAft>
              <a:defRPr/>
            </a:pPr>
            <a:r>
              <a:rPr lang="ja-JP" altLang="en-US" dirty="0">
                <a:latin typeface="ＭＳ Ｐゴシック" panose="020B0600070205080204" pitchFamily="50" charset="-128"/>
                <a:ea typeface="ＭＳ Ｐゴシック" panose="020B0600070205080204" pitchFamily="50" charset="-128"/>
              </a:rPr>
              <a:t>まず始めに，ハンセン病について説明します。</a:t>
            </a:r>
            <a:endParaRPr lang="en-US" altLang="ja-JP" dirty="0">
              <a:latin typeface="ＭＳ Ｐゴシック" panose="020B0600070205080204" pitchFamily="50" charset="-128"/>
              <a:ea typeface="ＭＳ Ｐゴシック" panose="020B0600070205080204" pitchFamily="50" charset="-128"/>
            </a:endParaRPr>
          </a:p>
          <a:p>
            <a:pPr defTabSz="915589" eaLnBrk="0" fontAlgn="base" hangingPunct="0">
              <a:spcBef>
                <a:spcPct val="30000"/>
              </a:spcBef>
              <a:spcAft>
                <a:spcPct val="0"/>
              </a:spcAft>
              <a:defRPr/>
            </a:pPr>
            <a:r>
              <a:rPr lang="ja-JP" altLang="ja-JP" dirty="0">
                <a:latin typeface="ＭＳ Ｐゴシック" panose="020B0600070205080204" pitchFamily="50" charset="-128"/>
                <a:ea typeface="ＭＳ Ｐゴシック" panose="020B0600070205080204" pitchFamily="50" charset="-128"/>
              </a:rPr>
              <a:t>ハンセン病という病気は</a:t>
            </a:r>
            <a:r>
              <a:rPr lang="ja-JP" altLang="en-US" dirty="0">
                <a:latin typeface="ＭＳ Ｐゴシック" panose="020B0600070205080204" pitchFamily="50" charset="-128"/>
                <a:ea typeface="ＭＳ Ｐゴシック" panose="020B0600070205080204" pitchFamily="50" charset="-128"/>
              </a:rPr>
              <a:t>，</a:t>
            </a:r>
            <a:r>
              <a:rPr lang="ja-JP" altLang="ja-JP" dirty="0">
                <a:latin typeface="ＭＳ Ｐゴシック" panose="020B0600070205080204" pitchFamily="50" charset="-128"/>
                <a:ea typeface="ＭＳ Ｐゴシック" panose="020B0600070205080204" pitchFamily="50" charset="-128"/>
              </a:rPr>
              <a:t>ら</a:t>
            </a:r>
            <a:r>
              <a:rPr lang="ja-JP" altLang="ja-JP" dirty="0" err="1">
                <a:latin typeface="ＭＳ Ｐゴシック" panose="020B0600070205080204" pitchFamily="50" charset="-128"/>
                <a:ea typeface="ＭＳ Ｐゴシック" panose="020B0600070205080204" pitchFamily="50" charset="-128"/>
              </a:rPr>
              <a:t>い</a:t>
            </a:r>
            <a:r>
              <a:rPr lang="ja-JP" altLang="ja-JP" dirty="0">
                <a:latin typeface="ＭＳ Ｐゴシック" panose="020B0600070205080204" pitchFamily="50" charset="-128"/>
                <a:ea typeface="ＭＳ Ｐゴシック" panose="020B0600070205080204" pitchFamily="50" charset="-128"/>
              </a:rPr>
              <a:t>菌という細菌</a:t>
            </a:r>
            <a:r>
              <a:rPr lang="ja-JP" altLang="en-US" dirty="0">
                <a:latin typeface="ＭＳ Ｐゴシック" panose="020B0600070205080204" pitchFamily="50" charset="-128"/>
                <a:ea typeface="ＭＳ Ｐゴシック" panose="020B0600070205080204" pitchFamily="50" charset="-128"/>
              </a:rPr>
              <a:t>による感染症の一種です。</a:t>
            </a:r>
            <a:endParaRPr lang="en-US" altLang="ja-JP" dirty="0">
              <a:latin typeface="ＭＳ Ｐゴシック" panose="020B0600070205080204" pitchFamily="50" charset="-128"/>
              <a:ea typeface="ＭＳ Ｐゴシック" panose="020B0600070205080204" pitchFamily="50" charset="-128"/>
            </a:endParaRPr>
          </a:p>
          <a:p>
            <a:pPr defTabSz="915589" eaLnBrk="0" fontAlgn="base" hangingPunct="0">
              <a:spcBef>
                <a:spcPct val="30000"/>
              </a:spcBef>
              <a:spcAft>
                <a:spcPct val="0"/>
              </a:spcAft>
              <a:defRPr/>
            </a:pPr>
            <a:r>
              <a:rPr lang="ja-JP" altLang="en-US" dirty="0" err="1">
                <a:latin typeface="ＭＳ Ｐゴシック" panose="020B0600070205080204" pitchFamily="50" charset="-128"/>
                <a:ea typeface="ＭＳ Ｐゴシック" panose="020B0600070205080204" pitchFamily="50" charset="-128"/>
              </a:rPr>
              <a:t>らい</a:t>
            </a:r>
            <a:r>
              <a:rPr lang="ja-JP" altLang="en-US" dirty="0">
                <a:latin typeface="ＭＳ Ｐゴシック" panose="020B0600070205080204" pitchFamily="50" charset="-128"/>
                <a:ea typeface="ＭＳ Ｐゴシック" panose="020B0600070205080204" pitchFamily="50" charset="-128"/>
              </a:rPr>
              <a:t>菌は，感染力がさほど強くなく，仮に感染しても毒性が弱くてほとんどの人に対して病原性を持たないため，発病すること自体がまれです。</a:t>
            </a:r>
            <a:endParaRPr lang="ja-JP" altLang="ja-JP" dirty="0">
              <a:latin typeface="ＭＳ Ｐゴシック" panose="020B0600070205080204" pitchFamily="50" charset="-128"/>
              <a:ea typeface="ＭＳ Ｐゴシック" panose="020B0600070205080204" pitchFamily="50" charset="-128"/>
            </a:endParaRPr>
          </a:p>
          <a:p>
            <a:pPr defTabSz="915589" eaLnBrk="0" fontAlgn="base" hangingPunct="0">
              <a:spcBef>
                <a:spcPct val="30000"/>
              </a:spcBef>
              <a:spcAft>
                <a:spcPct val="0"/>
              </a:spcAft>
              <a:defRPr/>
            </a:pPr>
            <a:r>
              <a:rPr lang="ja-JP" altLang="en-US" dirty="0">
                <a:latin typeface="ＭＳ Ｐゴシック" panose="020B0600070205080204" pitchFamily="50" charset="-128"/>
                <a:ea typeface="ＭＳ Ｐゴシック" panose="020B0600070205080204" pitchFamily="50" charset="-128"/>
              </a:rPr>
              <a:t>しかし，発病すると</a:t>
            </a:r>
            <a:r>
              <a:rPr lang="ja-JP" altLang="ja-JP" dirty="0">
                <a:latin typeface="ＭＳ Ｐゴシック" panose="020B0600070205080204" pitchFamily="50" charset="-128"/>
                <a:ea typeface="ＭＳ Ｐゴシック" panose="020B0600070205080204" pitchFamily="50" charset="-128"/>
              </a:rPr>
              <a:t>外から見てわかる変化が起こる</a:t>
            </a:r>
            <a:r>
              <a:rPr lang="ja-JP" altLang="en-US" dirty="0">
                <a:latin typeface="ＭＳ Ｐゴシック" panose="020B0600070205080204" pitchFamily="50" charset="-128"/>
                <a:ea typeface="ＭＳ Ｐゴシック" panose="020B0600070205080204" pitchFamily="50" charset="-128"/>
              </a:rPr>
              <a:t>ため，</a:t>
            </a:r>
            <a:r>
              <a:rPr lang="ja-JP" altLang="ja-JP" dirty="0">
                <a:latin typeface="ＭＳ Ｐゴシック" panose="020B0600070205080204" pitchFamily="50" charset="-128"/>
                <a:ea typeface="ＭＳ Ｐゴシック" panose="020B0600070205080204" pitchFamily="50" charset="-128"/>
              </a:rPr>
              <a:t>差別の対象になりやすかった</a:t>
            </a:r>
            <a:r>
              <a:rPr lang="ja-JP" altLang="en-US" dirty="0">
                <a:latin typeface="ＭＳ Ｐゴシック" panose="020B0600070205080204" pitchFamily="50" charset="-128"/>
                <a:ea typeface="ＭＳ Ｐゴシック" panose="020B0600070205080204" pitchFamily="50" charset="-128"/>
              </a:rPr>
              <a:t>と言えます</a:t>
            </a:r>
            <a:r>
              <a:rPr lang="ja-JP" altLang="ja-JP" dirty="0">
                <a:latin typeface="ＭＳ Ｐゴシック" panose="020B0600070205080204" pitchFamily="50" charset="-128"/>
                <a:ea typeface="ＭＳ Ｐゴシック" panose="020B0600070205080204" pitchFamily="50" charset="-128"/>
              </a:rPr>
              <a:t>。</a:t>
            </a:r>
            <a:endParaRPr lang="en-US" altLang="ja-JP" dirty="0">
              <a:latin typeface="ＭＳ Ｐゴシック" panose="020B0600070205080204" pitchFamily="50" charset="-128"/>
              <a:ea typeface="ＭＳ Ｐゴシック" panose="020B0600070205080204" pitchFamily="50" charset="-128"/>
            </a:endParaRPr>
          </a:p>
          <a:p>
            <a:pPr defTabSz="915589" eaLnBrk="0" fontAlgn="base" hangingPunct="0">
              <a:spcBef>
                <a:spcPct val="30000"/>
              </a:spcBef>
              <a:spcAft>
                <a:spcPct val="0"/>
              </a:spcAft>
              <a:defRPr/>
            </a:pPr>
            <a:r>
              <a:rPr lang="ja-JP" altLang="en-US" dirty="0">
                <a:latin typeface="ＭＳ Ｐゴシック" panose="020B0600070205080204" pitchFamily="50" charset="-128"/>
                <a:ea typeface="ＭＳ Ｐゴシック" panose="020B0600070205080204" pitchFamily="50" charset="-128"/>
              </a:rPr>
              <a:t>かつては，「らい病」と呼ばれていましたが，現在は「ハンセン病」と呼ばれています。</a:t>
            </a:r>
            <a:endParaRPr lang="en-US" altLang="ja-JP" dirty="0">
              <a:latin typeface="ＭＳ Ｐゴシック" panose="020B0600070205080204" pitchFamily="50" charset="-128"/>
              <a:ea typeface="ＭＳ Ｐゴシック" panose="020B0600070205080204" pitchFamily="50" charset="-128"/>
            </a:endParaRPr>
          </a:p>
          <a:p>
            <a:pPr defTabSz="915589" eaLnBrk="0" fontAlgn="base" hangingPunct="0">
              <a:spcBef>
                <a:spcPct val="30000"/>
              </a:spcBef>
              <a:spcAft>
                <a:spcPct val="0"/>
              </a:spcAft>
              <a:defRPr/>
            </a:pPr>
            <a:r>
              <a:rPr lang="ja-JP" altLang="en-US" dirty="0">
                <a:latin typeface="ＭＳ Ｐゴシック" panose="020B0600070205080204" pitchFamily="50" charset="-128"/>
                <a:ea typeface="ＭＳ Ｐゴシック" panose="020B0600070205080204" pitchFamily="50" charset="-128"/>
              </a:rPr>
              <a:t>ハンセン病は治療法も確立されており，早期に適切な治療を受けることで，後遺症を残すことなく治癒します。</a:t>
            </a:r>
            <a:endParaRPr lang="ja-JP" altLang="ja-JP" dirty="0">
              <a:latin typeface="ＭＳ Ｐゴシック" panose="020B0600070205080204" pitchFamily="50" charset="-128"/>
              <a:ea typeface="ＭＳ Ｐゴシック" panose="020B0600070205080204" pitchFamily="50" charset="-128"/>
            </a:endParaRPr>
          </a:p>
          <a:p>
            <a:endParaRPr lang="ja-JP" altLang="en-US" dirty="0">
              <a:latin typeface="AR P丸ゴシック体M" panose="020B0600010101010101" pitchFamily="50" charset="-128"/>
              <a:ea typeface="AR P丸ゴシック体M" panose="020B0600010101010101" pitchFamily="50" charset="-128"/>
            </a:endParaRPr>
          </a:p>
          <a:p>
            <a:endParaRPr kumimoji="1" lang="en-US" altLang="ja-JP" dirty="0"/>
          </a:p>
        </p:txBody>
      </p:sp>
      <p:sp>
        <p:nvSpPr>
          <p:cNvPr id="4" name="スライド番号プレースホルダー 3"/>
          <p:cNvSpPr>
            <a:spLocks noGrp="1"/>
          </p:cNvSpPr>
          <p:nvPr>
            <p:ph type="sldNum" sz="quarter" idx="10"/>
          </p:nvPr>
        </p:nvSpPr>
        <p:spPr/>
        <p:txBody>
          <a:bodyPr/>
          <a:lstStyle/>
          <a:p>
            <a:fld id="{37991DB8-0EB5-4B09-844C-8DA8A9861E35}" type="slidenum">
              <a:rPr kumimoji="1" lang="ja-JP" altLang="en-US" smtClean="0"/>
              <a:t>3</a:t>
            </a:fld>
            <a:endParaRPr kumimoji="1" lang="ja-JP" altLang="en-US"/>
          </a:p>
        </p:txBody>
      </p:sp>
    </p:spTree>
    <p:extLst>
      <p:ext uri="{BB962C8B-B14F-4D97-AF65-F5344CB8AC3E}">
        <p14:creationId xmlns:p14="http://schemas.microsoft.com/office/powerpoint/2010/main" val="1472845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mn-ea"/>
              </a:rPr>
              <a:t>次に，「ら</a:t>
            </a:r>
            <a:r>
              <a:rPr lang="ja-JP" altLang="en-US" dirty="0" err="1">
                <a:latin typeface="+mn-ea"/>
              </a:rPr>
              <a:t>い</a:t>
            </a:r>
            <a:r>
              <a:rPr lang="ja-JP" altLang="en-US" dirty="0">
                <a:latin typeface="+mn-ea"/>
              </a:rPr>
              <a:t>予防法」と国の隔離政策について見ていきます。</a:t>
            </a:r>
            <a:endParaRPr lang="en-US" altLang="ja-JP" dirty="0">
              <a:latin typeface="+mn-ea"/>
            </a:endParaRPr>
          </a:p>
          <a:p>
            <a:r>
              <a:rPr lang="ja-JP" altLang="en-US" dirty="0">
                <a:latin typeface="+mn-ea"/>
              </a:rPr>
              <a:t>日本では明治以前にも患者はいましたが，特別な隔離政策をとっていなくても病気は拡大しませんでした。</a:t>
            </a:r>
            <a:endParaRPr lang="en-US" altLang="ja-JP" dirty="0">
              <a:latin typeface="+mn-ea"/>
            </a:endParaRPr>
          </a:p>
          <a:p>
            <a:r>
              <a:rPr lang="en-US" altLang="ja-JP" dirty="0">
                <a:latin typeface="+mn-ea"/>
              </a:rPr>
              <a:t>1873</a:t>
            </a:r>
            <a:r>
              <a:rPr lang="ja-JP" altLang="en-US" dirty="0">
                <a:latin typeface="+mn-ea"/>
              </a:rPr>
              <a:t>（明治６）年，ノルウェーのアレマウェル・ハンセンによって「ら</a:t>
            </a:r>
            <a:r>
              <a:rPr lang="ja-JP" altLang="en-US" dirty="0" err="1">
                <a:latin typeface="+mn-ea"/>
              </a:rPr>
              <a:t>い</a:t>
            </a:r>
            <a:r>
              <a:rPr lang="ja-JP" altLang="en-US" dirty="0">
                <a:latin typeface="+mn-ea"/>
              </a:rPr>
              <a:t>菌」が発見され，伝染病であることが分かりました。</a:t>
            </a:r>
          </a:p>
          <a:p>
            <a:r>
              <a:rPr lang="ja-JP" altLang="en-US" dirty="0">
                <a:latin typeface="+mn-ea"/>
              </a:rPr>
              <a:t>ところがわが国では「伝染する病気」ということがことさらに強調され，明治</a:t>
            </a:r>
            <a:r>
              <a:rPr lang="en-US" altLang="ja-JP" dirty="0">
                <a:latin typeface="+mn-ea"/>
              </a:rPr>
              <a:t>40</a:t>
            </a:r>
            <a:r>
              <a:rPr lang="ja-JP" altLang="en-US" dirty="0">
                <a:latin typeface="+mn-ea"/>
              </a:rPr>
              <a:t>年に「癩予防ニ関スル件」という法律が制定されました。</a:t>
            </a:r>
            <a:endParaRPr lang="en-US" altLang="ja-JP" dirty="0">
              <a:latin typeface="+mn-ea"/>
            </a:endParaRPr>
          </a:p>
          <a:p>
            <a:r>
              <a:rPr lang="ja-JP" altLang="en-US" dirty="0">
                <a:latin typeface="+mn-ea"/>
              </a:rPr>
              <a:t>この法律には患者の「隔離」が定められていたために，多くの人々が「政府が法律まで作って隔離するほどだから，強い伝染力を持った恐ろしい病気だろう」という誤った認識を植えつけられ，差別や偏見が広まりました。</a:t>
            </a:r>
            <a:endParaRPr lang="en-US" altLang="ja-JP" dirty="0">
              <a:latin typeface="+mn-ea"/>
            </a:endParaRPr>
          </a:p>
          <a:p>
            <a:r>
              <a:rPr lang="ja-JP" altLang="en-US" dirty="0">
                <a:latin typeface="+mn-ea"/>
              </a:rPr>
              <a:t>その後，昭和</a:t>
            </a:r>
            <a:r>
              <a:rPr lang="en-US" altLang="ja-JP" dirty="0">
                <a:latin typeface="+mn-ea"/>
              </a:rPr>
              <a:t>6</a:t>
            </a:r>
            <a:r>
              <a:rPr lang="ja-JP" altLang="en-US" dirty="0">
                <a:latin typeface="+mn-ea"/>
              </a:rPr>
              <a:t>年に「癩予防法」が制定され，全患者への絶対隔離が開始されました。</a:t>
            </a:r>
            <a:endParaRPr lang="en-US" altLang="ja-JP" dirty="0">
              <a:latin typeface="+mn-ea"/>
            </a:endParaRPr>
          </a:p>
          <a:p>
            <a:r>
              <a:rPr lang="ja-JP" altLang="en-US" dirty="0">
                <a:latin typeface="+mn-ea"/>
              </a:rPr>
              <a:t>昭和</a:t>
            </a:r>
            <a:r>
              <a:rPr lang="en-US" altLang="ja-JP" dirty="0">
                <a:latin typeface="+mn-ea"/>
              </a:rPr>
              <a:t>28</a:t>
            </a:r>
            <a:r>
              <a:rPr lang="ja-JP" altLang="en-US" dirty="0">
                <a:latin typeface="+mn-ea"/>
              </a:rPr>
              <a:t>年に「ら</a:t>
            </a:r>
            <a:r>
              <a:rPr lang="ja-JP" altLang="en-US" dirty="0" err="1">
                <a:latin typeface="+mn-ea"/>
              </a:rPr>
              <a:t>い</a:t>
            </a:r>
            <a:r>
              <a:rPr lang="ja-JP" altLang="en-US" dirty="0">
                <a:latin typeface="+mn-ea"/>
              </a:rPr>
              <a:t>予防法」に改正されましたが，依然として「絶対隔離」の規定が残されたため，社会のハンセン病患者に対する差別が続きました。</a:t>
            </a:r>
          </a:p>
          <a:p>
            <a:endParaRPr lang="en-US" altLang="ja-JP" dirty="0">
              <a:latin typeface="+mn-ea"/>
            </a:endParaRPr>
          </a:p>
          <a:p>
            <a:endParaRPr lang="ja-JP" altLang="en-US" dirty="0">
              <a:latin typeface="BIZ UDゴシック" panose="020B0400000000000000" pitchFamily="49" charset="-128"/>
              <a:ea typeface="BIZ UDゴシック" panose="020B0400000000000000" pitchFamily="49"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37991DB8-0EB5-4B09-844C-8DA8A9861E35}" type="slidenum">
              <a:rPr kumimoji="1" lang="ja-JP" altLang="en-US" smtClean="0"/>
              <a:t>4</a:t>
            </a:fld>
            <a:endParaRPr kumimoji="1" lang="ja-JP" altLang="en-US"/>
          </a:p>
        </p:txBody>
      </p:sp>
    </p:spTree>
    <p:extLst>
      <p:ext uri="{BB962C8B-B14F-4D97-AF65-F5344CB8AC3E}">
        <p14:creationId xmlns:p14="http://schemas.microsoft.com/office/powerpoint/2010/main" val="857185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mn-ea"/>
                <a:ea typeface="+mn-ea"/>
              </a:rPr>
              <a:t>ハンセン病療養所は，全国に</a:t>
            </a:r>
            <a:r>
              <a:rPr kumimoji="1" lang="en-US" altLang="ja-JP" dirty="0">
                <a:latin typeface="+mn-ea"/>
                <a:ea typeface="+mn-ea"/>
              </a:rPr>
              <a:t>14</a:t>
            </a:r>
            <a:r>
              <a:rPr kumimoji="1" lang="ja-JP" altLang="en-US" dirty="0">
                <a:latin typeface="+mn-ea"/>
                <a:ea typeface="+mn-ea"/>
              </a:rPr>
              <a:t>か所あります。</a:t>
            </a:r>
            <a:endParaRPr kumimoji="1" lang="en-US" altLang="ja-JP" dirty="0">
              <a:latin typeface="+mn-ea"/>
              <a:ea typeface="+mn-ea"/>
            </a:endParaRPr>
          </a:p>
          <a:p>
            <a:r>
              <a:rPr kumimoji="1" lang="ja-JP" altLang="en-US" dirty="0">
                <a:latin typeface="+mn-ea"/>
                <a:ea typeface="+mn-ea"/>
              </a:rPr>
              <a:t>当初は隔離が目的であったため，人里離れた場所に設置されましたが，現在では自由に行き来ができるようになっています。</a:t>
            </a:r>
            <a:endParaRPr kumimoji="1" lang="en-US" altLang="ja-JP" dirty="0">
              <a:latin typeface="+mn-ea"/>
              <a:ea typeface="+mn-ea"/>
            </a:endParaRPr>
          </a:p>
          <a:p>
            <a:r>
              <a:rPr kumimoji="1" lang="ja-JP" altLang="en-US" baseline="0" dirty="0">
                <a:latin typeface="+mn-ea"/>
                <a:ea typeface="+mn-ea"/>
              </a:rPr>
              <a:t>令和</a:t>
            </a:r>
            <a:r>
              <a:rPr kumimoji="1" lang="en-US" altLang="ja-JP" baseline="0" dirty="0">
                <a:latin typeface="+mn-ea"/>
                <a:ea typeface="+mn-ea"/>
              </a:rPr>
              <a:t>4</a:t>
            </a:r>
            <a:r>
              <a:rPr kumimoji="1" lang="ja-JP" altLang="en-US" baseline="0" dirty="0">
                <a:latin typeface="+mn-ea"/>
                <a:ea typeface="+mn-ea"/>
              </a:rPr>
              <a:t>年５月１日現在の</a:t>
            </a:r>
            <a:r>
              <a:rPr kumimoji="1" lang="ja-JP" altLang="en-US" dirty="0">
                <a:latin typeface="+mn-ea"/>
                <a:ea typeface="+mn-ea"/>
              </a:rPr>
              <a:t>入所者は</a:t>
            </a:r>
            <a:r>
              <a:rPr kumimoji="1" lang="en-US" altLang="ja-JP" dirty="0">
                <a:latin typeface="+mn-ea"/>
                <a:ea typeface="+mn-ea"/>
              </a:rPr>
              <a:t>929</a:t>
            </a:r>
            <a:r>
              <a:rPr kumimoji="1" lang="ja-JP" altLang="en-US" dirty="0">
                <a:latin typeface="+mn-ea"/>
                <a:ea typeface="+mn-ea"/>
              </a:rPr>
              <a:t>名です。</a:t>
            </a:r>
            <a:endParaRPr kumimoji="1" lang="en-US" altLang="ja-JP" dirty="0">
              <a:latin typeface="+mn-ea"/>
              <a:ea typeface="+mn-ea"/>
            </a:endParaRPr>
          </a:p>
          <a:p>
            <a:r>
              <a:rPr kumimoji="1" lang="ja-JP" altLang="en-US" dirty="0">
                <a:latin typeface="+mn-ea"/>
                <a:ea typeface="+mn-ea"/>
              </a:rPr>
              <a:t>いずれの入所者も高齢であることから，</a:t>
            </a:r>
            <a:r>
              <a:rPr lang="ja-JP" altLang="en-US" dirty="0">
                <a:latin typeface="+mn-ea"/>
              </a:rPr>
              <a:t>残された時間を人間としての誇りを持って生きていけるようにすることが大切です。</a:t>
            </a:r>
            <a:endParaRPr lang="en-US" altLang="ja-JP" dirty="0">
              <a:latin typeface="+mn-ea"/>
            </a:endParaRPr>
          </a:p>
          <a:p>
            <a:r>
              <a:rPr lang="ja-JP" altLang="en-US" dirty="0"/>
              <a:t>　</a:t>
            </a:r>
          </a:p>
          <a:p>
            <a:endParaRPr kumimoji="1" lang="ja-JP" altLang="en-US" dirty="0"/>
          </a:p>
        </p:txBody>
      </p:sp>
      <p:sp>
        <p:nvSpPr>
          <p:cNvPr id="4" name="スライド番号プレースホルダー 3"/>
          <p:cNvSpPr>
            <a:spLocks noGrp="1"/>
          </p:cNvSpPr>
          <p:nvPr>
            <p:ph type="sldNum" sz="quarter" idx="10"/>
          </p:nvPr>
        </p:nvSpPr>
        <p:spPr/>
        <p:txBody>
          <a:bodyPr/>
          <a:lstStyle/>
          <a:p>
            <a:fld id="{37991DB8-0EB5-4B09-844C-8DA8A9861E35}" type="slidenum">
              <a:rPr kumimoji="1" lang="ja-JP" altLang="en-US" smtClean="0"/>
              <a:t>5</a:t>
            </a:fld>
            <a:endParaRPr kumimoji="1" lang="ja-JP" altLang="en-US"/>
          </a:p>
        </p:txBody>
      </p:sp>
    </p:spTree>
    <p:extLst>
      <p:ext uri="{BB962C8B-B14F-4D97-AF65-F5344CB8AC3E}">
        <p14:creationId xmlns:p14="http://schemas.microsoft.com/office/powerpoint/2010/main" val="1256783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mj-ea"/>
                <a:ea typeface="+mj-ea"/>
              </a:rPr>
              <a:t>では，現在のハンセン病元患者の方々の状況はどうでしょうか。</a:t>
            </a:r>
            <a:endParaRPr lang="en-US" altLang="ja-JP" dirty="0">
              <a:latin typeface="+mj-ea"/>
              <a:ea typeface="+mj-ea"/>
            </a:endParaRPr>
          </a:p>
          <a:p>
            <a:r>
              <a:rPr lang="ja-JP" altLang="en-US" dirty="0">
                <a:latin typeface="+mj-ea"/>
                <a:ea typeface="+mj-ea"/>
              </a:rPr>
              <a:t>今なお家族や親族等のとの関係を絶たれたままの方がいます。</a:t>
            </a:r>
            <a:endParaRPr lang="en-US" altLang="ja-JP" dirty="0">
              <a:latin typeface="+mj-ea"/>
              <a:ea typeface="+mj-ea"/>
            </a:endParaRPr>
          </a:p>
          <a:p>
            <a:r>
              <a:rPr lang="ja-JP" altLang="en-US" dirty="0">
                <a:latin typeface="+mj-ea"/>
                <a:ea typeface="+mj-ea"/>
              </a:rPr>
              <a:t>また，病気が完治した後も療養所に残らざるを得ない方もいます。</a:t>
            </a:r>
            <a:endParaRPr lang="en-US" altLang="ja-JP" dirty="0">
              <a:latin typeface="+mj-ea"/>
              <a:ea typeface="+mj-ea"/>
            </a:endParaRPr>
          </a:p>
          <a:p>
            <a:r>
              <a:rPr lang="ja-JP" altLang="en-US" dirty="0">
                <a:latin typeface="+mj-ea"/>
                <a:ea typeface="+mj-ea"/>
              </a:rPr>
              <a:t>そして，残念なことに，元患者やその家族に対する差別や偏見はいまだに続いているのです。</a:t>
            </a:r>
            <a:endParaRPr lang="en-US" altLang="ja-JP" dirty="0">
              <a:latin typeface="+mj-ea"/>
              <a:ea typeface="+mj-ea"/>
            </a:endParaRPr>
          </a:p>
          <a:p>
            <a:r>
              <a:rPr lang="ja-JP" altLang="en-US" dirty="0">
                <a:latin typeface="+mj-ea"/>
                <a:ea typeface="+mj-ea"/>
              </a:rPr>
              <a:t>こうした問題を解決するためには，わたしたち一人一人がハンセン病問題に対する正しい理解と深い認識を持つ必要があります。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37991DB8-0EB5-4B09-844C-8DA8A9861E35}" type="slidenum">
              <a:rPr kumimoji="1" lang="ja-JP" altLang="en-US" smtClean="0"/>
              <a:t>6</a:t>
            </a:fld>
            <a:endParaRPr kumimoji="1" lang="ja-JP" altLang="en-US"/>
          </a:p>
        </p:txBody>
      </p:sp>
    </p:spTree>
    <p:extLst>
      <p:ext uri="{BB962C8B-B14F-4D97-AF65-F5344CB8AC3E}">
        <p14:creationId xmlns:p14="http://schemas.microsoft.com/office/powerpoint/2010/main" val="3480492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258717" y="5134808"/>
            <a:ext cx="6218291" cy="4865099"/>
          </a:xfrm>
        </p:spPr>
        <p:txBody>
          <a:bodyPr>
            <a:noAutofit/>
          </a:bodyPr>
          <a:lstStyle/>
          <a:p>
            <a:r>
              <a:rPr lang="ja-JP" altLang="en-US" dirty="0">
                <a:latin typeface="ＭＳ Ｐゴシック" panose="020B0600070205080204" pitchFamily="50" charset="-128"/>
                <a:ea typeface="ＭＳ Ｐゴシック" panose="020B0600070205080204" pitchFamily="50" charset="-128"/>
              </a:rPr>
              <a:t>想像してみてください。</a:t>
            </a:r>
            <a:endParaRPr lang="en-US" altLang="ja-JP" dirty="0">
              <a:latin typeface="ＭＳ Ｐゴシック" panose="020B0600070205080204" pitchFamily="50" charset="-128"/>
              <a:ea typeface="ＭＳ Ｐゴシック" panose="020B0600070205080204" pitchFamily="50" charset="-128"/>
            </a:endParaRPr>
          </a:p>
          <a:p>
            <a:r>
              <a:rPr lang="ja-JP" altLang="en-US" dirty="0">
                <a:latin typeface="ＭＳ Ｐゴシック" panose="020B0600070205080204" pitchFamily="50" charset="-128"/>
                <a:ea typeface="ＭＳ Ｐゴシック" panose="020B0600070205080204" pitchFamily="50" charset="-128"/>
              </a:rPr>
              <a:t>もし，あなたがこのような生活を強いられたらどんな思いがするでしょう。</a:t>
            </a:r>
            <a:endParaRPr lang="en-US" altLang="ja-JP" dirty="0">
              <a:latin typeface="ＭＳ Ｐゴシック" panose="020B0600070205080204" pitchFamily="50" charset="-128"/>
              <a:ea typeface="ＭＳ Ｐゴシック" panose="020B0600070205080204" pitchFamily="50" charset="-128"/>
            </a:endParaRPr>
          </a:p>
          <a:p>
            <a:r>
              <a:rPr lang="ja-JP" altLang="en-US" dirty="0">
                <a:latin typeface="ＭＳ Ｐゴシック" panose="020B0600070205080204" pitchFamily="50" charset="-128"/>
                <a:ea typeface="ＭＳ Ｐゴシック" panose="020B0600070205080204" pitchFamily="50" charset="-128"/>
              </a:rPr>
              <a:t>ハンセン病療養所の入所者は，長い間，このような生活を強いられてきたのです。</a:t>
            </a:r>
            <a:endParaRPr lang="en-US" altLang="ja-JP" dirty="0">
              <a:latin typeface="ＭＳ Ｐゴシック" panose="020B0600070205080204" pitchFamily="50" charset="-128"/>
              <a:ea typeface="ＭＳ Ｐゴシック" panose="020B0600070205080204" pitchFamily="50" charset="-128"/>
            </a:endParaRPr>
          </a:p>
          <a:p>
            <a:r>
              <a:rPr lang="ja-JP" altLang="en-US" dirty="0">
                <a:latin typeface="ＭＳ Ｐゴシック" panose="020B0600070205080204" pitchFamily="50" charset="-128"/>
                <a:ea typeface="ＭＳ Ｐゴシック" panose="020B0600070205080204" pitchFamily="50" charset="-128"/>
              </a:rPr>
              <a:t>ハンセン病問題を学校で進めるにあたっては，まずは教師自身が入所者やその家族の方々の思いに関心を寄せることが大切です。</a:t>
            </a:r>
            <a:endParaRPr lang="en-US" altLang="ja-JP" dirty="0">
              <a:latin typeface="ＭＳ Ｐゴシック" panose="020B0600070205080204" pitchFamily="50" charset="-128"/>
              <a:ea typeface="ＭＳ Ｐゴシック" panose="020B0600070205080204" pitchFamily="50" charset="-128"/>
            </a:endParaRPr>
          </a:p>
          <a:p>
            <a:endParaRPr lang="en-US" altLang="ja-JP" sz="2000" dirty="0">
              <a:latin typeface="AR P丸ゴシック体M" panose="020B0600010101010101" pitchFamily="50" charset="-128"/>
              <a:ea typeface="AR P丸ゴシック体M" panose="020B0600010101010101" pitchFamily="50" charset="-128"/>
            </a:endParaRPr>
          </a:p>
        </p:txBody>
      </p:sp>
    </p:spTree>
    <p:extLst>
      <p:ext uri="{BB962C8B-B14F-4D97-AF65-F5344CB8AC3E}">
        <p14:creationId xmlns:p14="http://schemas.microsoft.com/office/powerpoint/2010/main" val="28184165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mn-ea"/>
              </a:rPr>
              <a:t>ここで，ハンセン病問題に関連する法律等について，おさえておきましょう。</a:t>
            </a:r>
            <a:endParaRPr lang="en-US" altLang="ja-JP" dirty="0">
              <a:latin typeface="+mn-ea"/>
            </a:endParaRPr>
          </a:p>
          <a:p>
            <a:r>
              <a:rPr lang="en-US" altLang="ja-JP" dirty="0">
                <a:latin typeface="+mn-ea"/>
              </a:rPr>
              <a:t>1996</a:t>
            </a:r>
            <a:r>
              <a:rPr lang="ja-JP" altLang="en-US" dirty="0">
                <a:latin typeface="+mn-ea"/>
              </a:rPr>
              <a:t>（平成</a:t>
            </a:r>
            <a:r>
              <a:rPr lang="en-US" altLang="ja-JP" dirty="0">
                <a:latin typeface="+mn-ea"/>
              </a:rPr>
              <a:t>8</a:t>
            </a:r>
            <a:r>
              <a:rPr lang="ja-JP" altLang="en-US" dirty="0">
                <a:latin typeface="+mn-ea"/>
              </a:rPr>
              <a:t>）年に「ら</a:t>
            </a:r>
            <a:r>
              <a:rPr lang="ja-JP" altLang="en-US" dirty="0" err="1">
                <a:latin typeface="+mn-ea"/>
              </a:rPr>
              <a:t>い</a:t>
            </a:r>
            <a:r>
              <a:rPr lang="ja-JP" altLang="en-US" dirty="0">
                <a:latin typeface="+mn-ea"/>
              </a:rPr>
              <a:t>予防法の廃止に関する法律」が施行され，</a:t>
            </a:r>
            <a:r>
              <a:rPr lang="en-US" altLang="ja-JP" dirty="0">
                <a:latin typeface="+mn-ea"/>
              </a:rPr>
              <a:t>90</a:t>
            </a:r>
            <a:r>
              <a:rPr lang="ja-JP" altLang="en-US" dirty="0">
                <a:latin typeface="+mn-ea"/>
              </a:rPr>
              <a:t>年にも及んだ国の強制隔離政策はようやく終結しました。</a:t>
            </a:r>
            <a:endParaRPr lang="en-US" altLang="ja-JP" dirty="0">
              <a:latin typeface="+mn-ea"/>
            </a:endParaRPr>
          </a:p>
          <a:p>
            <a:r>
              <a:rPr lang="ja-JP" altLang="en-US" dirty="0">
                <a:latin typeface="+mn-ea"/>
              </a:rPr>
              <a:t>そこで，</a:t>
            </a:r>
            <a:r>
              <a:rPr lang="en-US" altLang="ja-JP" dirty="0">
                <a:latin typeface="+mn-ea"/>
              </a:rPr>
              <a:t>1998</a:t>
            </a:r>
            <a:r>
              <a:rPr lang="ja-JP" altLang="en-US" dirty="0">
                <a:latin typeface="+mn-ea"/>
              </a:rPr>
              <a:t>（平成</a:t>
            </a:r>
            <a:r>
              <a:rPr lang="en-US" altLang="ja-JP" dirty="0">
                <a:latin typeface="+mn-ea"/>
              </a:rPr>
              <a:t>10</a:t>
            </a:r>
            <a:r>
              <a:rPr lang="ja-JP" altLang="en-US" dirty="0">
                <a:latin typeface="+mn-ea"/>
              </a:rPr>
              <a:t>）年に，星塚敬愛園と菊池恵楓園の入所者ら</a:t>
            </a:r>
            <a:r>
              <a:rPr lang="en-US" altLang="ja-JP" dirty="0">
                <a:latin typeface="+mn-ea"/>
              </a:rPr>
              <a:t>13</a:t>
            </a:r>
            <a:r>
              <a:rPr lang="ja-JP" altLang="en-US" dirty="0">
                <a:latin typeface="+mn-ea"/>
              </a:rPr>
              <a:t>人が，熊本地裁に「ら</a:t>
            </a:r>
            <a:r>
              <a:rPr lang="ja-JP" altLang="en-US" dirty="0" err="1">
                <a:latin typeface="+mn-ea"/>
              </a:rPr>
              <a:t>い</a:t>
            </a:r>
            <a:r>
              <a:rPr lang="ja-JP" altLang="en-US" dirty="0">
                <a:latin typeface="+mn-ea"/>
              </a:rPr>
              <a:t>予防法」違憲国家賠償請求訴訟を提起し，</a:t>
            </a:r>
            <a:r>
              <a:rPr lang="en-US" altLang="ja-JP" dirty="0">
                <a:latin typeface="+mn-ea"/>
              </a:rPr>
              <a:t>2001</a:t>
            </a:r>
            <a:r>
              <a:rPr lang="ja-JP" altLang="en-US" dirty="0">
                <a:latin typeface="+mn-ea"/>
              </a:rPr>
              <a:t>（平成</a:t>
            </a:r>
            <a:r>
              <a:rPr lang="en-US" altLang="ja-JP" dirty="0">
                <a:latin typeface="+mn-ea"/>
              </a:rPr>
              <a:t>13</a:t>
            </a:r>
            <a:r>
              <a:rPr lang="ja-JP" altLang="en-US" dirty="0">
                <a:latin typeface="+mn-ea"/>
              </a:rPr>
              <a:t>）年に原告勝訴の判決が出されました。</a:t>
            </a:r>
            <a:endParaRPr lang="en-US" altLang="ja-JP" dirty="0">
              <a:latin typeface="+mn-ea"/>
            </a:endParaRPr>
          </a:p>
          <a:p>
            <a:pPr defTabSz="915589">
              <a:defRPr/>
            </a:pPr>
            <a:r>
              <a:rPr lang="ja-JP" altLang="en-US" dirty="0">
                <a:latin typeface="+mn-ea"/>
              </a:rPr>
              <a:t>これを機に，</a:t>
            </a:r>
            <a:r>
              <a:rPr lang="en-US" altLang="ja-JP" dirty="0">
                <a:latin typeface="+mn-ea"/>
              </a:rPr>
              <a:t>2001</a:t>
            </a:r>
            <a:r>
              <a:rPr lang="ja-JP" altLang="en-US" dirty="0">
                <a:latin typeface="+mn-ea"/>
              </a:rPr>
              <a:t>（平成</a:t>
            </a:r>
            <a:r>
              <a:rPr lang="en-US" altLang="ja-JP" dirty="0">
                <a:latin typeface="+mn-ea"/>
              </a:rPr>
              <a:t>13</a:t>
            </a:r>
            <a:r>
              <a:rPr lang="ja-JP" altLang="en-US" dirty="0">
                <a:latin typeface="+mn-ea"/>
              </a:rPr>
              <a:t>）年には「</a:t>
            </a:r>
            <a:r>
              <a:rPr lang="ja-JP" altLang="en-US" dirty="0">
                <a:solidFill>
                  <a:prstClr val="black"/>
                </a:solidFill>
                <a:latin typeface="+mn-ea"/>
              </a:rPr>
              <a:t>ハンセン病療養所入所者等に対する補償金の支給等に関する法律」が制定されました。</a:t>
            </a:r>
            <a:endParaRPr lang="en-US" altLang="ja-JP" dirty="0">
              <a:solidFill>
                <a:prstClr val="black"/>
              </a:solidFill>
              <a:latin typeface="+mn-ea"/>
            </a:endParaRPr>
          </a:p>
          <a:p>
            <a:endParaRPr lang="ja-JP" altLang="en-US" dirty="0">
              <a:latin typeface="+mn-ea"/>
            </a:endParaRPr>
          </a:p>
          <a:p>
            <a:endParaRPr lang="en-US" altLang="ja-JP" dirty="0">
              <a:solidFill>
                <a:prstClr val="black"/>
              </a:solidFill>
              <a:latin typeface="+mn-ea"/>
            </a:endParaRPr>
          </a:p>
        </p:txBody>
      </p:sp>
      <p:sp>
        <p:nvSpPr>
          <p:cNvPr id="4" name="スライド番号プレースホルダー 3"/>
          <p:cNvSpPr>
            <a:spLocks noGrp="1"/>
          </p:cNvSpPr>
          <p:nvPr>
            <p:ph type="sldNum" sz="quarter" idx="10"/>
          </p:nvPr>
        </p:nvSpPr>
        <p:spPr/>
        <p:txBody>
          <a:bodyPr/>
          <a:lstStyle/>
          <a:p>
            <a:fld id="{0DC52101-9EB1-4347-A3E5-18207D6F22D6}" type="slidenum">
              <a:rPr kumimoji="1" lang="ja-JP" altLang="en-US" smtClean="0"/>
              <a:t>8</a:t>
            </a:fld>
            <a:endParaRPr kumimoji="1" lang="ja-JP" altLang="en-US"/>
          </a:p>
        </p:txBody>
      </p:sp>
    </p:spTree>
    <p:extLst>
      <p:ext uri="{BB962C8B-B14F-4D97-AF65-F5344CB8AC3E}">
        <p14:creationId xmlns:p14="http://schemas.microsoft.com/office/powerpoint/2010/main" val="40077977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latin typeface="+mn-ea"/>
              </a:rPr>
              <a:t>2009</a:t>
            </a:r>
            <a:r>
              <a:rPr lang="ja-JP" altLang="en-US" dirty="0">
                <a:latin typeface="+mn-ea"/>
              </a:rPr>
              <a:t>（平成</a:t>
            </a:r>
            <a:r>
              <a:rPr lang="en-US" altLang="ja-JP" dirty="0">
                <a:latin typeface="+mn-ea"/>
              </a:rPr>
              <a:t>21</a:t>
            </a:r>
            <a:r>
              <a:rPr lang="ja-JP" altLang="en-US" dirty="0">
                <a:latin typeface="+mn-ea"/>
              </a:rPr>
              <a:t>）年には，「ハンセン病問題の解決の促進に関する法律」いわゆる「ハンセン病問題基本法」が制定され，国や地方公共団体の責務が明らかにされるとともに，ハンセン病問題解決の促進を図るために必要な福祉の増進や名誉回復のための支援等が定められました。</a:t>
            </a:r>
            <a:endParaRPr lang="en-US" altLang="ja-JP" dirty="0">
              <a:latin typeface="+mn-ea"/>
            </a:endParaRPr>
          </a:p>
          <a:p>
            <a:r>
              <a:rPr lang="ja-JP" altLang="en-US" dirty="0">
                <a:latin typeface="+mn-ea"/>
              </a:rPr>
              <a:t>そして，</a:t>
            </a:r>
            <a:r>
              <a:rPr lang="en-US" altLang="ja-JP" dirty="0">
                <a:latin typeface="+mn-ea"/>
              </a:rPr>
              <a:t>2019</a:t>
            </a:r>
            <a:r>
              <a:rPr lang="ja-JP" altLang="en-US" dirty="0">
                <a:latin typeface="+mn-ea"/>
              </a:rPr>
              <a:t>（令和元）年，熊本地裁において，ハンセン病患者への隔離政策が家族への差別も助長したと認定され，家族への賠償を命じる判決が出されました。</a:t>
            </a:r>
            <a:endParaRPr lang="en-US" altLang="ja-JP" dirty="0">
              <a:latin typeface="+mn-ea"/>
            </a:endParaRPr>
          </a:p>
          <a:p>
            <a:pPr defTabSz="915589">
              <a:defRPr/>
            </a:pPr>
            <a:r>
              <a:rPr lang="ja-JP" altLang="en-US" dirty="0">
                <a:latin typeface="+mn-ea"/>
              </a:rPr>
              <a:t>その後，「ハンセン病問題基本法」も改正され，家族についても「地域社会から孤立することなく，良好かつ平穏な生活を営むことができるようにするための基盤整備を行うこと」が明記されました。</a:t>
            </a:r>
            <a:endParaRPr lang="en-US" altLang="ja-JP" dirty="0">
              <a:latin typeface="+mn-ea"/>
            </a:endParaRPr>
          </a:p>
          <a:p>
            <a:pPr defTabSz="915589">
              <a:defRPr/>
            </a:pPr>
            <a:r>
              <a:rPr lang="ja-JP" altLang="en-US" dirty="0">
                <a:latin typeface="+mn-ea"/>
              </a:rPr>
              <a:t>学校で児童生徒とハンセン病問題を学習する際には，これらの法律の内容をきちんとおさえた上で，進める必要があります。</a:t>
            </a:r>
            <a:endParaRPr kumimoji="1" lang="ja-JP" altLang="en-US" dirty="0">
              <a:solidFill>
                <a:schemeClr val="tx1"/>
              </a:solidFill>
            </a:endParaRPr>
          </a:p>
        </p:txBody>
      </p:sp>
      <p:sp>
        <p:nvSpPr>
          <p:cNvPr id="4" name="スライド番号プレースホルダー 3"/>
          <p:cNvSpPr>
            <a:spLocks noGrp="1"/>
          </p:cNvSpPr>
          <p:nvPr>
            <p:ph type="sldNum" sz="quarter" idx="10"/>
          </p:nvPr>
        </p:nvSpPr>
        <p:spPr/>
        <p:txBody>
          <a:bodyPr/>
          <a:lstStyle/>
          <a:p>
            <a:fld id="{0DC52101-9EB1-4347-A3E5-18207D6F22D6}" type="slidenum">
              <a:rPr kumimoji="1" lang="ja-JP" altLang="en-US" smtClean="0"/>
              <a:t>9</a:t>
            </a:fld>
            <a:endParaRPr kumimoji="1" lang="ja-JP" altLang="en-US"/>
          </a:p>
        </p:txBody>
      </p:sp>
    </p:spTree>
    <p:extLst>
      <p:ext uri="{BB962C8B-B14F-4D97-AF65-F5344CB8AC3E}">
        <p14:creationId xmlns:p14="http://schemas.microsoft.com/office/powerpoint/2010/main" val="3302816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86CE1A6-FC60-4F94-A0A3-7625D4F8BF10}" type="datetimeFigureOut">
              <a:rPr kumimoji="1" lang="ja-JP" altLang="en-US" smtClean="0"/>
              <a:t>2023/3/24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3E3F854-9B97-407F-B909-1EE0989AB556}" type="slidenum">
              <a:rPr kumimoji="1" lang="ja-JP" altLang="en-US" smtClean="0"/>
              <a:t>‹#›</a:t>
            </a:fld>
            <a:endParaRPr kumimoji="1" lang="ja-JP" altLang="en-US"/>
          </a:p>
        </p:txBody>
      </p:sp>
    </p:spTree>
    <p:extLst>
      <p:ext uri="{BB962C8B-B14F-4D97-AF65-F5344CB8AC3E}">
        <p14:creationId xmlns:p14="http://schemas.microsoft.com/office/powerpoint/2010/main" val="3298644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86CE1A6-FC60-4F94-A0A3-7625D4F8BF10}" type="datetimeFigureOut">
              <a:rPr kumimoji="1" lang="ja-JP" altLang="en-US" smtClean="0"/>
              <a:t>2023/3/24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3E3F854-9B97-407F-B909-1EE0989AB556}" type="slidenum">
              <a:rPr kumimoji="1" lang="ja-JP" altLang="en-US" smtClean="0"/>
              <a:t>‹#›</a:t>
            </a:fld>
            <a:endParaRPr kumimoji="1" lang="ja-JP" altLang="en-US"/>
          </a:p>
        </p:txBody>
      </p:sp>
    </p:spTree>
    <p:extLst>
      <p:ext uri="{BB962C8B-B14F-4D97-AF65-F5344CB8AC3E}">
        <p14:creationId xmlns:p14="http://schemas.microsoft.com/office/powerpoint/2010/main" val="850649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86CE1A6-FC60-4F94-A0A3-7625D4F8BF10}" type="datetimeFigureOut">
              <a:rPr kumimoji="1" lang="ja-JP" altLang="en-US" smtClean="0"/>
              <a:t>2023/3/24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3E3F854-9B97-407F-B909-1EE0989AB556}" type="slidenum">
              <a:rPr kumimoji="1" lang="ja-JP" altLang="en-US" smtClean="0"/>
              <a:t>‹#›</a:t>
            </a:fld>
            <a:endParaRPr kumimoji="1" lang="ja-JP" altLang="en-US"/>
          </a:p>
        </p:txBody>
      </p:sp>
    </p:spTree>
    <p:extLst>
      <p:ext uri="{BB962C8B-B14F-4D97-AF65-F5344CB8AC3E}">
        <p14:creationId xmlns:p14="http://schemas.microsoft.com/office/powerpoint/2010/main" val="2238373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5"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dirty="0">
              <a:solidFill>
                <a:prstClr val="white"/>
              </a:solidFill>
            </a:endParaRPr>
          </a:p>
        </p:txBody>
      </p:sp>
      <p:sp>
        <p:nvSpPr>
          <p:cNvPr id="6" name="Rectangle 12"/>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7"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2" name="Title 1"/>
          <p:cNvSpPr>
            <a:spLocks noGrp="1"/>
          </p:cNvSpPr>
          <p:nvPr>
            <p:ph type="ctrTitle"/>
          </p:nvPr>
        </p:nvSpPr>
        <p:spPr>
          <a:xfrm>
            <a:off x="817581" y="3132290"/>
            <a:ext cx="7175351" cy="1793167"/>
          </a:xfrm>
          <a:effectLst/>
        </p:spPr>
        <p:txBody>
          <a:bodyPr/>
          <a:lstStyle>
            <a:lvl1pPr marL="640080" indent="-457200" algn="l">
              <a:defRPr sz="5400"/>
            </a:lvl1pPr>
          </a:lstStyle>
          <a:p>
            <a:r>
              <a:rPr lang="ja-JP" altLang="en-US"/>
              <a:t>マスター タイトルの書式設定</a:t>
            </a:r>
            <a:endParaRPr lang="en-US" dirty="0"/>
          </a:p>
        </p:txBody>
      </p:sp>
      <p:sp>
        <p:nvSpPr>
          <p:cNvPr id="8" name="Date Placeholder 3"/>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A333AB67-D2FE-4986-960A-095B70B03639}" type="datetime1">
              <a:rPr lang="ja-JP" altLang="en-US"/>
              <a:pPr>
                <a:defRPr/>
              </a:pPr>
              <a:t>2023/3/24</a:t>
            </a:fld>
            <a:endParaRPr lang="en-US" altLang="ja-JP"/>
          </a:p>
        </p:txBody>
      </p:sp>
      <p:sp>
        <p:nvSpPr>
          <p:cNvPr id="9" name="Footer Placeholder 4"/>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10" name="Slide Number Placeholder 5"/>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50BF549F-D222-4EF5-8768-E05B12B7AE77}" type="slidenum">
              <a:rPr lang="en-US" altLang="ja-JP"/>
              <a:pPr>
                <a:defRPr/>
              </a:pPr>
              <a:t>‹#›</a:t>
            </a:fld>
            <a:endParaRPr lang="en-US" altLang="ja-JP"/>
          </a:p>
        </p:txBody>
      </p:sp>
    </p:spTree>
    <p:extLst>
      <p:ext uri="{BB962C8B-B14F-4D97-AF65-F5344CB8AC3E}">
        <p14:creationId xmlns:p14="http://schemas.microsoft.com/office/powerpoint/2010/main" val="2423200398"/>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a:t>マスター タイトルの書式設定</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4"/>
          </p:nvPr>
        </p:nvSpPr>
        <p:spPr/>
        <p:txBody>
          <a:bodyPr/>
          <a:lstStyle>
            <a:lvl1pPr eaLnBrk="1" hangingPunct="1">
              <a:lnSpc>
                <a:spcPct val="80000"/>
              </a:lnSpc>
              <a:spcBef>
                <a:spcPct val="20000"/>
              </a:spcBef>
              <a:defRPr kumimoji="1">
                <a:latin typeface="Comic Sans MS" pitchFamily="66" charset="0"/>
              </a:defRPr>
            </a:lvl1pPr>
          </a:lstStyle>
          <a:p>
            <a:pPr>
              <a:defRPr/>
            </a:pPr>
            <a:fld id="{76DA075B-1A0C-4D92-8194-E7AD2C5B10A6}" type="datetime1">
              <a:rPr lang="ja-JP" altLang="en-US"/>
              <a:pPr>
                <a:defRPr/>
              </a:pPr>
              <a:t>2023/3/24</a:t>
            </a:fld>
            <a:endParaRPr lang="en-US" altLang="ja-JP"/>
          </a:p>
        </p:txBody>
      </p:sp>
      <p:sp>
        <p:nvSpPr>
          <p:cNvPr id="5" name="Footer Placeholder 4"/>
          <p:cNvSpPr>
            <a:spLocks noGrp="1"/>
          </p:cNvSpPr>
          <p:nvPr>
            <p:ph type="ftr" sz="quarter" idx="15"/>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6" name="Slide Number Placeholder 5"/>
          <p:cNvSpPr>
            <a:spLocks noGrp="1"/>
          </p:cNvSpPr>
          <p:nvPr>
            <p:ph type="sldNum" sz="quarter" idx="16"/>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C1526B65-FD4E-4548-A82F-D7C93CEB1517}" type="slidenum">
              <a:rPr lang="en-US" altLang="ja-JP"/>
              <a:pPr>
                <a:defRPr/>
              </a:pPr>
              <a:t>‹#›</a:t>
            </a:fld>
            <a:endParaRPr lang="en-US" altLang="ja-JP"/>
          </a:p>
        </p:txBody>
      </p:sp>
    </p:spTree>
    <p:extLst>
      <p:ext uri="{BB962C8B-B14F-4D97-AF65-F5344CB8AC3E}">
        <p14:creationId xmlns:p14="http://schemas.microsoft.com/office/powerpoint/2010/main" val="1689497278"/>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4"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5"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dirty="0">
              <a:solidFill>
                <a:prstClr val="white"/>
              </a:solidFill>
            </a:endParaRPr>
          </a:p>
        </p:txBody>
      </p:sp>
      <p:sp>
        <p:nvSpPr>
          <p:cNvPr id="6" name="Rectangle 8"/>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7"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022438" y="4607511"/>
            <a:ext cx="5970494"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8" name="Date Placeholder 3"/>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5335BB29-8855-4406-8530-D86797E9A469}" type="datetime1">
              <a:rPr lang="ja-JP" altLang="en-US"/>
              <a:pPr>
                <a:defRPr/>
              </a:pPr>
              <a:t>2023/3/24</a:t>
            </a:fld>
            <a:endParaRPr lang="en-US" altLang="ja-JP"/>
          </a:p>
        </p:txBody>
      </p:sp>
      <p:sp>
        <p:nvSpPr>
          <p:cNvPr id="9" name="Footer Placeholder 4"/>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10" name="Slide Number Placeholder 5"/>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02DCDE8A-E861-4D01-976A-A6A150A8F71E}" type="slidenum">
              <a:rPr lang="en-US" altLang="ja-JP"/>
              <a:pPr>
                <a:defRPr/>
              </a:pPr>
              <a:t>‹#›</a:t>
            </a:fld>
            <a:endParaRPr lang="en-US" altLang="ja-JP"/>
          </a:p>
        </p:txBody>
      </p:sp>
    </p:spTree>
    <p:extLst>
      <p:ext uri="{BB962C8B-B14F-4D97-AF65-F5344CB8AC3E}">
        <p14:creationId xmlns:p14="http://schemas.microsoft.com/office/powerpoint/2010/main" val="4196867627"/>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a:t>マスター タイトルの書式設定</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5"/>
          </p:nvPr>
        </p:nvSpPr>
        <p:spPr/>
        <p:txBody>
          <a:bodyPr/>
          <a:lstStyle>
            <a:lvl1pPr eaLnBrk="1" hangingPunct="1">
              <a:lnSpc>
                <a:spcPct val="80000"/>
              </a:lnSpc>
              <a:spcBef>
                <a:spcPct val="20000"/>
              </a:spcBef>
              <a:defRPr kumimoji="1">
                <a:latin typeface="Comic Sans MS" pitchFamily="66" charset="0"/>
              </a:defRPr>
            </a:lvl1pPr>
          </a:lstStyle>
          <a:p>
            <a:pPr>
              <a:defRPr/>
            </a:pPr>
            <a:fld id="{119E149A-AC29-4F09-9E9E-12C9FF2397F7}" type="datetime1">
              <a:rPr lang="ja-JP" altLang="en-US"/>
              <a:pPr>
                <a:defRPr/>
              </a:pPr>
              <a:t>2023/3/24</a:t>
            </a:fld>
            <a:endParaRPr lang="en-US" altLang="ja-JP"/>
          </a:p>
        </p:txBody>
      </p:sp>
      <p:sp>
        <p:nvSpPr>
          <p:cNvPr id="6" name="Footer Placeholder 5"/>
          <p:cNvSpPr>
            <a:spLocks noGrp="1"/>
          </p:cNvSpPr>
          <p:nvPr>
            <p:ph type="ftr" sz="quarter" idx="16"/>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7" name="Slide Number Placeholder 6"/>
          <p:cNvSpPr>
            <a:spLocks noGrp="1"/>
          </p:cNvSpPr>
          <p:nvPr>
            <p:ph type="sldNum" sz="quarter" idx="17"/>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3A56A5D0-ED38-4AE4-B1FE-384CFFBC7503}" type="slidenum">
              <a:rPr lang="en-US" altLang="ja-JP"/>
              <a:pPr>
                <a:defRPr/>
              </a:pPr>
              <a:t>‹#›</a:t>
            </a:fld>
            <a:endParaRPr lang="en-US" altLang="ja-JP"/>
          </a:p>
        </p:txBody>
      </p:sp>
    </p:spTree>
    <p:extLst>
      <p:ext uri="{BB962C8B-B14F-4D97-AF65-F5344CB8AC3E}">
        <p14:creationId xmlns:p14="http://schemas.microsoft.com/office/powerpoint/2010/main" val="3797159731"/>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 name="Title 9"/>
          <p:cNvSpPr>
            <a:spLocks noGrp="1"/>
          </p:cNvSpPr>
          <p:nvPr>
            <p:ph type="title"/>
          </p:nvPr>
        </p:nvSpPr>
        <p:spPr/>
        <p:txBody>
          <a:bodyPr/>
          <a:lstStyle/>
          <a:p>
            <a:r>
              <a:rPr lang="ja-JP" altLang="en-US"/>
              <a:t>マスター タイトルの書式設定</a:t>
            </a:r>
            <a:endParaRPr lang="en-US" dirty="0"/>
          </a:p>
        </p:txBody>
      </p:sp>
      <p:sp>
        <p:nvSpPr>
          <p:cNvPr id="7" name="Date Placeholder 6"/>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1CF82326-8390-4B34-A8B6-ED2BB698B93D}" type="datetime1">
              <a:rPr lang="ja-JP" altLang="en-US"/>
              <a:pPr>
                <a:defRPr/>
              </a:pPr>
              <a:t>2023/3/24</a:t>
            </a:fld>
            <a:endParaRPr lang="en-US" altLang="ja-JP"/>
          </a:p>
        </p:txBody>
      </p:sp>
      <p:sp>
        <p:nvSpPr>
          <p:cNvPr id="8" name="Footer Placeholder 7"/>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9" name="Slide Number Placeholder 8"/>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315962FB-F9BA-4E58-9055-08961B1FDB7F}" type="slidenum">
              <a:rPr lang="en-US" altLang="ja-JP"/>
              <a:pPr>
                <a:defRPr/>
              </a:pPr>
              <a:t>‹#›</a:t>
            </a:fld>
            <a:endParaRPr lang="en-US" altLang="ja-JP"/>
          </a:p>
        </p:txBody>
      </p:sp>
    </p:spTree>
    <p:extLst>
      <p:ext uri="{BB962C8B-B14F-4D97-AF65-F5344CB8AC3E}">
        <p14:creationId xmlns:p14="http://schemas.microsoft.com/office/powerpoint/2010/main" val="276155597"/>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B4A7750A-2447-45F3-BC21-09A75D5CCF84}" type="datetime1">
              <a:rPr lang="ja-JP" altLang="en-US"/>
              <a:pPr>
                <a:defRPr/>
              </a:pPr>
              <a:t>2023/3/24</a:t>
            </a:fld>
            <a:endParaRPr lang="en-US" altLang="ja-JP"/>
          </a:p>
        </p:txBody>
      </p:sp>
      <p:sp>
        <p:nvSpPr>
          <p:cNvPr id="4" name="Footer Placeholder 3"/>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5" name="Slide Number Placeholder 4"/>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A82B04D6-2BC2-4001-81AC-549283C36E14}" type="slidenum">
              <a:rPr lang="en-US" altLang="ja-JP"/>
              <a:pPr>
                <a:defRPr/>
              </a:pPr>
              <a:t>‹#›</a:t>
            </a:fld>
            <a:endParaRPr lang="en-US" altLang="ja-JP"/>
          </a:p>
        </p:txBody>
      </p:sp>
    </p:spTree>
    <p:extLst>
      <p:ext uri="{BB962C8B-B14F-4D97-AF65-F5344CB8AC3E}">
        <p14:creationId xmlns:p14="http://schemas.microsoft.com/office/powerpoint/2010/main" val="893192897"/>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076B5C4E-57B9-47D9-8225-29819BCBADB9}" type="datetime1">
              <a:rPr lang="ja-JP" altLang="en-US"/>
              <a:pPr>
                <a:defRPr/>
              </a:pPr>
              <a:t>2023/3/24</a:t>
            </a:fld>
            <a:endParaRPr lang="en-US" altLang="ja-JP"/>
          </a:p>
        </p:txBody>
      </p:sp>
      <p:sp>
        <p:nvSpPr>
          <p:cNvPr id="3" name="Footer Placeholder 2"/>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4" name="Slide Number Placeholder 3"/>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FEC3D354-C017-4000-AA40-61378D1D80F9}" type="slidenum">
              <a:rPr lang="en-US" altLang="ja-JP"/>
              <a:pPr>
                <a:defRPr/>
              </a:pPr>
              <a:t>‹#›</a:t>
            </a:fld>
            <a:endParaRPr lang="en-US" altLang="ja-JP"/>
          </a:p>
        </p:txBody>
      </p:sp>
    </p:spTree>
    <p:extLst>
      <p:ext uri="{BB962C8B-B14F-4D97-AF65-F5344CB8AC3E}">
        <p14:creationId xmlns:p14="http://schemas.microsoft.com/office/powerpoint/2010/main" val="840347948"/>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lstStyle>
            <a:lvl1pPr marL="228600" indent="-228600" algn="l">
              <a:defRPr sz="2800" b="1">
                <a:effectLst/>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6C7FFAD0-6193-4A04-A05F-CA45B3D3E7C2}" type="datetime1">
              <a:rPr lang="ja-JP" altLang="en-US"/>
              <a:pPr>
                <a:defRPr/>
              </a:pPr>
              <a:t>2023/3/24</a:t>
            </a:fld>
            <a:endParaRPr lang="en-US" altLang="ja-JP"/>
          </a:p>
        </p:txBody>
      </p:sp>
      <p:sp>
        <p:nvSpPr>
          <p:cNvPr id="6" name="Footer Placeholder 5"/>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7" name="Slide Number Placeholder 6"/>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15E1E530-F2E0-42EC-BA0C-561C2FD6D509}" type="slidenum">
              <a:rPr lang="en-US" altLang="ja-JP"/>
              <a:pPr>
                <a:defRPr/>
              </a:pPr>
              <a:t>‹#›</a:t>
            </a:fld>
            <a:endParaRPr lang="en-US" altLang="ja-JP"/>
          </a:p>
        </p:txBody>
      </p:sp>
    </p:spTree>
    <p:extLst>
      <p:ext uri="{BB962C8B-B14F-4D97-AF65-F5344CB8AC3E}">
        <p14:creationId xmlns:p14="http://schemas.microsoft.com/office/powerpoint/2010/main" val="2489669725"/>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86CE1A6-FC60-4F94-A0A3-7625D4F8BF10}" type="datetimeFigureOut">
              <a:rPr kumimoji="1" lang="ja-JP" altLang="en-US" smtClean="0"/>
              <a:t>2023/3/24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3E3F854-9B97-407F-B909-1EE0989AB556}" type="slidenum">
              <a:rPr kumimoji="1" lang="ja-JP" altLang="en-US" smtClean="0"/>
              <a:t>‹#›</a:t>
            </a:fld>
            <a:endParaRPr kumimoji="1" lang="ja-JP" altLang="en-US"/>
          </a:p>
        </p:txBody>
      </p:sp>
    </p:spTree>
    <p:extLst>
      <p:ext uri="{BB962C8B-B14F-4D97-AF65-F5344CB8AC3E}">
        <p14:creationId xmlns:p14="http://schemas.microsoft.com/office/powerpoint/2010/main" val="3857895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5"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6"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dirty="0">
              <a:solidFill>
                <a:prstClr val="white"/>
              </a:solidFill>
            </a:endParaRPr>
          </a:p>
        </p:txBody>
      </p:sp>
      <p:sp>
        <p:nvSpPr>
          <p:cNvPr id="7" name="Rectangle 9"/>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8"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アイコンをクリックして図を追加</a:t>
            </a:r>
            <a:endParaRPr lang="en-US" noProof="0"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 name="Title 1"/>
          <p:cNvSpPr>
            <a:spLocks noGrp="1"/>
          </p:cNvSpPr>
          <p:nvPr>
            <p:ph type="title"/>
          </p:nvPr>
        </p:nvSpPr>
        <p:spPr>
          <a:xfrm>
            <a:off x="727268" y="4464421"/>
            <a:ext cx="6383538" cy="1143000"/>
          </a:xfrm>
        </p:spPr>
        <p:txBody>
          <a:bodyPr anchor="b"/>
          <a:lstStyle>
            <a:lvl1pPr algn="l">
              <a:defRPr sz="4600" b="1"/>
            </a:lvl1pPr>
          </a:lstStyle>
          <a:p>
            <a:r>
              <a:rPr lang="ja-JP" altLang="en-US"/>
              <a:t>マスター タイトルの書式設定</a:t>
            </a:r>
            <a:endParaRPr lang="en-US" dirty="0"/>
          </a:p>
        </p:txBody>
      </p:sp>
      <p:sp>
        <p:nvSpPr>
          <p:cNvPr id="9" name="Date Placeholder 4"/>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7665E75D-B319-4242-9C67-F749CC8E88A9}" type="datetime1">
              <a:rPr lang="ja-JP" altLang="en-US"/>
              <a:pPr>
                <a:defRPr/>
              </a:pPr>
              <a:t>2023/3/24</a:t>
            </a:fld>
            <a:endParaRPr lang="en-US" altLang="ja-JP"/>
          </a:p>
        </p:txBody>
      </p:sp>
      <p:sp>
        <p:nvSpPr>
          <p:cNvPr id="10" name="Footer Placeholder 5"/>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11" name="Slide Number Placeholder 6"/>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0E2C8CCD-E83C-43DC-ACD1-A18E5B8B77D0}" type="slidenum">
              <a:rPr lang="en-US" altLang="ja-JP"/>
              <a:pPr>
                <a:defRPr/>
              </a:pPr>
              <a:t>‹#›</a:t>
            </a:fld>
            <a:endParaRPr lang="en-US" altLang="ja-JP"/>
          </a:p>
        </p:txBody>
      </p:sp>
    </p:spTree>
    <p:extLst>
      <p:ext uri="{BB962C8B-B14F-4D97-AF65-F5344CB8AC3E}">
        <p14:creationId xmlns:p14="http://schemas.microsoft.com/office/powerpoint/2010/main" val="2259209838"/>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2E0343C3-501B-4173-B3FB-3C381FF98453}" type="datetime1">
              <a:rPr lang="ja-JP" altLang="en-US"/>
              <a:pPr>
                <a:defRPr/>
              </a:pPr>
              <a:t>2023/3/24</a:t>
            </a:fld>
            <a:endParaRPr lang="en-US" altLang="ja-JP"/>
          </a:p>
        </p:txBody>
      </p:sp>
      <p:sp>
        <p:nvSpPr>
          <p:cNvPr id="5" name="Footer Placeholder 4"/>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6" name="Slide Number Placeholder 5"/>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E442A5AB-76B7-426F-AF54-54CA3B10B34F}" type="slidenum">
              <a:rPr lang="en-US" altLang="ja-JP"/>
              <a:pPr>
                <a:defRPr/>
              </a:pPr>
              <a:t>‹#›</a:t>
            </a:fld>
            <a:endParaRPr lang="en-US" altLang="ja-JP"/>
          </a:p>
        </p:txBody>
      </p:sp>
    </p:spTree>
    <p:extLst>
      <p:ext uri="{BB962C8B-B14F-4D97-AF65-F5344CB8AC3E}">
        <p14:creationId xmlns:p14="http://schemas.microsoft.com/office/powerpoint/2010/main" val="2304382259"/>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186554C1-A424-48CE-AF2F-13FF839B3615}" type="datetime1">
              <a:rPr lang="ja-JP" altLang="en-US"/>
              <a:pPr>
                <a:defRPr/>
              </a:pPr>
              <a:t>2023/3/24</a:t>
            </a:fld>
            <a:endParaRPr lang="en-US" altLang="ja-JP"/>
          </a:p>
        </p:txBody>
      </p:sp>
      <p:sp>
        <p:nvSpPr>
          <p:cNvPr id="5" name="Footer Placeholder 4"/>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6" name="Slide Number Placeholder 5"/>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DF3C95F4-857D-4AC3-A692-F77564E4A832}" type="slidenum">
              <a:rPr lang="en-US" altLang="ja-JP"/>
              <a:pPr>
                <a:defRPr/>
              </a:pPr>
              <a:t>‹#›</a:t>
            </a:fld>
            <a:endParaRPr lang="en-US" altLang="ja-JP"/>
          </a:p>
        </p:txBody>
      </p:sp>
    </p:spTree>
    <p:extLst>
      <p:ext uri="{BB962C8B-B14F-4D97-AF65-F5344CB8AC3E}">
        <p14:creationId xmlns:p14="http://schemas.microsoft.com/office/powerpoint/2010/main" val="3618400349"/>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AndObj">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 タイトルの書式設定</a:t>
            </a:r>
          </a:p>
        </p:txBody>
      </p:sp>
      <p:sp>
        <p:nvSpPr>
          <p:cNvPr id="3" name="テキスト プレースホルダ 2"/>
          <p:cNvSpPr>
            <a:spLocks noGrp="1"/>
          </p:cNvSpPr>
          <p:nvPr>
            <p:ph type="body" sz="half" idx="1"/>
          </p:nvPr>
        </p:nvSpPr>
        <p:spPr>
          <a:xfrm>
            <a:off x="457200" y="1600200"/>
            <a:ext cx="4038600"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p:txBody>
          <a:bodyPr/>
          <a:lstStyle>
            <a:lvl1pPr eaLnBrk="0" hangingPunct="0">
              <a:lnSpc>
                <a:spcPct val="80000"/>
              </a:lnSpc>
              <a:spcBef>
                <a:spcPct val="20000"/>
              </a:spcBef>
              <a:defRPr kumimoji="1">
                <a:solidFill>
                  <a:prstClr val="black">
                    <a:tint val="75000"/>
                  </a:prstClr>
                </a:solidFill>
                <a:latin typeface="Arial" charset="0"/>
              </a:defRPr>
            </a:lvl1pPr>
          </a:lstStyle>
          <a:p>
            <a:pPr>
              <a:defRPr/>
            </a:pPr>
            <a:fld id="{48CB87C3-A6F5-49F9-AF83-653D1D0D0E35}" type="datetime1">
              <a:rPr lang="ja-JP" altLang="en-US"/>
              <a:pPr>
                <a:defRPr/>
              </a:pPr>
              <a:t>2023/3/24</a:t>
            </a:fld>
            <a:endParaRPr lang="en-US" altLang="ja-JP"/>
          </a:p>
        </p:txBody>
      </p:sp>
      <p:sp>
        <p:nvSpPr>
          <p:cNvPr id="6" name="Rectangle 5"/>
          <p:cNvSpPr>
            <a:spLocks noGrp="1" noChangeArrowheads="1"/>
          </p:cNvSpPr>
          <p:nvPr>
            <p:ph type="ftr" sz="quarter" idx="11"/>
          </p:nvPr>
        </p:nvSpPr>
        <p:spPr/>
        <p:txBody>
          <a:bodyPr/>
          <a:lstStyle>
            <a:lvl1pPr eaLnBrk="0" hangingPunct="0">
              <a:lnSpc>
                <a:spcPct val="80000"/>
              </a:lnSpc>
              <a:spcBef>
                <a:spcPct val="20000"/>
              </a:spcBef>
              <a:defRPr kumimoji="1">
                <a:solidFill>
                  <a:prstClr val="black">
                    <a:tint val="75000"/>
                  </a:prstClr>
                </a:solidFill>
                <a:latin typeface="Arial" charset="0"/>
              </a:defRPr>
            </a:lvl1pPr>
          </a:lstStyle>
          <a:p>
            <a:pPr>
              <a:defRPr/>
            </a:pPr>
            <a:r>
              <a:rPr lang="en-US" altLang="ja-JP"/>
              <a:t>なくそう差別　築こう明るい社会</a:t>
            </a:r>
          </a:p>
        </p:txBody>
      </p:sp>
      <p:sp>
        <p:nvSpPr>
          <p:cNvPr id="7" name="Rectangle 6"/>
          <p:cNvSpPr>
            <a:spLocks noGrp="1" noChangeArrowheads="1"/>
          </p:cNvSpPr>
          <p:nvPr>
            <p:ph type="sldNum" sz="quarter" idx="12"/>
          </p:nvPr>
        </p:nvSpPr>
        <p:spPr/>
        <p:txBody>
          <a:bodyPr/>
          <a:lstStyle>
            <a:lvl1pPr>
              <a:lnSpc>
                <a:spcPct val="80000"/>
              </a:lnSpc>
              <a:spcBef>
                <a:spcPct val="20000"/>
              </a:spcBef>
              <a:defRPr kumimoji="1">
                <a:solidFill>
                  <a:srgbClr val="898989"/>
                </a:solidFill>
              </a:defRPr>
            </a:lvl1pPr>
          </a:lstStyle>
          <a:p>
            <a:pPr>
              <a:defRPr/>
            </a:pPr>
            <a:fld id="{E63AA457-7CF6-4FEE-A73E-47B14AB8A5EB}" type="slidenum">
              <a:rPr lang="en-US" altLang="ja-JP"/>
              <a:pPr>
                <a:defRPr/>
              </a:pPr>
              <a:t>‹#›</a:t>
            </a:fld>
            <a:endParaRPr lang="en-US" altLang="ja-JP"/>
          </a:p>
        </p:txBody>
      </p:sp>
    </p:spTree>
    <p:extLst>
      <p:ext uri="{BB962C8B-B14F-4D97-AF65-F5344CB8AC3E}">
        <p14:creationId xmlns:p14="http://schemas.microsoft.com/office/powerpoint/2010/main" val="2232616827"/>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86CE1A6-FC60-4F94-A0A3-7625D4F8BF10}" type="datetimeFigureOut">
              <a:rPr kumimoji="1" lang="ja-JP" altLang="en-US" smtClean="0"/>
              <a:t>2023/3/24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3E3F854-9B97-407F-B909-1EE0989AB556}" type="slidenum">
              <a:rPr kumimoji="1" lang="ja-JP" altLang="en-US" smtClean="0"/>
              <a:t>‹#›</a:t>
            </a:fld>
            <a:endParaRPr kumimoji="1" lang="ja-JP" altLang="en-US"/>
          </a:p>
        </p:txBody>
      </p:sp>
    </p:spTree>
    <p:extLst>
      <p:ext uri="{BB962C8B-B14F-4D97-AF65-F5344CB8AC3E}">
        <p14:creationId xmlns:p14="http://schemas.microsoft.com/office/powerpoint/2010/main" val="1476108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86CE1A6-FC60-4F94-A0A3-7625D4F8BF10}" type="datetimeFigureOut">
              <a:rPr kumimoji="1" lang="ja-JP" altLang="en-US" smtClean="0"/>
              <a:t>2023/3/24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3E3F854-9B97-407F-B909-1EE0989AB556}" type="slidenum">
              <a:rPr kumimoji="1" lang="ja-JP" altLang="en-US" smtClean="0"/>
              <a:t>‹#›</a:t>
            </a:fld>
            <a:endParaRPr kumimoji="1" lang="ja-JP" altLang="en-US"/>
          </a:p>
        </p:txBody>
      </p:sp>
    </p:spTree>
    <p:extLst>
      <p:ext uri="{BB962C8B-B14F-4D97-AF65-F5344CB8AC3E}">
        <p14:creationId xmlns:p14="http://schemas.microsoft.com/office/powerpoint/2010/main" val="2628421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86CE1A6-FC60-4F94-A0A3-7625D4F8BF10}" type="datetimeFigureOut">
              <a:rPr kumimoji="1" lang="ja-JP" altLang="en-US" smtClean="0"/>
              <a:t>2023/3/24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3E3F854-9B97-407F-B909-1EE0989AB556}" type="slidenum">
              <a:rPr kumimoji="1" lang="ja-JP" altLang="en-US" smtClean="0"/>
              <a:t>‹#›</a:t>
            </a:fld>
            <a:endParaRPr kumimoji="1" lang="ja-JP" altLang="en-US"/>
          </a:p>
        </p:txBody>
      </p:sp>
    </p:spTree>
    <p:extLst>
      <p:ext uri="{BB962C8B-B14F-4D97-AF65-F5344CB8AC3E}">
        <p14:creationId xmlns:p14="http://schemas.microsoft.com/office/powerpoint/2010/main" val="714312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86CE1A6-FC60-4F94-A0A3-7625D4F8BF10}" type="datetimeFigureOut">
              <a:rPr kumimoji="1" lang="ja-JP" altLang="en-US" smtClean="0"/>
              <a:t>2023/3/24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3E3F854-9B97-407F-B909-1EE0989AB556}" type="slidenum">
              <a:rPr kumimoji="1" lang="ja-JP" altLang="en-US" smtClean="0"/>
              <a:t>‹#›</a:t>
            </a:fld>
            <a:endParaRPr kumimoji="1" lang="ja-JP" altLang="en-US"/>
          </a:p>
        </p:txBody>
      </p:sp>
    </p:spTree>
    <p:extLst>
      <p:ext uri="{BB962C8B-B14F-4D97-AF65-F5344CB8AC3E}">
        <p14:creationId xmlns:p14="http://schemas.microsoft.com/office/powerpoint/2010/main" val="2170503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6CE1A6-FC60-4F94-A0A3-7625D4F8BF10}" type="datetimeFigureOut">
              <a:rPr kumimoji="1" lang="ja-JP" altLang="en-US" smtClean="0"/>
              <a:t>2023/3/24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3E3F854-9B97-407F-B909-1EE0989AB556}" type="slidenum">
              <a:rPr kumimoji="1" lang="ja-JP" altLang="en-US" smtClean="0"/>
              <a:t>‹#›</a:t>
            </a:fld>
            <a:endParaRPr kumimoji="1" lang="ja-JP" altLang="en-US"/>
          </a:p>
        </p:txBody>
      </p:sp>
    </p:spTree>
    <p:extLst>
      <p:ext uri="{BB962C8B-B14F-4D97-AF65-F5344CB8AC3E}">
        <p14:creationId xmlns:p14="http://schemas.microsoft.com/office/powerpoint/2010/main" val="327376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86CE1A6-FC60-4F94-A0A3-7625D4F8BF10}" type="datetimeFigureOut">
              <a:rPr kumimoji="1" lang="ja-JP" altLang="en-US" smtClean="0"/>
              <a:t>2023/3/24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3E3F854-9B97-407F-B909-1EE0989AB556}" type="slidenum">
              <a:rPr kumimoji="1" lang="ja-JP" altLang="en-US" smtClean="0"/>
              <a:t>‹#›</a:t>
            </a:fld>
            <a:endParaRPr kumimoji="1" lang="ja-JP" altLang="en-US"/>
          </a:p>
        </p:txBody>
      </p:sp>
    </p:spTree>
    <p:extLst>
      <p:ext uri="{BB962C8B-B14F-4D97-AF65-F5344CB8AC3E}">
        <p14:creationId xmlns:p14="http://schemas.microsoft.com/office/powerpoint/2010/main" val="2181954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86CE1A6-FC60-4F94-A0A3-7625D4F8BF10}" type="datetimeFigureOut">
              <a:rPr kumimoji="1" lang="ja-JP" altLang="en-US" smtClean="0"/>
              <a:t>2023/3/24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3E3F854-9B97-407F-B909-1EE0989AB556}" type="slidenum">
              <a:rPr kumimoji="1" lang="ja-JP" altLang="en-US" smtClean="0"/>
              <a:t>‹#›</a:t>
            </a:fld>
            <a:endParaRPr kumimoji="1" lang="ja-JP" altLang="en-US"/>
          </a:p>
        </p:txBody>
      </p:sp>
    </p:spTree>
    <p:extLst>
      <p:ext uri="{BB962C8B-B14F-4D97-AF65-F5344CB8AC3E}">
        <p14:creationId xmlns:p14="http://schemas.microsoft.com/office/powerpoint/2010/main" val="3794410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6CE1A6-FC60-4F94-A0A3-7625D4F8BF10}" type="datetimeFigureOut">
              <a:rPr kumimoji="1" lang="ja-JP" altLang="en-US" smtClean="0"/>
              <a:t>2023/3/24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E3F854-9B97-407F-B909-1EE0989AB556}" type="slidenum">
              <a:rPr kumimoji="1" lang="ja-JP" altLang="en-US" smtClean="0"/>
              <a:t>‹#›</a:t>
            </a:fld>
            <a:endParaRPr kumimoji="1" lang="ja-JP" altLang="en-US"/>
          </a:p>
        </p:txBody>
      </p:sp>
    </p:spTree>
    <p:extLst>
      <p:ext uri="{BB962C8B-B14F-4D97-AF65-F5344CB8AC3E}">
        <p14:creationId xmlns:p14="http://schemas.microsoft.com/office/powerpoint/2010/main" val="36870701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dirty="0">
              <a:solidFill>
                <a:prstClr val="white"/>
              </a:solidFill>
            </a:endParaRPr>
          </a:p>
        </p:txBody>
      </p:sp>
      <p:sp>
        <p:nvSpPr>
          <p:cNvPr id="9" name="Rectangle 8"/>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2" name="Title Placeholder 1"/>
          <p:cNvSpPr>
            <a:spLocks noGrp="1"/>
          </p:cNvSpPr>
          <p:nvPr>
            <p:ph type="title"/>
          </p:nvPr>
        </p:nvSpPr>
        <p:spPr>
          <a:xfrm>
            <a:off x="1793875" y="4371975"/>
            <a:ext cx="6511925" cy="1143000"/>
          </a:xfrm>
          <a:prstGeom prst="rect">
            <a:avLst/>
          </a:prstGeom>
          <a:effectLst/>
        </p:spPr>
        <p:txBody>
          <a:bodyPr vert="horz" lIns="91440" tIns="45720" rIns="91440" bIns="45720" rtlCol="0" anchor="t" anchorCtr="0">
            <a:noAutofit/>
          </a:bodyPr>
          <a:lstStyle/>
          <a:p>
            <a:r>
              <a:rPr lang="ja-JP" altLang="en-US"/>
              <a:t>マスター タイトルの書式設定</a:t>
            </a:r>
            <a:endParaRPr lang="en-US" dirty="0"/>
          </a:p>
        </p:txBody>
      </p:sp>
      <p:sp>
        <p:nvSpPr>
          <p:cNvPr id="3085" name="Text Placeholder 2"/>
          <p:cNvSpPr>
            <a:spLocks noGrp="1"/>
          </p:cNvSpPr>
          <p:nvPr>
            <p:ph type="body" idx="1"/>
          </p:nvPr>
        </p:nvSpPr>
        <p:spPr bwMode="auto">
          <a:xfrm>
            <a:off x="1143000" y="731838"/>
            <a:ext cx="6400800"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ltLang="ja-JP"/>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eaLnBrk="0" hangingPunct="0">
              <a:lnSpc>
                <a:spcPct val="100000"/>
              </a:lnSpc>
              <a:spcBef>
                <a:spcPct val="0"/>
              </a:spcBef>
              <a:defRPr kumimoji="0" sz="1100" b="1">
                <a:solidFill>
                  <a:prstClr val="black">
                    <a:lumMod val="50000"/>
                    <a:lumOff val="50000"/>
                  </a:prstClr>
                </a:solidFill>
                <a:latin typeface="Arial" charset="0"/>
                <a:ea typeface="ＭＳ Ｐゴシック" pitchFamily="48" charset="-128"/>
              </a:defRPr>
            </a:lvl1pPr>
          </a:lstStyle>
          <a:p>
            <a:pPr fontAlgn="base">
              <a:spcAft>
                <a:spcPct val="0"/>
              </a:spcAft>
              <a:defRPr/>
            </a:pPr>
            <a:fld id="{F42797C2-A3D2-4FC5-B3C9-BA9D8B5A163A}" type="datetime1">
              <a:rPr lang="ja-JP" altLang="en-US"/>
              <a:pPr fontAlgn="base">
                <a:spcAft>
                  <a:spcPct val="0"/>
                </a:spcAft>
                <a:defRPr/>
              </a:pPr>
              <a:t>2023/3/24</a:t>
            </a:fld>
            <a:endParaRPr lang="en-US" altLang="ja-JP"/>
          </a:p>
        </p:txBody>
      </p:sp>
      <p:sp>
        <p:nvSpPr>
          <p:cNvPr id="5" name="Footer Placeholder 4"/>
          <p:cNvSpPr>
            <a:spLocks noGrp="1"/>
          </p:cNvSpPr>
          <p:nvPr>
            <p:ph type="ftr" sz="quarter" idx="3"/>
          </p:nvPr>
        </p:nvSpPr>
        <p:spPr>
          <a:xfrm>
            <a:off x="457200" y="6172200"/>
            <a:ext cx="3352800" cy="365125"/>
          </a:xfrm>
          <a:prstGeom prst="rect">
            <a:avLst/>
          </a:prstGeom>
        </p:spPr>
        <p:txBody>
          <a:bodyPr vert="horz" lIns="91440" tIns="45720" rIns="91440" bIns="45720" rtlCol="0" anchor="ctr"/>
          <a:lstStyle>
            <a:lvl1pPr algn="l" eaLnBrk="0" hangingPunct="0">
              <a:lnSpc>
                <a:spcPct val="100000"/>
              </a:lnSpc>
              <a:spcBef>
                <a:spcPct val="0"/>
              </a:spcBef>
              <a:defRPr kumimoji="0" sz="1100" b="1">
                <a:solidFill>
                  <a:prstClr val="black">
                    <a:lumMod val="50000"/>
                    <a:lumOff val="50000"/>
                  </a:prstClr>
                </a:solidFill>
                <a:latin typeface="Arial" charset="0"/>
                <a:ea typeface="ＭＳ Ｐゴシック" pitchFamily="48" charset="-128"/>
              </a:defRPr>
            </a:lvl1pPr>
          </a:lstStyle>
          <a:p>
            <a:pPr fontAlgn="base">
              <a:spcAft>
                <a:spcPct val="0"/>
              </a:spcAft>
              <a:defRPr/>
            </a:pPr>
            <a:r>
              <a:rPr lang="ja-JP" altLang="en-US"/>
              <a:t>なくそう差別　築こう明るい社会</a:t>
            </a:r>
            <a:endParaRPr lang="en-US" altLang="ja-JP"/>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wrap="square" lIns="91440" tIns="45720" rIns="91440" bIns="45720" numCol="1" anchor="ctr" anchorCtr="0" compatLnSpc="1">
            <a:prstTxWarp prst="textNoShape">
              <a:avLst/>
            </a:prstTxWarp>
          </a:bodyPr>
          <a:lstStyle>
            <a:lvl1pPr algn="ctr" eaLnBrk="0" hangingPunct="0">
              <a:lnSpc>
                <a:spcPct val="100000"/>
              </a:lnSpc>
              <a:spcBef>
                <a:spcPct val="0"/>
              </a:spcBef>
              <a:defRPr kumimoji="0" sz="1200">
                <a:solidFill>
                  <a:srgbClr val="7F7F7F"/>
                </a:solidFill>
                <a:latin typeface="Arial" panose="020B0604020202020204" pitchFamily="34" charset="0"/>
              </a:defRPr>
            </a:lvl1pPr>
          </a:lstStyle>
          <a:p>
            <a:pPr fontAlgn="base">
              <a:spcAft>
                <a:spcPct val="0"/>
              </a:spcAft>
              <a:defRPr/>
            </a:pPr>
            <a:fld id="{BD9267C2-DD6F-45F4-8D8E-1D2B28DA1CE7}" type="slidenum">
              <a:rPr lang="en-US" altLang="ja-JP" b="1">
                <a:ea typeface="ＭＳ Ｐゴシック" panose="020B0600070205080204" pitchFamily="50" charset="-128"/>
              </a:rPr>
              <a:pPr fontAlgn="base">
                <a:spcAft>
                  <a:spcPct val="0"/>
                </a:spcAft>
                <a:defRPr/>
              </a:pPr>
              <a:t>‹#›</a:t>
            </a:fld>
            <a:endParaRPr lang="en-US" altLang="ja-JP" b="1">
              <a:ea typeface="ＭＳ Ｐゴシック" panose="020B0600070205080204" pitchFamily="50" charset="-128"/>
            </a:endParaRPr>
          </a:p>
        </p:txBody>
      </p:sp>
    </p:spTree>
    <p:extLst>
      <p:ext uri="{BB962C8B-B14F-4D97-AF65-F5344CB8AC3E}">
        <p14:creationId xmlns:p14="http://schemas.microsoft.com/office/powerpoint/2010/main" val="32133013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ransition spd="med">
    <p:fade/>
  </p:transition>
  <p:hf sldNum="0" hdr="0" ftr="0" dt="0"/>
  <p:txStyles>
    <p:titleStyle>
      <a:lvl1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kumimoji="1"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kumimoji="1" sz="4600" b="1">
          <a:solidFill>
            <a:schemeClr val="tx1"/>
          </a:solidFill>
          <a:latin typeface="Trebuchet MS" pitchFamily="34" charset="0"/>
          <a:ea typeface="HGｺﾞｼｯｸM" pitchFamily="49" charset="-128"/>
        </a:defRPr>
      </a:lvl2pPr>
      <a:lvl3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kumimoji="1" sz="4600" b="1">
          <a:solidFill>
            <a:schemeClr val="tx1"/>
          </a:solidFill>
          <a:latin typeface="Trebuchet MS" pitchFamily="34" charset="0"/>
          <a:ea typeface="HGｺﾞｼｯｸM" pitchFamily="49" charset="-128"/>
        </a:defRPr>
      </a:lvl3pPr>
      <a:lvl4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kumimoji="1" sz="4600" b="1">
          <a:solidFill>
            <a:schemeClr val="tx1"/>
          </a:solidFill>
          <a:latin typeface="Trebuchet MS" pitchFamily="34" charset="0"/>
          <a:ea typeface="HGｺﾞｼｯｸM" pitchFamily="49" charset="-128"/>
        </a:defRPr>
      </a:lvl4pPr>
      <a:lvl5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kumimoji="1" sz="4600" b="1">
          <a:solidFill>
            <a:schemeClr val="tx1"/>
          </a:solidFill>
          <a:latin typeface="Trebuchet MS" pitchFamily="34" charset="0"/>
          <a:ea typeface="HGｺﾞｼｯｸM" pitchFamily="49" charset="-128"/>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28600" indent="-182563" algn="l" rtl="0" eaLnBrk="0" fontAlgn="base" hangingPunct="0">
        <a:spcBef>
          <a:spcPct val="20000"/>
        </a:spcBef>
        <a:spcAft>
          <a:spcPts val="300"/>
        </a:spcAft>
        <a:buClr>
          <a:srgbClr val="C3260C"/>
        </a:buClr>
        <a:buSzPct val="130000"/>
        <a:buFont typeface="Georgia" panose="02040502050405020303" pitchFamily="18" charset="0"/>
        <a:buChar char="*"/>
        <a:defRPr kumimoji="1"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C3260C"/>
        </a:buClr>
        <a:buSzPct val="130000"/>
        <a:buFont typeface="Georgia" panose="02040502050405020303" pitchFamily="18" charset="0"/>
        <a:buChar char="*"/>
        <a:defRPr kumimoji="1"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C3260C"/>
        </a:buClr>
        <a:buSzPct val="130000"/>
        <a:buFont typeface="Georgia" panose="02040502050405020303" pitchFamily="18" charset="0"/>
        <a:buChar char="*"/>
        <a:defRPr kumimoji="1"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C3260C"/>
        </a:buClr>
        <a:buSzPct val="130000"/>
        <a:buFont typeface="Georgia" panose="02040502050405020303" pitchFamily="18" charset="0"/>
        <a:buChar char="*"/>
        <a:defRPr kumimoji="1"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C3260C"/>
        </a:buClr>
        <a:buSzPct val="130000"/>
        <a:buFont typeface="Georgia" panose="02040502050405020303" pitchFamily="18" charset="0"/>
        <a:buChar char="*"/>
        <a:defRPr kumimoji="1"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8.png"/><Relationship Id="rId7"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4.gif"/><Relationship Id="rId4" Type="http://schemas.openxmlformats.org/officeDocument/2006/relationships/image" Target="../media/image9.jp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01791" y="1869893"/>
            <a:ext cx="8885093" cy="1725067"/>
          </a:xfrm>
        </p:spPr>
        <p:txBody>
          <a:bodyPr/>
          <a:lstStyle/>
          <a:p>
            <a:pPr marL="182880" indent="0" eaLnBrk="1" hangingPunct="1">
              <a:lnSpc>
                <a:spcPts val="3000"/>
              </a:lnSpc>
              <a:buNone/>
              <a:defRPr/>
            </a:pPr>
            <a:r>
              <a:rPr lang="ja-JP" altLang="en-US" sz="4400" b="0" spc="-150" dirty="0">
                <a:solidFill>
                  <a:schemeClr val="tx1"/>
                </a:solidFill>
                <a:latin typeface="HGP創英角ｺﾞｼｯｸUB" panose="020B0900000000000000" pitchFamily="50" charset="-128"/>
                <a:ea typeface="HGP創英角ｺﾞｼｯｸUB" panose="020B0900000000000000" pitchFamily="50" charset="-128"/>
              </a:rPr>
              <a:t>　ハンセン病患者・元患者・その家族</a:t>
            </a:r>
            <a:br>
              <a:rPr lang="en-US" altLang="ja-JP" sz="4400" b="0" spc="-150" dirty="0">
                <a:solidFill>
                  <a:schemeClr val="tx1"/>
                </a:solidFill>
                <a:latin typeface="HGP創英角ｺﾞｼｯｸUB" panose="020B0900000000000000" pitchFamily="50" charset="-128"/>
                <a:ea typeface="HGP創英角ｺﾞｼｯｸUB" panose="020B0900000000000000" pitchFamily="50" charset="-128"/>
              </a:rPr>
            </a:br>
            <a:br>
              <a:rPr lang="en-US" altLang="ja-JP" sz="4400" b="0" spc="-150" dirty="0">
                <a:solidFill>
                  <a:schemeClr val="tx1"/>
                </a:solidFill>
                <a:latin typeface="HGP創英角ｺﾞｼｯｸUB" panose="020B0900000000000000" pitchFamily="50" charset="-128"/>
                <a:ea typeface="HGP創英角ｺﾞｼｯｸUB" panose="020B0900000000000000" pitchFamily="50" charset="-128"/>
              </a:rPr>
            </a:br>
            <a:br>
              <a:rPr lang="en-US" altLang="ja-JP" sz="4400" b="0" spc="-150" dirty="0">
                <a:solidFill>
                  <a:schemeClr val="tx1"/>
                </a:solidFill>
                <a:latin typeface="HGP創英角ｺﾞｼｯｸUB" panose="020B0900000000000000" pitchFamily="50" charset="-128"/>
                <a:ea typeface="HGP創英角ｺﾞｼｯｸUB" panose="020B0900000000000000" pitchFamily="50" charset="-128"/>
              </a:rPr>
            </a:br>
            <a:r>
              <a:rPr lang="ja-JP" altLang="en-US" sz="4400" b="0" spc="-150" dirty="0">
                <a:solidFill>
                  <a:schemeClr val="tx1"/>
                </a:solidFill>
                <a:latin typeface="HGP創英角ｺﾞｼｯｸUB" panose="020B0900000000000000" pitchFamily="50" charset="-128"/>
                <a:ea typeface="HGP創英角ｺﾞｼｯｸUB" panose="020B0900000000000000" pitchFamily="50" charset="-128"/>
              </a:rPr>
              <a:t>　　　　に対する偏見や差別をなくそう</a:t>
            </a:r>
          </a:p>
        </p:txBody>
      </p:sp>
      <p:sp>
        <p:nvSpPr>
          <p:cNvPr id="2058" name="Rectangle 10"/>
          <p:cNvSpPr>
            <a:spLocks noChangeArrowheads="1"/>
          </p:cNvSpPr>
          <p:nvPr/>
        </p:nvSpPr>
        <p:spPr bwMode="auto">
          <a:xfrm>
            <a:off x="5202846" y="6168755"/>
            <a:ext cx="3600450" cy="457200"/>
          </a:xfrm>
          <a:prstGeom prst="rect">
            <a:avLst/>
          </a:prstGeom>
          <a:noFill/>
          <a:ln w="9525">
            <a:noFill/>
            <a:miter lim="800000"/>
            <a:headEnd/>
            <a:tailEnd/>
          </a:ln>
        </p:spPr>
        <p:txBody>
          <a:bodyPr>
            <a:spAutoFit/>
          </a:bodyPr>
          <a:lstStyle/>
          <a:p>
            <a:pPr fontAlgn="base">
              <a:spcBef>
                <a:spcPct val="20000"/>
              </a:spcBef>
              <a:spcAft>
                <a:spcPct val="0"/>
              </a:spcAft>
              <a:defRPr/>
            </a:pPr>
            <a:r>
              <a:rPr lang="ja-JP" altLang="en-US" sz="2400" dirty="0">
                <a:solidFill>
                  <a:prstClr val="black"/>
                </a:solidFill>
                <a:latin typeface="Comic Sans MS" panose="030F0702030302020204" pitchFamily="66" charset="0"/>
                <a:ea typeface="ＭＳ Ｐゴシック" panose="020B0600070205080204" pitchFamily="50" charset="-128"/>
              </a:rPr>
              <a:t>県教育庁人権同和教育課</a:t>
            </a:r>
          </a:p>
        </p:txBody>
      </p:sp>
      <p:sp>
        <p:nvSpPr>
          <p:cNvPr id="2" name="正方形/長方形 1"/>
          <p:cNvSpPr/>
          <p:nvPr/>
        </p:nvSpPr>
        <p:spPr>
          <a:xfrm>
            <a:off x="765433" y="374836"/>
            <a:ext cx="7596951" cy="646331"/>
          </a:xfrm>
          <a:prstGeom prst="rect">
            <a:avLst/>
          </a:prstGeom>
          <a:noFill/>
        </p:spPr>
        <p:txBody>
          <a:bodyPr wrap="none" lIns="91440" tIns="45720" rIns="91440" bIns="45720">
            <a:spAutoFit/>
          </a:bodyPr>
          <a:lstStyle/>
          <a:p>
            <a:pPr algn="ctr"/>
            <a:r>
              <a:rPr lang="ja-JP" altLang="en-US" sz="3600" u="sng" spc="-150" dirty="0">
                <a:ln w="0"/>
                <a:solidFill>
                  <a:prstClr val="black"/>
                </a:solidFill>
                <a:effectLst>
                  <a:outerShdw blurRad="38100" dist="19050" dir="2700000" algn="tl" rotWithShape="0">
                    <a:prstClr val="black">
                      <a:alpha val="40000"/>
                    </a:prstClr>
                  </a:outerShdw>
                </a:effectLst>
              </a:rPr>
              <a:t>人権同和教育課ｅ</a:t>
            </a:r>
            <a:r>
              <a:rPr lang="en-US" altLang="ja-JP" sz="3600" u="sng" spc="-150" dirty="0">
                <a:ln w="0"/>
                <a:solidFill>
                  <a:prstClr val="black"/>
                </a:solidFill>
                <a:effectLst>
                  <a:outerShdw blurRad="38100" dist="19050" dir="2700000" algn="tl" rotWithShape="0">
                    <a:prstClr val="black">
                      <a:alpha val="40000"/>
                    </a:prstClr>
                  </a:outerShdw>
                </a:effectLst>
              </a:rPr>
              <a:t>-</a:t>
            </a:r>
            <a:r>
              <a:rPr lang="ja-JP" altLang="en-US" sz="3600" u="sng" spc="-150" dirty="0">
                <a:ln w="0"/>
                <a:solidFill>
                  <a:prstClr val="black"/>
                </a:solidFill>
                <a:effectLst>
                  <a:outerShdw blurRad="38100" dist="19050" dir="2700000" algn="tl" rotWithShape="0">
                    <a:prstClr val="black">
                      <a:alpha val="40000"/>
                    </a:prstClr>
                  </a:outerShdw>
                </a:effectLst>
              </a:rPr>
              <a:t>コンテンツ </a:t>
            </a:r>
            <a:r>
              <a:rPr lang="en-US" altLang="ja-JP" sz="3600" u="sng" spc="-150" dirty="0">
                <a:ln w="0"/>
                <a:solidFill>
                  <a:prstClr val="black"/>
                </a:solidFill>
                <a:effectLst>
                  <a:outerShdw blurRad="38100" dist="19050" dir="2700000" algn="tl" rotWithShape="0">
                    <a:prstClr val="black">
                      <a:alpha val="40000"/>
                    </a:prstClr>
                  </a:outerShdw>
                </a:effectLst>
              </a:rPr>
              <a:t>No</a:t>
            </a:r>
            <a:r>
              <a:rPr lang="ja-JP" altLang="en-US" sz="3600" u="sng" spc="-150" dirty="0">
                <a:ln w="0"/>
                <a:solidFill>
                  <a:prstClr val="black"/>
                </a:solidFill>
                <a:effectLst>
                  <a:outerShdw blurRad="38100" dist="19050" dir="2700000" algn="tl" rotWithShape="0">
                    <a:prstClr val="black">
                      <a:alpha val="40000"/>
                    </a:prstClr>
                  </a:outerShdw>
                </a:effectLst>
              </a:rPr>
              <a:t>８　</a:t>
            </a: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5538" y="3594960"/>
            <a:ext cx="3055065" cy="3003719"/>
          </a:xfrm>
          <a:prstGeom prst="rect">
            <a:avLst/>
          </a:prstGeom>
        </p:spPr>
      </p:pic>
    </p:spTree>
    <p:extLst>
      <p:ext uri="{BB962C8B-B14F-4D97-AF65-F5344CB8AC3E}">
        <p14:creationId xmlns:p14="http://schemas.microsoft.com/office/powerpoint/2010/main" val="723278179"/>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758252" y="1543846"/>
            <a:ext cx="7589009" cy="2255027"/>
          </a:xfrm>
          <a:prstGeom prst="roundRect">
            <a:avLst/>
          </a:prstGeom>
          <a:solidFill>
            <a:schemeClr val="accent3">
              <a:lumMod val="20000"/>
              <a:lumOff val="80000"/>
            </a:schemeClr>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l">
              <a:spcAft>
                <a:spcPts val="0"/>
              </a:spcAft>
            </a:pPr>
            <a:r>
              <a:rPr lang="ja-JP" sz="4000" kern="100" dirty="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①</a:t>
            </a:r>
            <a:r>
              <a:rPr lang="ja-JP" altLang="en-US" sz="4000" kern="100" dirty="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ja-JP" sz="4000" kern="100" dirty="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ハンセン病とは？</a:t>
            </a:r>
            <a:endParaRPr lang="ja-JP" sz="40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marL="139700" indent="-139700" algn="l">
              <a:spcAft>
                <a:spcPts val="0"/>
              </a:spcAft>
            </a:pPr>
            <a:r>
              <a:rPr lang="ja-JP" altLang="en-US" sz="4000" kern="100" dirty="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ja-JP" sz="4000" kern="100" dirty="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：感染力が弱いらい菌による</a:t>
            </a:r>
            <a:endParaRPr lang="en-US" altLang="ja-JP" sz="4000" kern="100" dirty="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marL="139700" indent="-139700" algn="l">
              <a:spcAft>
                <a:spcPts val="0"/>
              </a:spcAft>
            </a:pPr>
            <a:r>
              <a:rPr lang="ja-JP" altLang="en-US" sz="4000" kern="100" dirty="0">
                <a:solidFill>
                  <a:srgbClr val="000000"/>
                </a:solidFill>
                <a:latin typeface="BIZ UDゴシック" panose="020B0400000000000000" pitchFamily="49" charset="-128"/>
                <a:ea typeface="BIZ UDゴシック" panose="020B0400000000000000" pitchFamily="49" charset="-128"/>
                <a:cs typeface="Times New Roman" panose="02020603050405020304" pitchFamily="18" charset="0"/>
              </a:rPr>
              <a:t>　　</a:t>
            </a:r>
            <a:r>
              <a:rPr lang="ja-JP" sz="4000" kern="100" dirty="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病気なのに，なぜ…</a:t>
            </a:r>
            <a:endParaRPr lang="ja-JP" sz="40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4" name="テキスト ボックス 57"/>
          <p:cNvSpPr txBox="1"/>
          <p:nvPr/>
        </p:nvSpPr>
        <p:spPr>
          <a:xfrm>
            <a:off x="1188596" y="4664238"/>
            <a:ext cx="7078533" cy="1604758"/>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altLang="en-US" sz="4000" kern="100" dirty="0">
                <a:solidFill>
                  <a:srgbClr val="002060"/>
                </a:solidFill>
                <a:ea typeface="HGP創英角ｺﾞｼｯｸUB" panose="020B0900000000000000" pitchFamily="50" charset="-128"/>
                <a:cs typeface="Times New Roman" panose="02020603050405020304" pitchFamily="18" charset="0"/>
              </a:rPr>
              <a:t>　</a:t>
            </a:r>
            <a:r>
              <a:rPr lang="ja-JP" altLang="en-US" sz="800" kern="100" dirty="0">
                <a:solidFill>
                  <a:srgbClr val="002060"/>
                </a:solidFill>
                <a:ea typeface="HGP創英角ｺﾞｼｯｸUB" panose="020B0900000000000000" pitchFamily="50" charset="-128"/>
                <a:cs typeface="Times New Roman" panose="02020603050405020304" pitchFamily="18" charset="0"/>
              </a:rPr>
              <a:t>   </a:t>
            </a:r>
            <a:r>
              <a:rPr lang="ja-JP" sz="4000" kern="100" dirty="0">
                <a:solidFill>
                  <a:srgbClr val="002060"/>
                </a:solidFill>
                <a:effectLst/>
                <a:ea typeface="HGP創英角ｺﾞｼｯｸUB" panose="020B0900000000000000" pitchFamily="50" charset="-128"/>
                <a:cs typeface="Times New Roman" panose="02020603050405020304" pitchFamily="18" charset="0"/>
              </a:rPr>
              <a:t>正しく知らないことが</a:t>
            </a:r>
            <a:r>
              <a:rPr lang="ja-JP" altLang="en-US" sz="4000" kern="100" dirty="0">
                <a:solidFill>
                  <a:srgbClr val="002060"/>
                </a:solidFill>
                <a:effectLst/>
                <a:ea typeface="HGP創英角ｺﾞｼｯｸUB" panose="020B0900000000000000" pitchFamily="50" charset="-128"/>
                <a:cs typeface="Times New Roman" panose="02020603050405020304" pitchFamily="18" charset="0"/>
              </a:rPr>
              <a:t>，</a:t>
            </a:r>
            <a:r>
              <a:rPr lang="ja-JP" sz="4000" kern="100" dirty="0">
                <a:solidFill>
                  <a:srgbClr val="FF0000"/>
                </a:solidFill>
                <a:effectLst/>
                <a:ea typeface="HGP創英角ｺﾞｼｯｸUB" panose="020B0900000000000000" pitchFamily="50" charset="-128"/>
                <a:cs typeface="Times New Roman" panose="02020603050405020304" pitchFamily="18" charset="0"/>
              </a:rPr>
              <a:t>偏見</a:t>
            </a:r>
            <a:r>
              <a:rPr lang="ja-JP" altLang="en-US" sz="4000" kern="100" dirty="0">
                <a:solidFill>
                  <a:srgbClr val="FF0000"/>
                </a:solidFill>
                <a:effectLst/>
                <a:ea typeface="HGP創英角ｺﾞｼｯｸUB" panose="020B0900000000000000" pitchFamily="50" charset="-128"/>
                <a:cs typeface="Times New Roman" panose="02020603050405020304" pitchFamily="18" charset="0"/>
              </a:rPr>
              <a:t>や</a:t>
            </a:r>
            <a:r>
              <a:rPr lang="ja-JP" sz="4000" kern="100" dirty="0">
                <a:solidFill>
                  <a:srgbClr val="FF0000"/>
                </a:solidFill>
                <a:effectLst/>
                <a:ea typeface="HGP創英角ｺﾞｼｯｸUB" panose="020B0900000000000000" pitchFamily="50" charset="-128"/>
                <a:cs typeface="Times New Roman" panose="02020603050405020304" pitchFamily="18" charset="0"/>
              </a:rPr>
              <a:t>差別</a:t>
            </a:r>
            <a:r>
              <a:rPr lang="ja-JP" sz="4000" kern="100" dirty="0">
                <a:solidFill>
                  <a:srgbClr val="002060"/>
                </a:solidFill>
                <a:effectLst/>
                <a:ea typeface="HGP創英角ｺﾞｼｯｸUB" panose="020B0900000000000000" pitchFamily="50" charset="-128"/>
                <a:cs typeface="Times New Roman" panose="02020603050405020304" pitchFamily="18" charset="0"/>
              </a:rPr>
              <a:t>につながることを理解する。</a:t>
            </a:r>
            <a:endParaRPr lang="ja-JP" sz="4000" kern="100" dirty="0">
              <a:effectLst/>
              <a:ea typeface="ＭＳ 明朝" panose="02020609040205080304" pitchFamily="17" charset="-128"/>
              <a:cs typeface="Times New Roman" panose="02020603050405020304" pitchFamily="18" charset="0"/>
            </a:endParaRPr>
          </a:p>
        </p:txBody>
      </p:sp>
      <p:sp>
        <p:nvSpPr>
          <p:cNvPr id="6" name="下矢印 5"/>
          <p:cNvSpPr/>
          <p:nvPr/>
        </p:nvSpPr>
        <p:spPr>
          <a:xfrm>
            <a:off x="4114798" y="3893658"/>
            <a:ext cx="1226127" cy="6502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274781" y="277792"/>
            <a:ext cx="8502824" cy="745726"/>
          </a:xfrm>
          <a:prstGeom prst="roundRect">
            <a:avLst>
              <a:gd name="adj" fmla="val 50000"/>
            </a:avLst>
          </a:prstGeom>
          <a:solidFill>
            <a:srgbClr val="FCD4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223982" y="232029"/>
            <a:ext cx="8657551" cy="7457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schemeClr val="tx1"/>
                </a:solidFill>
                <a:latin typeface="BIZ UDPゴシック" panose="020B0400000000000000" pitchFamily="50" charset="-128"/>
                <a:ea typeface="BIZ UDPゴシック" panose="020B0400000000000000" pitchFamily="50" charset="-128"/>
              </a:rPr>
              <a:t>３　児童生徒との学習で大切にしたいこと</a:t>
            </a:r>
            <a:r>
              <a:rPr kumimoji="1" lang="ja-JP" altLang="en-US" sz="4000" dirty="0">
                <a:solidFill>
                  <a:schemeClr val="tx1"/>
                </a:solidFill>
                <a:latin typeface="BIZ UDPゴシック" panose="020B0400000000000000" pitchFamily="50" charset="-128"/>
                <a:ea typeface="BIZ UDPゴシック" panose="020B0400000000000000" pitchFamily="50" charset="-128"/>
              </a:rPr>
              <a:t>　</a:t>
            </a:r>
          </a:p>
        </p:txBody>
      </p:sp>
    </p:spTree>
    <p:extLst>
      <p:ext uri="{BB962C8B-B14F-4D97-AF65-F5344CB8AC3E}">
        <p14:creationId xmlns:p14="http://schemas.microsoft.com/office/powerpoint/2010/main" val="1648647827"/>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978669" y="596235"/>
            <a:ext cx="7200131" cy="2234248"/>
          </a:xfrm>
          <a:prstGeom prst="roundRect">
            <a:avLst/>
          </a:prstGeom>
          <a:solidFill>
            <a:schemeClr val="accent1">
              <a:lumMod val="20000"/>
              <a:lumOff val="80000"/>
            </a:schemeClr>
          </a:solidFill>
          <a:ln w="9525" cap="flat" cmpd="sng" algn="ctr">
            <a:solidFill>
              <a:srgbClr val="C0504D">
                <a:lumMod val="75000"/>
              </a:srgbClr>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l">
              <a:spcAft>
                <a:spcPts val="0"/>
              </a:spcAft>
            </a:pPr>
            <a:r>
              <a:rPr lang="ja-JP" sz="4000" kern="100" dirty="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②</a:t>
            </a:r>
            <a:r>
              <a:rPr lang="ja-JP" altLang="en-US" sz="4000" kern="100" dirty="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ja-JP" sz="4000" kern="100" dirty="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隔離政策と抑圧の中を生</a:t>
            </a:r>
            <a:r>
              <a:rPr lang="ja-JP" altLang="en-US" sz="4000" kern="100" dirty="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　</a:t>
            </a:r>
            <a:endParaRPr lang="en-US" altLang="ja-JP" sz="4000" kern="100" dirty="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l">
              <a:spcAft>
                <a:spcPts val="0"/>
              </a:spcAft>
            </a:pPr>
            <a:r>
              <a:rPr lang="ja-JP" altLang="en-US" sz="4000" kern="100" dirty="0">
                <a:solidFill>
                  <a:srgbClr val="000000"/>
                </a:solidFill>
                <a:latin typeface="BIZ UDゴシック" panose="020B0400000000000000" pitchFamily="49" charset="-128"/>
                <a:ea typeface="BIZ UDゴシック" panose="020B0400000000000000" pitchFamily="49" charset="-128"/>
                <a:cs typeface="Times New Roman" panose="02020603050405020304" pitchFamily="18" charset="0"/>
              </a:rPr>
              <a:t>　</a:t>
            </a:r>
            <a:r>
              <a:rPr lang="ja-JP" sz="4000" kern="100" dirty="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きてきたという事実に迫る</a:t>
            </a:r>
            <a:endParaRPr lang="ja-JP" sz="40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l">
              <a:spcAft>
                <a:spcPts val="0"/>
              </a:spcAft>
            </a:pPr>
            <a:r>
              <a:rPr lang="ja-JP" altLang="en-US" sz="4000" kern="100" dirty="0">
                <a:solidFill>
                  <a:srgbClr val="000000"/>
                </a:solidFill>
                <a:latin typeface="BIZ UDゴシック" panose="020B0400000000000000" pitchFamily="49" charset="-128"/>
                <a:ea typeface="BIZ UDゴシック" panose="020B0400000000000000" pitchFamily="49" charset="-128"/>
                <a:cs typeface="Times New Roman" panose="02020603050405020304" pitchFamily="18" charset="0"/>
              </a:rPr>
              <a:t>　</a:t>
            </a:r>
            <a:r>
              <a:rPr lang="ja-JP" sz="4000" kern="100" dirty="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：人間として生きるとは？</a:t>
            </a:r>
            <a:endParaRPr lang="ja-JP" sz="40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3" name="下矢印 2"/>
          <p:cNvSpPr/>
          <p:nvPr/>
        </p:nvSpPr>
        <p:spPr>
          <a:xfrm>
            <a:off x="3815773" y="3177128"/>
            <a:ext cx="1226127" cy="6502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59"/>
          <p:cNvSpPr txBox="1"/>
          <p:nvPr/>
        </p:nvSpPr>
        <p:spPr>
          <a:xfrm>
            <a:off x="858213" y="4174042"/>
            <a:ext cx="7977029" cy="1447824"/>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altLang="en-US" sz="4000" b="1" kern="100" spc="-300" dirty="0">
                <a:solidFill>
                  <a:srgbClr val="C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sz="4000" b="1" kern="100" spc="-300" dirty="0">
                <a:solidFill>
                  <a:srgbClr val="C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生きる勇気</a:t>
            </a:r>
            <a:r>
              <a:rPr lang="ja-JP" altLang="en-US" sz="4000" b="1" kern="100" spc="-300" dirty="0">
                <a:solidFill>
                  <a:srgbClr val="C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sz="4000" b="1" kern="100" spc="-300" dirty="0">
                <a:solidFill>
                  <a:srgbClr val="C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や</a:t>
            </a:r>
            <a:r>
              <a:rPr lang="ja-JP" altLang="en-US" sz="4000" b="1" kern="100" spc="-300" dirty="0">
                <a:solidFill>
                  <a:srgbClr val="C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sz="4000" b="1" kern="100" spc="-300" dirty="0">
                <a:solidFill>
                  <a:srgbClr val="C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困難の中を</a:t>
            </a:r>
            <a:r>
              <a:rPr lang="en-US" altLang="ja-JP" sz="4000" b="1" kern="100" spc="-300" dirty="0">
                <a:solidFill>
                  <a:srgbClr val="C00000"/>
                </a:solidFill>
                <a:latin typeface="ＭＳ ゴシック" panose="020B0609070205080204" pitchFamily="49" charset="-128"/>
                <a:ea typeface="ＭＳ ゴシック" panose="020B0609070205080204" pitchFamily="49" charset="-128"/>
                <a:cs typeface="Times New Roman" panose="02020603050405020304" pitchFamily="18" charset="0"/>
              </a:rPr>
              <a:t> </a:t>
            </a:r>
          </a:p>
          <a:p>
            <a:pPr algn="just">
              <a:spcAft>
                <a:spcPts val="0"/>
              </a:spcAft>
            </a:pPr>
            <a:r>
              <a:rPr lang="ja-JP" sz="4000" b="1" kern="100" spc="-300" dirty="0">
                <a:solidFill>
                  <a:srgbClr val="C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どう生きるか</a:t>
            </a:r>
            <a:r>
              <a:rPr lang="ja-JP" altLang="en-US" sz="4000" b="1" kern="100" spc="-300" dirty="0">
                <a:solidFill>
                  <a:srgbClr val="C00000"/>
                </a:solidFill>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sz="4000" b="1" kern="100" spc="-300" dirty="0">
                <a:solidFill>
                  <a:srgbClr val="C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について追求する。</a:t>
            </a:r>
          </a:p>
        </p:txBody>
      </p:sp>
    </p:spTree>
    <p:extLst>
      <p:ext uri="{BB962C8B-B14F-4D97-AF65-F5344CB8AC3E}">
        <p14:creationId xmlns:p14="http://schemas.microsoft.com/office/powerpoint/2010/main" val="894484807"/>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765464" y="706583"/>
            <a:ext cx="7897089" cy="2285999"/>
          </a:xfrm>
          <a:prstGeom prst="roundRect">
            <a:avLst/>
          </a:prstGeom>
          <a:solidFill>
            <a:schemeClr val="accent2">
              <a:lumMod val="20000"/>
              <a:lumOff val="80000"/>
            </a:schemeClr>
          </a:solidFill>
          <a:ln w="9525" cap="flat" cmpd="sng" algn="ctr">
            <a:solidFill>
              <a:srgbClr val="C0504D">
                <a:lumMod val="75000"/>
              </a:srgbClr>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l">
              <a:spcAft>
                <a:spcPts val="0"/>
              </a:spcAft>
            </a:pPr>
            <a:r>
              <a:rPr lang="ja-JP" sz="4000" kern="100" spc="-10" dirty="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③</a:t>
            </a:r>
            <a:r>
              <a:rPr lang="ja-JP" altLang="en-US" sz="4000" kern="100" spc="-10" dirty="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ja-JP" sz="4000" kern="100" spc="-10" dirty="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ハンセン病元患者の人たち</a:t>
            </a:r>
            <a:r>
              <a:rPr lang="ja-JP" altLang="en-US" sz="4000" kern="100" spc="-10" dirty="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　</a:t>
            </a:r>
            <a:endParaRPr lang="en-US" altLang="ja-JP" sz="4000" kern="100" spc="-10" dirty="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l">
              <a:spcAft>
                <a:spcPts val="0"/>
              </a:spcAft>
            </a:pPr>
            <a:r>
              <a:rPr lang="ja-JP" altLang="en-US" sz="4000" kern="100" spc="-10" dirty="0">
                <a:solidFill>
                  <a:srgbClr val="000000"/>
                </a:solidFill>
                <a:latin typeface="BIZ UDゴシック" panose="020B0400000000000000" pitchFamily="49" charset="-128"/>
                <a:ea typeface="BIZ UDゴシック" panose="020B0400000000000000" pitchFamily="49" charset="-128"/>
                <a:cs typeface="Times New Roman" panose="02020603050405020304" pitchFamily="18" charset="0"/>
              </a:rPr>
              <a:t>　</a:t>
            </a:r>
            <a:r>
              <a:rPr lang="ja-JP" sz="4000" kern="100" spc="-10" dirty="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と社会とのつながりを考える</a:t>
            </a:r>
            <a:endParaRPr lang="ja-JP" sz="40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l">
              <a:spcAft>
                <a:spcPts val="0"/>
              </a:spcAft>
            </a:pPr>
            <a:r>
              <a:rPr lang="ja-JP" altLang="en-US" sz="4000" kern="100" dirty="0">
                <a:solidFill>
                  <a:srgbClr val="000000"/>
                </a:solidFill>
                <a:latin typeface="BIZ UDゴシック" panose="020B0400000000000000" pitchFamily="49" charset="-128"/>
                <a:ea typeface="BIZ UDゴシック" panose="020B0400000000000000" pitchFamily="49" charset="-128"/>
                <a:cs typeface="Times New Roman" panose="02020603050405020304" pitchFamily="18" charset="0"/>
              </a:rPr>
              <a:t>　</a:t>
            </a:r>
            <a:r>
              <a:rPr lang="ja-JP" sz="4000" kern="100" dirty="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：人と関わることの価値</a:t>
            </a:r>
            <a:endParaRPr lang="ja-JP" sz="40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3" name="下矢印 2"/>
          <p:cNvSpPr/>
          <p:nvPr/>
        </p:nvSpPr>
        <p:spPr>
          <a:xfrm>
            <a:off x="3927764" y="3253328"/>
            <a:ext cx="1226127" cy="6502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62"/>
          <p:cNvSpPr txBox="1"/>
          <p:nvPr/>
        </p:nvSpPr>
        <p:spPr>
          <a:xfrm>
            <a:off x="765465" y="4426527"/>
            <a:ext cx="7897089" cy="1481949"/>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altLang="en-US" sz="4000" kern="100" dirty="0">
                <a:solidFill>
                  <a:srgbClr val="4F6228"/>
                </a:solidFill>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ja-JP" sz="4000" kern="100" dirty="0">
                <a:solidFill>
                  <a:srgbClr val="4F6228"/>
                </a:solidFill>
                <a:effectLst/>
                <a:latin typeface="BIZ UDゴシック" panose="020B0400000000000000" pitchFamily="49" charset="-128"/>
                <a:ea typeface="BIZ UDゴシック" panose="020B0400000000000000" pitchFamily="49" charset="-128"/>
                <a:cs typeface="Times New Roman" panose="02020603050405020304" pitchFamily="18" charset="0"/>
              </a:rPr>
              <a:t>学級や友達との関係を見つめ，</a:t>
            </a:r>
            <a:endParaRPr lang="en-US" altLang="ja-JP" sz="4000" kern="100" dirty="0">
              <a:solidFill>
                <a:srgbClr val="4F6228"/>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spcAft>
                <a:spcPts val="0"/>
              </a:spcAft>
            </a:pPr>
            <a:r>
              <a:rPr lang="ja-JP" sz="4000" kern="100" dirty="0">
                <a:solidFill>
                  <a:srgbClr val="4F6228"/>
                </a:solidFill>
                <a:effectLst/>
                <a:latin typeface="BIZ UDゴシック" panose="020B0400000000000000" pitchFamily="49" charset="-128"/>
                <a:ea typeface="BIZ UDゴシック" panose="020B0400000000000000" pitchFamily="49" charset="-128"/>
                <a:cs typeface="Times New Roman" panose="02020603050405020304" pitchFamily="18" charset="0"/>
              </a:rPr>
              <a:t>自分の生活をよりよくしていく。</a:t>
            </a:r>
            <a:endParaRPr lang="ja-JP" sz="40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Tree>
    <p:extLst>
      <p:ext uri="{BB962C8B-B14F-4D97-AF65-F5344CB8AC3E}">
        <p14:creationId xmlns:p14="http://schemas.microsoft.com/office/powerpoint/2010/main" val="1531615898"/>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60400" y="1032932"/>
            <a:ext cx="7586133" cy="5588001"/>
          </a:xfrm>
          <a:prstGeom prst="rect">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1439332" y="1337734"/>
            <a:ext cx="6028267" cy="99906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t>ハンセン病問題の学習</a:t>
            </a:r>
          </a:p>
        </p:txBody>
      </p:sp>
      <p:sp>
        <p:nvSpPr>
          <p:cNvPr id="4" name="円/楕円 3"/>
          <p:cNvSpPr/>
          <p:nvPr/>
        </p:nvSpPr>
        <p:spPr>
          <a:xfrm>
            <a:off x="660400" y="194734"/>
            <a:ext cx="2624667" cy="677333"/>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tx1"/>
                </a:solidFill>
                <a:latin typeface="ＤＦ特太ゴシック体" panose="020B0509000000000000" pitchFamily="49" charset="-128"/>
                <a:ea typeface="ＤＦ特太ゴシック体" panose="020B0509000000000000" pitchFamily="49" charset="-128"/>
              </a:rPr>
              <a:t>ポイント</a:t>
            </a:r>
          </a:p>
        </p:txBody>
      </p:sp>
      <p:sp>
        <p:nvSpPr>
          <p:cNvPr id="5" name="下矢印 4"/>
          <p:cNvSpPr/>
          <p:nvPr/>
        </p:nvSpPr>
        <p:spPr>
          <a:xfrm>
            <a:off x="3840401" y="2424983"/>
            <a:ext cx="1226127" cy="650269"/>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1439332" y="3260885"/>
            <a:ext cx="2929466" cy="1710267"/>
          </a:xfrm>
          <a:prstGeom prst="roundRect">
            <a:avLst/>
          </a:prstGeom>
          <a:solidFill>
            <a:srgbClr val="FFFFCC"/>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dirty="0">
                <a:solidFill>
                  <a:schemeClr val="tx1"/>
                </a:solidFill>
                <a:latin typeface="BIZ UDPゴシック" panose="020B0400000000000000" pitchFamily="50" charset="-128"/>
                <a:ea typeface="BIZ UDPゴシック" panose="020B0400000000000000" pitchFamily="50" charset="-128"/>
              </a:rPr>
              <a:t>   </a:t>
            </a:r>
            <a:r>
              <a:rPr kumimoji="1" lang="ja-JP" altLang="en-US" sz="3200" dirty="0">
                <a:solidFill>
                  <a:schemeClr val="tx1"/>
                </a:solidFill>
                <a:latin typeface="BIZ UDゴシック" panose="020B0400000000000000" pitchFamily="49" charset="-128"/>
                <a:ea typeface="BIZ UDゴシック" panose="020B0400000000000000" pitchFamily="49" charset="-128"/>
              </a:rPr>
              <a:t>どんな生き方を切り拓いていくのか</a:t>
            </a:r>
          </a:p>
        </p:txBody>
      </p:sp>
      <p:sp>
        <p:nvSpPr>
          <p:cNvPr id="7" name="角丸四角形 6"/>
          <p:cNvSpPr/>
          <p:nvPr/>
        </p:nvSpPr>
        <p:spPr>
          <a:xfrm>
            <a:off x="4538132" y="3260884"/>
            <a:ext cx="2929466" cy="1710267"/>
          </a:xfrm>
          <a:prstGeom prst="roundRect">
            <a:avLst/>
          </a:prstGeom>
          <a:solidFill>
            <a:srgbClr val="FFFFCC"/>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dirty="0">
                <a:solidFill>
                  <a:schemeClr val="tx1"/>
                </a:solidFill>
                <a:latin typeface="BIZ UDPゴシック" panose="020B0400000000000000" pitchFamily="50" charset="-128"/>
                <a:ea typeface="BIZ UDPゴシック" panose="020B0400000000000000" pitchFamily="50" charset="-128"/>
              </a:rPr>
              <a:t>   </a:t>
            </a:r>
            <a:r>
              <a:rPr kumimoji="1" lang="ja-JP" altLang="en-US" sz="3200" dirty="0">
                <a:solidFill>
                  <a:schemeClr val="tx1"/>
                </a:solidFill>
                <a:latin typeface="BIZ UDゴシック" panose="020B0400000000000000" pitchFamily="49" charset="-128"/>
                <a:ea typeface="BIZ UDゴシック" panose="020B0400000000000000" pitchFamily="49" charset="-128"/>
              </a:rPr>
              <a:t>学級や集団の課題をどう乗り越えるか</a:t>
            </a:r>
          </a:p>
        </p:txBody>
      </p:sp>
      <p:pic>
        <p:nvPicPr>
          <p:cNvPr id="8" name="図 7"/>
          <p:cNvPicPr>
            <a:picLocks noChangeAspect="1"/>
          </p:cNvPicPr>
          <p:nvPr/>
        </p:nvPicPr>
        <p:blipFill>
          <a:blip r:embed="rId3"/>
          <a:stretch>
            <a:fillRect/>
          </a:stretch>
        </p:blipFill>
        <p:spPr>
          <a:xfrm>
            <a:off x="7065241" y="5581842"/>
            <a:ext cx="1875559" cy="1039092"/>
          </a:xfrm>
          <a:prstGeom prst="rect">
            <a:avLst/>
          </a:prstGeom>
        </p:spPr>
      </p:pic>
      <p:sp>
        <p:nvSpPr>
          <p:cNvPr id="9" name="角丸四角形吹き出し 8"/>
          <p:cNvSpPr/>
          <p:nvPr/>
        </p:nvSpPr>
        <p:spPr>
          <a:xfrm>
            <a:off x="1439332" y="5132016"/>
            <a:ext cx="5276412" cy="1303290"/>
          </a:xfrm>
          <a:prstGeom prst="wedgeRoundRectCallout">
            <a:avLst>
              <a:gd name="adj1" fmla="val 55882"/>
              <a:gd name="adj2" fmla="val -10534"/>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a:solidFill>
                  <a:schemeClr val="tx1"/>
                </a:solidFill>
              </a:rPr>
              <a:t>　ねらいにそぐわなかった場合は，補充授業を行うなどして，正しく理解するように留意しましょう。</a:t>
            </a:r>
          </a:p>
        </p:txBody>
      </p:sp>
    </p:spTree>
    <p:extLst>
      <p:ext uri="{BB962C8B-B14F-4D97-AF65-F5344CB8AC3E}">
        <p14:creationId xmlns:p14="http://schemas.microsoft.com/office/powerpoint/2010/main" val="3242823607"/>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203200" y="332509"/>
            <a:ext cx="8587510" cy="4468089"/>
          </a:xfrm>
          <a:prstGeom prst="roundRect">
            <a:avLst>
              <a:gd name="adj" fmla="val 9292"/>
            </a:avLst>
          </a:prstGeom>
          <a:solidFill>
            <a:srgbClr val="F79646">
              <a:lumMod val="20000"/>
              <a:lumOff val="80000"/>
            </a:srgbClr>
          </a:solidFill>
          <a:ln w="25400" cap="flat" cmpd="sng" algn="ctr">
            <a:noFill/>
            <a:prstDash val="solid"/>
          </a:ln>
          <a:effectLst>
            <a:glow rad="101600">
              <a:srgbClr val="C0504D">
                <a:satMod val="175000"/>
                <a:alpha val="40000"/>
              </a:srgbClr>
            </a:glow>
            <a:innerShdw blurRad="114300">
              <a:prstClr val="black"/>
            </a:innerShdw>
          </a:effectLst>
          <a:scene3d>
            <a:camera prst="orthographicFront"/>
            <a:lightRig rig="threePt" dir="t"/>
          </a:scene3d>
          <a:sp3d>
            <a:bevelT w="114300" prst="artDeco"/>
          </a:sp3d>
        </p:spPr>
        <p:txBody>
          <a:bodyPr rot="0" spcFirstLastPara="0" vert="horz" wrap="square" lIns="91440" tIns="36000" rIns="91440" bIns="0" numCol="1" spcCol="0" rtlCol="0" fromWordArt="0" anchor="t" anchorCtr="0" forceAA="0" compatLnSpc="1">
            <a:prstTxWarp prst="textNoShape">
              <a:avLst/>
            </a:prstTxWarp>
            <a:noAutofit/>
          </a:bodyPr>
          <a:lstStyle/>
          <a:p>
            <a:pPr algn="l">
              <a:spcAft>
                <a:spcPts val="0"/>
              </a:spcAft>
            </a:pPr>
            <a:r>
              <a:rPr lang="ja-JP" sz="4000" kern="100" dirty="0">
                <a:solidFill>
                  <a:srgbClr val="002060"/>
                </a:solidFill>
                <a:effectLst/>
                <a:latin typeface="BIZ UDゴシック" panose="020B0400000000000000" pitchFamily="49" charset="-128"/>
                <a:ea typeface="BIZ UDゴシック" panose="020B0400000000000000" pitchFamily="49" charset="-128"/>
                <a:cs typeface="Times New Roman" panose="02020603050405020304" pitchFamily="18" charset="0"/>
              </a:rPr>
              <a:t>６月</a:t>
            </a:r>
            <a:r>
              <a:rPr lang="en-US" sz="4000" kern="100" dirty="0">
                <a:solidFill>
                  <a:srgbClr val="002060"/>
                </a:solidFill>
                <a:effectLst/>
                <a:latin typeface="BIZ UDゴシック" panose="020B0400000000000000" pitchFamily="49" charset="-128"/>
                <a:ea typeface="BIZ UDゴシック" panose="020B0400000000000000" pitchFamily="49" charset="-128"/>
                <a:cs typeface="Times New Roman" panose="02020603050405020304" pitchFamily="18" charset="0"/>
              </a:rPr>
              <a:t>22</a:t>
            </a:r>
            <a:r>
              <a:rPr lang="ja-JP" sz="4000" kern="100" dirty="0">
                <a:solidFill>
                  <a:srgbClr val="002060"/>
                </a:solidFill>
                <a:effectLst/>
                <a:latin typeface="BIZ UDゴシック" panose="020B0400000000000000" pitchFamily="49" charset="-128"/>
                <a:ea typeface="BIZ UDゴシック" panose="020B0400000000000000" pitchFamily="49" charset="-128"/>
                <a:cs typeface="Times New Roman" panose="02020603050405020304" pitchFamily="18" charset="0"/>
              </a:rPr>
              <a:t>日</a:t>
            </a:r>
            <a:r>
              <a:rPr lang="ja-JP" altLang="en-US" sz="4000" kern="100" dirty="0">
                <a:solidFill>
                  <a:srgbClr val="002060"/>
                </a:solidFill>
                <a:effectLst/>
                <a:latin typeface="BIZ UDゴシック" panose="020B0400000000000000" pitchFamily="49" charset="-128"/>
                <a:ea typeface="BIZ UDゴシック" panose="020B0400000000000000" pitchFamily="49" charset="-128"/>
                <a:cs typeface="Times New Roman" panose="02020603050405020304" pitchFamily="18" charset="0"/>
              </a:rPr>
              <a:t>：</a:t>
            </a:r>
            <a:endParaRPr lang="en-US" altLang="ja-JP" sz="4000" kern="100" dirty="0">
              <a:solidFill>
                <a:srgbClr val="002060"/>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l">
              <a:spcAft>
                <a:spcPts val="0"/>
              </a:spcAft>
            </a:pPr>
            <a:r>
              <a:rPr lang="ja-JP" sz="4000" kern="100" dirty="0">
                <a:solidFill>
                  <a:srgbClr val="C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「ら</a:t>
            </a:r>
            <a:r>
              <a:rPr lang="ja-JP" sz="4000" kern="100" dirty="0" err="1">
                <a:solidFill>
                  <a:srgbClr val="C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い</a:t>
            </a:r>
            <a:r>
              <a:rPr lang="ja-JP" sz="4000" kern="100" dirty="0">
                <a:solidFill>
                  <a:srgbClr val="C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予防法による被害者の名誉回復及び追悼の日」</a:t>
            </a:r>
            <a:r>
              <a:rPr lang="ja-JP" sz="4000" kern="100" dirty="0">
                <a:solidFill>
                  <a:srgbClr val="002060"/>
                </a:solidFill>
                <a:effectLst/>
                <a:latin typeface="BIZ UDゴシック" panose="020B0400000000000000" pitchFamily="49" charset="-128"/>
                <a:ea typeface="BIZ UDゴシック" panose="020B0400000000000000" pitchFamily="49" charset="-128"/>
                <a:cs typeface="Times New Roman" panose="02020603050405020304" pitchFamily="18" charset="0"/>
              </a:rPr>
              <a:t>（国）</a:t>
            </a:r>
            <a:endParaRPr lang="en-US" altLang="ja-JP" sz="4000" kern="100" dirty="0">
              <a:solidFill>
                <a:srgbClr val="002060"/>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l">
              <a:spcAft>
                <a:spcPts val="0"/>
              </a:spcAft>
            </a:pP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spcAft>
                <a:spcPts val="0"/>
              </a:spcAft>
            </a:pPr>
            <a:r>
              <a:rPr lang="ja-JP" sz="3800" kern="100" dirty="0">
                <a:solidFill>
                  <a:srgbClr val="002060"/>
                </a:solidFill>
                <a:effectLst/>
                <a:latin typeface="BIZ UDゴシック" panose="020B0400000000000000" pitchFamily="49" charset="-128"/>
                <a:ea typeface="BIZ UDゴシック" panose="020B0400000000000000" pitchFamily="49" charset="-128"/>
                <a:cs typeface="Times New Roman" panose="02020603050405020304" pitchFamily="18" charset="0"/>
              </a:rPr>
              <a:t>６月</a:t>
            </a:r>
            <a:r>
              <a:rPr lang="en-US" sz="3800" kern="100" dirty="0">
                <a:solidFill>
                  <a:srgbClr val="002060"/>
                </a:solidFill>
                <a:effectLst/>
                <a:latin typeface="BIZ UDゴシック" panose="020B0400000000000000" pitchFamily="49" charset="-128"/>
                <a:ea typeface="BIZ UDゴシック" panose="020B0400000000000000" pitchFamily="49" charset="-128"/>
                <a:cs typeface="Times New Roman" panose="02020603050405020304" pitchFamily="18" charset="0"/>
              </a:rPr>
              <a:t>22</a:t>
            </a:r>
            <a:r>
              <a:rPr lang="ja-JP" sz="3800" kern="100" dirty="0">
                <a:solidFill>
                  <a:srgbClr val="002060"/>
                </a:solidFill>
                <a:effectLst/>
                <a:latin typeface="BIZ UDゴシック" panose="020B0400000000000000" pitchFamily="49" charset="-128"/>
                <a:ea typeface="BIZ UDゴシック" panose="020B0400000000000000" pitchFamily="49" charset="-128"/>
                <a:cs typeface="Times New Roman" panose="02020603050405020304" pitchFamily="18" charset="0"/>
              </a:rPr>
              <a:t>日を含む日曜日から一週間：</a:t>
            </a:r>
            <a:r>
              <a:rPr lang="ja-JP" altLang="en-US" sz="3600" kern="100" dirty="0">
                <a:latin typeface="BIZ UDゴシック" panose="020B0400000000000000" pitchFamily="49" charset="-128"/>
                <a:ea typeface="BIZ UDゴシック" panose="020B0400000000000000" pitchFamily="49" charset="-128"/>
                <a:cs typeface="Times New Roman" panose="02020603050405020304" pitchFamily="18" charset="0"/>
              </a:rPr>
              <a:t>　　　　　　　　　　　　</a:t>
            </a:r>
            <a:endParaRPr lang="en-US" altLang="ja-JP" sz="36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a:spcAft>
                <a:spcPts val="0"/>
              </a:spcAft>
            </a:pPr>
            <a:r>
              <a:rPr lang="ja-JP" sz="4000" kern="100" dirty="0">
                <a:solidFill>
                  <a:srgbClr val="C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「ハンセン病問題を正しく理解する週間」</a:t>
            </a:r>
            <a:r>
              <a:rPr lang="ja-JP" sz="4000" kern="100" dirty="0">
                <a:solidFill>
                  <a:srgbClr val="002060"/>
                </a:solidFill>
                <a:effectLst/>
                <a:latin typeface="BIZ UDゴシック" panose="020B0400000000000000" pitchFamily="49" charset="-128"/>
                <a:ea typeface="BIZ UDゴシック" panose="020B0400000000000000" pitchFamily="49" charset="-128"/>
                <a:cs typeface="Times New Roman" panose="02020603050405020304" pitchFamily="18" charset="0"/>
              </a:rPr>
              <a:t>（県）</a:t>
            </a:r>
            <a:endParaRPr lang="ja-JP" sz="40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pic>
        <p:nvPicPr>
          <p:cNvPr id="5" name="図 4"/>
          <p:cNvPicPr>
            <a:picLocks noChangeAspect="1"/>
          </p:cNvPicPr>
          <p:nvPr/>
        </p:nvPicPr>
        <p:blipFill rotWithShape="1">
          <a:blip r:embed="rId3" cstate="print">
            <a:extLst>
              <a:ext uri="{28A0092B-C50C-407E-A947-70E740481C1C}">
                <a14:useLocalDpi xmlns:a14="http://schemas.microsoft.com/office/drawing/2010/main" val="0"/>
              </a:ext>
            </a:extLst>
          </a:blip>
          <a:srcRect b="44219"/>
          <a:stretch/>
        </p:blipFill>
        <p:spPr>
          <a:xfrm>
            <a:off x="7024787" y="5497161"/>
            <a:ext cx="1765923" cy="1266949"/>
          </a:xfrm>
          <a:prstGeom prst="rect">
            <a:avLst/>
          </a:prstGeom>
        </p:spPr>
      </p:pic>
      <p:sp>
        <p:nvSpPr>
          <p:cNvPr id="6" name="四角形吹き出し 5"/>
          <p:cNvSpPr/>
          <p:nvPr/>
        </p:nvSpPr>
        <p:spPr>
          <a:xfrm>
            <a:off x="748147" y="4987637"/>
            <a:ext cx="5631872" cy="1558636"/>
          </a:xfrm>
          <a:prstGeom prst="wedgeRectCallout">
            <a:avLst>
              <a:gd name="adj1" fmla="val 67488"/>
              <a:gd name="adj2" fmla="val 26943"/>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solidFill>
                  <a:schemeClr val="tx1"/>
                </a:solidFill>
              </a:rPr>
              <a:t>　</a:t>
            </a:r>
            <a:r>
              <a:rPr kumimoji="1" lang="ja-JP" altLang="en-US" sz="2800" b="1" dirty="0">
                <a:solidFill>
                  <a:schemeClr val="tx1"/>
                </a:solidFill>
                <a:latin typeface="BIZ UDゴシック" panose="020B0400000000000000" pitchFamily="49" charset="-128"/>
                <a:ea typeface="BIZ UDゴシック" panose="020B0400000000000000" pitchFamily="49" charset="-128"/>
              </a:rPr>
              <a:t>ハンセン病であった方々やその家族等に対する</a:t>
            </a:r>
            <a:r>
              <a:rPr kumimoji="1" lang="ja-JP" altLang="en-US" sz="2800" b="1" dirty="0">
                <a:solidFill>
                  <a:srgbClr val="FF0000"/>
                </a:solidFill>
                <a:latin typeface="BIZ UDゴシック" panose="020B0400000000000000" pitchFamily="49" charset="-128"/>
                <a:ea typeface="BIZ UDゴシック" panose="020B0400000000000000" pitchFamily="49" charset="-128"/>
              </a:rPr>
              <a:t>偏見・差別の解消</a:t>
            </a:r>
            <a:r>
              <a:rPr kumimoji="1" lang="ja-JP" altLang="en-US" sz="2800" b="1" dirty="0">
                <a:solidFill>
                  <a:schemeClr val="tx1"/>
                </a:solidFill>
                <a:latin typeface="BIZ UDゴシック" panose="020B0400000000000000" pitchFamily="49" charset="-128"/>
                <a:ea typeface="BIZ UDゴシック" panose="020B0400000000000000" pitchFamily="49" charset="-128"/>
              </a:rPr>
              <a:t>と</a:t>
            </a:r>
            <a:r>
              <a:rPr kumimoji="1" lang="ja-JP" altLang="en-US" sz="2800" b="1" dirty="0">
                <a:solidFill>
                  <a:srgbClr val="FF0000"/>
                </a:solidFill>
                <a:latin typeface="BIZ UDゴシック" panose="020B0400000000000000" pitchFamily="49" charset="-128"/>
                <a:ea typeface="BIZ UDゴシック" panose="020B0400000000000000" pitchFamily="49" charset="-128"/>
              </a:rPr>
              <a:t>名誉回復</a:t>
            </a:r>
            <a:r>
              <a:rPr kumimoji="1" lang="ja-JP" altLang="en-US" sz="2800" b="1" dirty="0">
                <a:solidFill>
                  <a:schemeClr val="tx1"/>
                </a:solidFill>
                <a:latin typeface="BIZ UDゴシック" panose="020B0400000000000000" pitchFamily="49" charset="-128"/>
                <a:ea typeface="BIZ UDゴシック" panose="020B0400000000000000" pitchFamily="49" charset="-128"/>
              </a:rPr>
              <a:t>！</a:t>
            </a:r>
          </a:p>
        </p:txBody>
      </p:sp>
    </p:spTree>
    <p:extLst>
      <p:ext uri="{BB962C8B-B14F-4D97-AF65-F5344CB8AC3E}">
        <p14:creationId xmlns:p14="http://schemas.microsoft.com/office/powerpoint/2010/main" val="2685049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横巻き 3"/>
          <p:cNvSpPr/>
          <p:nvPr/>
        </p:nvSpPr>
        <p:spPr>
          <a:xfrm>
            <a:off x="914401" y="0"/>
            <a:ext cx="7356763" cy="780088"/>
          </a:xfrm>
          <a:prstGeom prst="horizontalScroll">
            <a:avLst/>
          </a:prstGeom>
          <a:solidFill>
            <a:srgbClr val="FFFFCC"/>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a:solidFill>
                  <a:schemeClr val="tx1"/>
                </a:solidFill>
                <a:latin typeface="ＤＦ特太ゴシック体" panose="020B0509000000000000" pitchFamily="49" charset="-128"/>
                <a:ea typeface="ＤＦ特太ゴシック体" panose="020B0509000000000000" pitchFamily="49" charset="-128"/>
              </a:rPr>
              <a:t>こんな資料があります！！</a:t>
            </a:r>
          </a:p>
        </p:txBody>
      </p:sp>
      <p:pic>
        <p:nvPicPr>
          <p:cNvPr id="6" name="図 5"/>
          <p:cNvPicPr/>
          <p:nvPr/>
        </p:nvPicPr>
        <p:blipFill rotWithShape="1">
          <a:blip r:embed="rId3" cstate="print">
            <a:extLst>
              <a:ext uri="{28A0092B-C50C-407E-A947-70E740481C1C}">
                <a14:useLocalDpi xmlns:a14="http://schemas.microsoft.com/office/drawing/2010/main" val="0"/>
              </a:ext>
            </a:extLst>
          </a:blip>
          <a:srcRect l="35007" t="12830" r="33134" b="8593"/>
          <a:stretch/>
        </p:blipFill>
        <p:spPr bwMode="auto">
          <a:xfrm>
            <a:off x="295624" y="887735"/>
            <a:ext cx="1838490" cy="2544727"/>
          </a:xfrm>
          <a:prstGeom prst="rect">
            <a:avLst/>
          </a:prstGeom>
          <a:ln>
            <a:solidFill>
              <a:schemeClr val="tx1">
                <a:lumMod val="50000"/>
                <a:lumOff val="50000"/>
              </a:schemeClr>
            </a:solidFill>
          </a:ln>
          <a:effectLst>
            <a:outerShdw blurRad="50800" dist="38100" dir="18900000" algn="bl" rotWithShape="0">
              <a:prstClr val="black">
                <a:alpha val="40000"/>
              </a:prstClr>
            </a:outerShdw>
          </a:effectLst>
          <a:extLst>
            <a:ext uri="{53640926-AAD7-44D8-BBD7-CCE9431645EC}">
              <a14:shadowObscured xmlns:a14="http://schemas.microsoft.com/office/drawing/2010/main"/>
            </a:ext>
          </a:extLst>
        </p:spPr>
      </p:pic>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47950" y="847142"/>
            <a:ext cx="1943854" cy="2632965"/>
          </a:xfrm>
          <a:prstGeom prst="rect">
            <a:avLst/>
          </a:prstGeom>
        </p:spPr>
      </p:pic>
      <p:pic>
        <p:nvPicPr>
          <p:cNvPr id="8" name="図 7"/>
          <p:cNvPicPr>
            <a:picLocks noChangeAspect="1"/>
          </p:cNvPicPr>
          <p:nvPr/>
        </p:nvPicPr>
        <p:blipFill>
          <a:blip r:embed="rId5"/>
          <a:stretch>
            <a:fillRect/>
          </a:stretch>
        </p:blipFill>
        <p:spPr>
          <a:xfrm>
            <a:off x="5544183" y="2542821"/>
            <a:ext cx="1424083" cy="788456"/>
          </a:xfrm>
          <a:prstGeom prst="rect">
            <a:avLst/>
          </a:prstGeom>
        </p:spPr>
      </p:pic>
      <p:pic>
        <p:nvPicPr>
          <p:cNvPr id="10" name="図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11102" y="5606724"/>
            <a:ext cx="823012" cy="1251276"/>
          </a:xfrm>
          <a:prstGeom prst="rect">
            <a:avLst/>
          </a:prstGeom>
        </p:spPr>
      </p:pic>
      <p:sp>
        <p:nvSpPr>
          <p:cNvPr id="11" name="四角形吹き出し 10"/>
          <p:cNvSpPr/>
          <p:nvPr/>
        </p:nvSpPr>
        <p:spPr>
          <a:xfrm>
            <a:off x="2330224" y="4010007"/>
            <a:ext cx="2222523" cy="1893025"/>
          </a:xfrm>
          <a:prstGeom prst="wedgeRectCallout">
            <a:avLst>
              <a:gd name="adj1" fmla="val -43310"/>
              <a:gd name="adj2" fmla="val 6529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ja-JP" altLang="en-US" sz="2400" dirty="0">
                <a:solidFill>
                  <a:schemeClr val="tx1"/>
                </a:solidFill>
              </a:rPr>
              <a:t>　ハンセン病問題について考える内容。</a:t>
            </a:r>
            <a:r>
              <a:rPr lang="ja-JP" altLang="en-US" sz="2400" dirty="0">
                <a:solidFill>
                  <a:schemeClr val="tx1"/>
                </a:solidFill>
              </a:rPr>
              <a:t>県内</a:t>
            </a:r>
            <a:r>
              <a:rPr kumimoji="1" lang="ja-JP" altLang="en-US" sz="2400" dirty="0">
                <a:solidFill>
                  <a:schemeClr val="tx1"/>
                </a:solidFill>
              </a:rPr>
              <a:t>全中学校に配布しています。</a:t>
            </a:r>
          </a:p>
        </p:txBody>
      </p:sp>
      <p:sp>
        <p:nvSpPr>
          <p:cNvPr id="12" name="四角形吹き出し 11"/>
          <p:cNvSpPr/>
          <p:nvPr/>
        </p:nvSpPr>
        <p:spPr>
          <a:xfrm>
            <a:off x="105264" y="4010007"/>
            <a:ext cx="2173480" cy="1406095"/>
          </a:xfrm>
          <a:prstGeom prst="wedgeRectCallout">
            <a:avLst>
              <a:gd name="adj1" fmla="val -4053"/>
              <a:gd name="adj2" fmla="val 7661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ja-JP" altLang="en-US" sz="2400" dirty="0">
                <a:solidFill>
                  <a:schemeClr val="tx1"/>
                </a:solidFill>
              </a:rPr>
              <a:t>　ハンセン病元患者の方々の思いが紹介されています！</a:t>
            </a:r>
          </a:p>
        </p:txBody>
      </p:sp>
      <p:pic>
        <p:nvPicPr>
          <p:cNvPr id="2" name="図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79441" y="815281"/>
            <a:ext cx="1670777" cy="2208499"/>
          </a:xfrm>
          <a:prstGeom prst="rect">
            <a:avLst/>
          </a:prstGeom>
        </p:spPr>
      </p:pic>
      <p:sp>
        <p:nvSpPr>
          <p:cNvPr id="3" name="雲形吹き出し 2"/>
          <p:cNvSpPr/>
          <p:nvPr/>
        </p:nvSpPr>
        <p:spPr>
          <a:xfrm>
            <a:off x="4440381" y="1309988"/>
            <a:ext cx="2612571" cy="1519018"/>
          </a:xfrm>
          <a:prstGeom prst="cloudCallout">
            <a:avLst>
              <a:gd name="adj1" fmla="val 61452"/>
              <a:gd name="adj2" fmla="val -4149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rPr>
              <a:t>指導者向け</a:t>
            </a:r>
          </a:p>
          <a:p>
            <a:r>
              <a:rPr lang="ja-JP" altLang="en-US" sz="2400" dirty="0">
                <a:solidFill>
                  <a:schemeClr val="tx1"/>
                </a:solidFill>
              </a:rPr>
              <a:t>教本もあります！</a:t>
            </a:r>
            <a:endParaRPr kumimoji="1" lang="ja-JP" altLang="en-US" sz="2400" dirty="0">
              <a:solidFill>
                <a:schemeClr val="tx1"/>
              </a:solidFill>
            </a:endParaRPr>
          </a:p>
        </p:txBody>
      </p:sp>
      <p:pic>
        <p:nvPicPr>
          <p:cNvPr id="13" name="図 12">
            <a:extLst>
              <a:ext uri="{FF2B5EF4-FFF2-40B4-BE49-F238E27FC236}">
                <a16:creationId xmlns:a16="http://schemas.microsoft.com/office/drawing/2014/main" id="{E1E5DDE7-8135-4EC7-8679-3351FB58462D}"/>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4806518" y="3841732"/>
            <a:ext cx="1670777" cy="2197548"/>
          </a:xfrm>
          <a:prstGeom prst="rect">
            <a:avLst/>
          </a:prstGeom>
          <a:ln>
            <a:solidFill>
              <a:schemeClr val="tx1"/>
            </a:solidFill>
          </a:ln>
        </p:spPr>
      </p:pic>
      <p:sp>
        <p:nvSpPr>
          <p:cNvPr id="15" name="雲形吹き出し 2">
            <a:extLst>
              <a:ext uri="{FF2B5EF4-FFF2-40B4-BE49-F238E27FC236}">
                <a16:creationId xmlns:a16="http://schemas.microsoft.com/office/drawing/2014/main" id="{CC6DBA39-DCB7-485B-8B9E-763BF57B1F60}"/>
              </a:ext>
            </a:extLst>
          </p:cNvPr>
          <p:cNvSpPr/>
          <p:nvPr/>
        </p:nvSpPr>
        <p:spPr>
          <a:xfrm>
            <a:off x="6968266" y="3709386"/>
            <a:ext cx="2175733" cy="2730460"/>
          </a:xfrm>
          <a:prstGeom prst="cloudCallout">
            <a:avLst>
              <a:gd name="adj1" fmla="val -73549"/>
              <a:gd name="adj2" fmla="val -1665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400" dirty="0">
                <a:solidFill>
                  <a:schemeClr val="tx1"/>
                </a:solidFill>
              </a:rPr>
              <a:t>YouTube</a:t>
            </a:r>
            <a:r>
              <a:rPr lang="ja-JP" altLang="en-US" sz="2400" dirty="0">
                <a:solidFill>
                  <a:schemeClr val="tx1"/>
                </a:solidFill>
              </a:rPr>
              <a:t>法務省チャンネルに掲載されています！</a:t>
            </a:r>
            <a:endParaRPr kumimoji="1" lang="ja-JP" altLang="en-US" sz="2400" dirty="0">
              <a:solidFill>
                <a:schemeClr val="tx1"/>
              </a:solidFill>
            </a:endParaRPr>
          </a:p>
        </p:txBody>
      </p:sp>
      <p:sp>
        <p:nvSpPr>
          <p:cNvPr id="9" name="テキスト ボックス 8">
            <a:extLst>
              <a:ext uri="{FF2B5EF4-FFF2-40B4-BE49-F238E27FC236}">
                <a16:creationId xmlns:a16="http://schemas.microsoft.com/office/drawing/2014/main" id="{FC884FF4-D611-456C-9CD1-EE9FE360A2AE}"/>
              </a:ext>
            </a:extLst>
          </p:cNvPr>
          <p:cNvSpPr txBox="1"/>
          <p:nvPr/>
        </p:nvSpPr>
        <p:spPr>
          <a:xfrm>
            <a:off x="723264" y="3540109"/>
            <a:ext cx="3668540" cy="338554"/>
          </a:xfrm>
          <a:prstGeom prst="rect">
            <a:avLst/>
          </a:prstGeom>
          <a:noFill/>
        </p:spPr>
        <p:txBody>
          <a:bodyPr wrap="square" rtlCol="0">
            <a:spAutoFit/>
          </a:bodyPr>
          <a:lstStyle/>
          <a:p>
            <a:r>
              <a:rPr kumimoji="1" lang="ja-JP" altLang="en-US" sz="1600" b="1" dirty="0"/>
              <a:t>鹿児島県作成のパンフレットとＤＶＤ</a:t>
            </a:r>
          </a:p>
        </p:txBody>
      </p:sp>
      <p:sp>
        <p:nvSpPr>
          <p:cNvPr id="16" name="テキスト ボックス 15">
            <a:extLst>
              <a:ext uri="{FF2B5EF4-FFF2-40B4-BE49-F238E27FC236}">
                <a16:creationId xmlns:a16="http://schemas.microsoft.com/office/drawing/2014/main" id="{A67CBCB0-706F-43B2-8F11-0FFE3F14DF88}"/>
              </a:ext>
            </a:extLst>
          </p:cNvPr>
          <p:cNvSpPr txBox="1"/>
          <p:nvPr/>
        </p:nvSpPr>
        <p:spPr>
          <a:xfrm>
            <a:off x="6968266" y="3081368"/>
            <a:ext cx="2411980" cy="338554"/>
          </a:xfrm>
          <a:prstGeom prst="rect">
            <a:avLst/>
          </a:prstGeom>
          <a:noFill/>
        </p:spPr>
        <p:txBody>
          <a:bodyPr wrap="square" rtlCol="0">
            <a:spAutoFit/>
          </a:bodyPr>
          <a:lstStyle/>
          <a:p>
            <a:r>
              <a:rPr kumimoji="1" lang="ja-JP" altLang="en-US" sz="1600" b="1" dirty="0"/>
              <a:t>厚生労働省パンフレット</a:t>
            </a:r>
          </a:p>
        </p:txBody>
      </p:sp>
      <p:sp>
        <p:nvSpPr>
          <p:cNvPr id="17" name="テキスト ボックス 16">
            <a:extLst>
              <a:ext uri="{FF2B5EF4-FFF2-40B4-BE49-F238E27FC236}">
                <a16:creationId xmlns:a16="http://schemas.microsoft.com/office/drawing/2014/main" id="{2DC8CF3C-95C3-4C0D-BCA4-CD19F379DBB0}"/>
              </a:ext>
            </a:extLst>
          </p:cNvPr>
          <p:cNvSpPr txBox="1"/>
          <p:nvPr/>
        </p:nvSpPr>
        <p:spPr>
          <a:xfrm>
            <a:off x="4592782" y="6039280"/>
            <a:ext cx="2848623" cy="338554"/>
          </a:xfrm>
          <a:prstGeom prst="rect">
            <a:avLst/>
          </a:prstGeom>
          <a:noFill/>
        </p:spPr>
        <p:txBody>
          <a:bodyPr wrap="square" rtlCol="0">
            <a:spAutoFit/>
          </a:bodyPr>
          <a:lstStyle/>
          <a:p>
            <a:r>
              <a:rPr kumimoji="1" lang="ja-JP" altLang="en-US" sz="1600" b="1" dirty="0"/>
              <a:t>法務省啓発動画及び冊子</a:t>
            </a:r>
          </a:p>
        </p:txBody>
      </p:sp>
    </p:spTree>
    <p:extLst>
      <p:ext uri="{BB962C8B-B14F-4D97-AF65-F5344CB8AC3E}">
        <p14:creationId xmlns:p14="http://schemas.microsoft.com/office/powerpoint/2010/main" val="3353956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3" name="Rectangle 15">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図 6">
            <a:extLst>
              <a:ext uri="{FF2B5EF4-FFF2-40B4-BE49-F238E27FC236}">
                <a16:creationId xmlns:a16="http://schemas.microsoft.com/office/drawing/2014/main" id="{12427214-8261-48B7-90B0-21359600435D}"/>
              </a:ext>
            </a:extLst>
          </p:cNvPr>
          <p:cNvPicPr>
            <a:picLocks noChangeAspect="1"/>
          </p:cNvPicPr>
          <p:nvPr/>
        </p:nvPicPr>
        <p:blipFill rotWithShape="1">
          <a:blip r:embed="rId3"/>
          <a:srcRect l="20421" r="7323" b="-2"/>
          <a:stretch/>
        </p:blipFill>
        <p:spPr>
          <a:xfrm>
            <a:off x="3711665" y="170012"/>
            <a:ext cx="4950445" cy="5601029"/>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a:effectLst>
            <a:softEdge rad="165100"/>
          </a:effectLst>
        </p:spPr>
      </p:pic>
      <p:sp useBgFill="1">
        <p:nvSpPr>
          <p:cNvPr id="14" name="Freeform: Shape 17">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719285"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Freeform: Shape 19">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711665"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 Box 4">
            <a:extLst>
              <a:ext uri="{FF2B5EF4-FFF2-40B4-BE49-F238E27FC236}">
                <a16:creationId xmlns:a16="http://schemas.microsoft.com/office/drawing/2014/main" id="{3CB42EDD-3162-49AA-A473-24B9D15A9A4B}"/>
              </a:ext>
            </a:extLst>
          </p:cNvPr>
          <p:cNvSpPr txBox="1">
            <a:spLocks noChangeArrowheads="1"/>
          </p:cNvSpPr>
          <p:nvPr/>
        </p:nvSpPr>
        <p:spPr bwMode="auto">
          <a:xfrm>
            <a:off x="240945" y="1394902"/>
            <a:ext cx="3711665" cy="315124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lIns="91440" tIns="45720" rIns="91440" bIns="45720" rtlCol="0" anchor="b">
            <a:norm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nSpc>
                <a:spcPct val="90000"/>
              </a:lnSpc>
              <a:spcBef>
                <a:spcPct val="0"/>
              </a:spcBef>
              <a:spcAft>
                <a:spcPts val="600"/>
              </a:spcAft>
              <a:buNone/>
            </a:pPr>
            <a:r>
              <a:rPr lang="ja-JP" altLang="en-US" sz="2900" dirty="0">
                <a:latin typeface="BIZ UD明朝 Medium" panose="02020500000000000000" pitchFamily="17" charset="-128"/>
                <a:ea typeface="BIZ UD明朝 Medium" panose="02020500000000000000" pitchFamily="17" charset="-128"/>
                <a:cs typeface="+mj-cs"/>
              </a:rPr>
              <a:t>  人権教育は，自分の生き方を見つめ，共に人生観を築き上げる教育です。</a:t>
            </a:r>
            <a:endParaRPr lang="en-US" altLang="ja-JP" sz="2900" dirty="0">
              <a:latin typeface="BIZ UD明朝 Medium" panose="02020500000000000000" pitchFamily="17" charset="-128"/>
              <a:ea typeface="BIZ UD明朝 Medium" panose="02020500000000000000" pitchFamily="17" charset="-128"/>
              <a:cs typeface="+mj-cs"/>
            </a:endParaRPr>
          </a:p>
          <a:p>
            <a:pPr>
              <a:lnSpc>
                <a:spcPct val="90000"/>
              </a:lnSpc>
              <a:spcBef>
                <a:spcPct val="0"/>
              </a:spcBef>
              <a:spcAft>
                <a:spcPts val="600"/>
              </a:spcAft>
              <a:buNone/>
            </a:pPr>
            <a:endParaRPr lang="ja-JP" altLang="en-US" sz="2900" dirty="0">
              <a:latin typeface="BIZ UD明朝 Medium" panose="02020500000000000000" pitchFamily="17" charset="-128"/>
              <a:ea typeface="BIZ UD明朝 Medium" panose="02020500000000000000" pitchFamily="17" charset="-128"/>
              <a:cs typeface="+mj-cs"/>
            </a:endParaRPr>
          </a:p>
          <a:p>
            <a:pPr>
              <a:lnSpc>
                <a:spcPct val="90000"/>
              </a:lnSpc>
              <a:spcBef>
                <a:spcPct val="0"/>
              </a:spcBef>
              <a:spcAft>
                <a:spcPts val="600"/>
              </a:spcAft>
              <a:buNone/>
            </a:pPr>
            <a:r>
              <a:rPr lang="ja-JP" altLang="en-US" sz="2900" dirty="0">
                <a:latin typeface="BIZ UD明朝 Medium" panose="02020500000000000000" pitchFamily="17" charset="-128"/>
                <a:ea typeface="BIZ UD明朝 Medium" panose="02020500000000000000" pitchFamily="17" charset="-128"/>
                <a:cs typeface="+mj-cs"/>
              </a:rPr>
              <a:t> 自分を大切に</a:t>
            </a:r>
            <a:r>
              <a:rPr lang="en-US" altLang="ja-JP" sz="2900" dirty="0">
                <a:latin typeface="BIZ UD明朝 Medium" panose="02020500000000000000" pitchFamily="17" charset="-128"/>
                <a:ea typeface="BIZ UD明朝 Medium" panose="02020500000000000000" pitchFamily="17" charset="-128"/>
                <a:cs typeface="+mj-cs"/>
              </a:rPr>
              <a:t>…</a:t>
            </a:r>
            <a:r>
              <a:rPr lang="ja-JP" altLang="en-US" sz="2900" dirty="0">
                <a:latin typeface="BIZ UD明朝 Medium" panose="02020500000000000000" pitchFamily="17" charset="-128"/>
                <a:ea typeface="BIZ UD明朝 Medium" panose="02020500000000000000" pitchFamily="17" charset="-128"/>
                <a:cs typeface="+mj-cs"/>
              </a:rPr>
              <a:t>　</a:t>
            </a:r>
            <a:br>
              <a:rPr lang="ja-JP" altLang="en-US" sz="2900" dirty="0">
                <a:latin typeface="BIZ UD明朝 Medium" panose="02020500000000000000" pitchFamily="17" charset="-128"/>
                <a:ea typeface="BIZ UD明朝 Medium" panose="02020500000000000000" pitchFamily="17" charset="-128"/>
                <a:cs typeface="+mj-cs"/>
              </a:rPr>
            </a:br>
            <a:r>
              <a:rPr lang="ja-JP" altLang="en-US" sz="2900" dirty="0">
                <a:latin typeface="BIZ UD明朝 Medium" panose="02020500000000000000" pitchFamily="17" charset="-128"/>
                <a:ea typeface="BIZ UD明朝 Medium" panose="02020500000000000000" pitchFamily="17" charset="-128"/>
                <a:cs typeface="+mj-cs"/>
              </a:rPr>
              <a:t>　 他の人を大切に</a:t>
            </a:r>
            <a:r>
              <a:rPr lang="en-US" altLang="ja-JP" sz="2900">
                <a:latin typeface="BIZ UD明朝 Medium" panose="02020500000000000000" pitchFamily="17" charset="-128"/>
                <a:ea typeface="BIZ UD明朝 Medium" panose="02020500000000000000" pitchFamily="17" charset="-128"/>
                <a:cs typeface="+mj-cs"/>
              </a:rPr>
              <a:t>…</a:t>
            </a:r>
            <a:endParaRPr lang="en-US" altLang="ja-JP" sz="2900" dirty="0">
              <a:latin typeface="BIZ UD明朝 Medium" panose="02020500000000000000" pitchFamily="17" charset="-128"/>
              <a:ea typeface="BIZ UD明朝 Medium" panose="02020500000000000000" pitchFamily="17" charset="-128"/>
              <a:cs typeface="+mj-cs"/>
            </a:endParaRPr>
          </a:p>
        </p:txBody>
      </p:sp>
      <p:sp>
        <p:nvSpPr>
          <p:cNvPr id="3" name="スライド番号プレースホルダー 2"/>
          <p:cNvSpPr>
            <a:spLocks noGrp="1"/>
          </p:cNvSpPr>
          <p:nvPr>
            <p:ph type="sldNum" sz="quarter" idx="12"/>
          </p:nvPr>
        </p:nvSpPr>
        <p:spPr>
          <a:xfrm>
            <a:off x="7315200" y="6356350"/>
            <a:ext cx="1200150" cy="365125"/>
          </a:xfrm>
        </p:spPr>
        <p:txBody>
          <a:bodyPr vert="horz" lIns="91440" tIns="45720" rIns="91440" bIns="45720" rtlCol="0" anchor="ctr">
            <a:normAutofit/>
          </a:bodyPr>
          <a:lstStyle/>
          <a:p>
            <a:pPr>
              <a:spcAft>
                <a:spcPts val="600"/>
              </a:spcAft>
              <a:defRPr/>
            </a:pPr>
            <a:fld id="{90237AB0-5452-4974-B0D6-AAC534A68F92}" type="slidenum">
              <a:rPr kumimoji="0" lang="en-US" altLang="ja-JP" sz="1000">
                <a:solidFill>
                  <a:schemeClr val="bg1"/>
                </a:solidFill>
                <a:latin typeface="Calibri" panose="020F0502020204030204"/>
              </a:rPr>
              <a:pPr>
                <a:spcAft>
                  <a:spcPts val="600"/>
                </a:spcAft>
                <a:defRPr/>
              </a:pPr>
              <a:t>16</a:t>
            </a:fld>
            <a:endParaRPr kumimoji="0" lang="en-US" altLang="ja-JP" sz="1000">
              <a:solidFill>
                <a:schemeClr val="bg1"/>
              </a:solidFill>
              <a:latin typeface="Calibri" panose="020F0502020204030204"/>
            </a:endParaRPr>
          </a:p>
        </p:txBody>
      </p:sp>
      <p:sp>
        <p:nvSpPr>
          <p:cNvPr id="9" name="テキスト ボックス 8">
            <a:extLst>
              <a:ext uri="{FF2B5EF4-FFF2-40B4-BE49-F238E27FC236}">
                <a16:creationId xmlns:a16="http://schemas.microsoft.com/office/drawing/2014/main" id="{62658F6D-5B88-4DF6-BDC9-831B39F2645D}"/>
              </a:ext>
            </a:extLst>
          </p:cNvPr>
          <p:cNvSpPr txBox="1"/>
          <p:nvPr/>
        </p:nvSpPr>
        <p:spPr>
          <a:xfrm>
            <a:off x="240945" y="5345024"/>
            <a:ext cx="5416145" cy="1477328"/>
          </a:xfrm>
          <a:prstGeom prst="rect">
            <a:avLst/>
          </a:prstGeom>
          <a:noFill/>
        </p:spPr>
        <p:txBody>
          <a:bodyPr wrap="square" rtlCol="0">
            <a:spAutoFit/>
          </a:bodyPr>
          <a:lstStyle/>
          <a:p>
            <a:r>
              <a:rPr kumimoji="1" lang="en-US" altLang="ja-JP" dirty="0"/>
              <a:t>《</a:t>
            </a:r>
            <a:r>
              <a:rPr kumimoji="1" lang="ja-JP" altLang="en-US" dirty="0"/>
              <a:t>参考・引用文献</a:t>
            </a:r>
            <a:r>
              <a:rPr kumimoji="1" lang="en-US" altLang="ja-JP" dirty="0"/>
              <a:t>》</a:t>
            </a:r>
          </a:p>
          <a:p>
            <a:r>
              <a:rPr kumimoji="1" lang="ja-JP" altLang="en-US" dirty="0"/>
              <a:t>　・　鹿児島県人権教育・啓発基本計画（２次改定）</a:t>
            </a:r>
            <a:endParaRPr kumimoji="1" lang="en-US" altLang="ja-JP" dirty="0"/>
          </a:p>
          <a:p>
            <a:r>
              <a:rPr lang="ja-JP" altLang="en-US" dirty="0"/>
              <a:t>　・　なくそう差別　築こう明るい社会</a:t>
            </a:r>
          </a:p>
          <a:p>
            <a:r>
              <a:rPr kumimoji="1" lang="ja-JP" altLang="en-US" dirty="0"/>
              <a:t>　・　</a:t>
            </a:r>
            <a:r>
              <a:rPr lang="ja-JP" altLang="en-US" dirty="0">
                <a:latin typeface="+mn-ea"/>
              </a:rPr>
              <a:t>「ハンセン病の向こう側」厚生労働省</a:t>
            </a:r>
          </a:p>
          <a:p>
            <a:r>
              <a:rPr kumimoji="1" lang="ja-JP" altLang="en-US" dirty="0"/>
              <a:t>　・　令和４年度版　人権の擁護　　</a:t>
            </a:r>
          </a:p>
        </p:txBody>
      </p:sp>
    </p:spTree>
    <p:extLst>
      <p:ext uri="{BB962C8B-B14F-4D97-AF65-F5344CB8AC3E}">
        <p14:creationId xmlns:p14="http://schemas.microsoft.com/office/powerpoint/2010/main" val="255051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0"/>
            <a:ext cx="9286238" cy="6881747"/>
          </a:xfrm>
          <a:prstGeom prst="rect">
            <a:avLst/>
          </a:prstGeom>
          <a:solidFill>
            <a:srgbClr val="233B0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solidFill>
                <a:prstClr val="white"/>
              </a:solidFill>
            </a:endParaRPr>
          </a:p>
        </p:txBody>
      </p:sp>
      <p:sp>
        <p:nvSpPr>
          <p:cNvPr id="3" name="テキスト ボックス 2"/>
          <p:cNvSpPr txBox="1"/>
          <p:nvPr/>
        </p:nvSpPr>
        <p:spPr>
          <a:xfrm>
            <a:off x="370279" y="693165"/>
            <a:ext cx="8648521" cy="769441"/>
          </a:xfrm>
          <a:prstGeom prst="rect">
            <a:avLst/>
          </a:prstGeom>
          <a:noFill/>
          <a:ln>
            <a:noFill/>
          </a:ln>
        </p:spPr>
        <p:txBody>
          <a:bodyPr wrap="square" rtlCol="0">
            <a:spAutoFit/>
          </a:bodyPr>
          <a:lstStyle/>
          <a:p>
            <a:r>
              <a:rPr lang="ja-JP" altLang="en-US" sz="4000" dirty="0">
                <a:solidFill>
                  <a:prstClr val="white"/>
                </a:solidFill>
                <a:latin typeface="BIZ UDゴシック" panose="020B0400000000000000" pitchFamily="49" charset="-128"/>
                <a:ea typeface="BIZ UDゴシック" panose="020B0400000000000000" pitchFamily="49" charset="-128"/>
              </a:rPr>
              <a:t>１　ハンセン病問題について</a:t>
            </a:r>
            <a:r>
              <a:rPr lang="ja-JP" altLang="en-US" sz="4400" dirty="0">
                <a:solidFill>
                  <a:prstClr val="white"/>
                </a:solidFill>
                <a:latin typeface="BIZ UDゴシック" panose="020B0400000000000000" pitchFamily="49" charset="-128"/>
                <a:ea typeface="BIZ UDゴシック" panose="020B0400000000000000" pitchFamily="49" charset="-128"/>
              </a:rPr>
              <a:t>　</a:t>
            </a:r>
          </a:p>
        </p:txBody>
      </p:sp>
      <p:sp>
        <p:nvSpPr>
          <p:cNvPr id="12" name="テキスト ボックス 11"/>
          <p:cNvSpPr txBox="1"/>
          <p:nvPr/>
        </p:nvSpPr>
        <p:spPr>
          <a:xfrm>
            <a:off x="370279" y="4494855"/>
            <a:ext cx="8648521" cy="1323439"/>
          </a:xfrm>
          <a:prstGeom prst="rect">
            <a:avLst/>
          </a:prstGeom>
          <a:noFill/>
          <a:ln>
            <a:noFill/>
          </a:ln>
        </p:spPr>
        <p:txBody>
          <a:bodyPr wrap="square" rtlCol="0">
            <a:spAutoFit/>
          </a:bodyPr>
          <a:lstStyle/>
          <a:p>
            <a:r>
              <a:rPr lang="ja-JP" altLang="en-US" sz="4000" dirty="0">
                <a:solidFill>
                  <a:prstClr val="white"/>
                </a:solidFill>
                <a:latin typeface="BIZ UDゴシック" panose="020B0400000000000000" pitchFamily="49" charset="-128"/>
                <a:ea typeface="BIZ UDゴシック" panose="020B0400000000000000" pitchFamily="49" charset="-128"/>
              </a:rPr>
              <a:t>３　児童生徒との学習で大切に</a:t>
            </a:r>
            <a:endParaRPr lang="en-US" altLang="ja-JP" sz="4000" dirty="0">
              <a:solidFill>
                <a:prstClr val="white"/>
              </a:solidFill>
              <a:latin typeface="BIZ UDゴシック" panose="020B0400000000000000" pitchFamily="49" charset="-128"/>
              <a:ea typeface="BIZ UDゴシック" panose="020B0400000000000000" pitchFamily="49" charset="-128"/>
            </a:endParaRPr>
          </a:p>
          <a:p>
            <a:r>
              <a:rPr lang="ja-JP" altLang="en-US" sz="4000" dirty="0">
                <a:solidFill>
                  <a:prstClr val="white"/>
                </a:solidFill>
                <a:latin typeface="BIZ UDゴシック" panose="020B0400000000000000" pitchFamily="49" charset="-128"/>
                <a:ea typeface="BIZ UDゴシック" panose="020B0400000000000000" pitchFamily="49" charset="-128"/>
              </a:rPr>
              <a:t>　したいこと</a:t>
            </a:r>
          </a:p>
        </p:txBody>
      </p:sp>
      <p:sp>
        <p:nvSpPr>
          <p:cNvPr id="13" name="テキスト ボックス 12"/>
          <p:cNvSpPr txBox="1"/>
          <p:nvPr/>
        </p:nvSpPr>
        <p:spPr>
          <a:xfrm>
            <a:off x="370279" y="2441013"/>
            <a:ext cx="8648521" cy="1323439"/>
          </a:xfrm>
          <a:prstGeom prst="rect">
            <a:avLst/>
          </a:prstGeom>
          <a:noFill/>
          <a:ln>
            <a:noFill/>
          </a:ln>
        </p:spPr>
        <p:txBody>
          <a:bodyPr wrap="square" rtlCol="0">
            <a:spAutoFit/>
          </a:bodyPr>
          <a:lstStyle/>
          <a:p>
            <a:r>
              <a:rPr lang="ja-JP" altLang="en-US" sz="4000" dirty="0">
                <a:solidFill>
                  <a:prstClr val="white"/>
                </a:solidFill>
                <a:latin typeface="BIZ UDゴシック" panose="020B0400000000000000" pitchFamily="49" charset="-128"/>
                <a:ea typeface="BIZ UDゴシック" panose="020B0400000000000000" pitchFamily="49" charset="-128"/>
              </a:rPr>
              <a:t>２　ハンセン病問題に係る法律等の</a:t>
            </a:r>
            <a:endParaRPr lang="en-US" altLang="ja-JP" sz="4000" dirty="0">
              <a:solidFill>
                <a:prstClr val="white"/>
              </a:solidFill>
              <a:latin typeface="BIZ UDゴシック" panose="020B0400000000000000" pitchFamily="49" charset="-128"/>
              <a:ea typeface="BIZ UDゴシック" panose="020B0400000000000000" pitchFamily="49" charset="-128"/>
            </a:endParaRPr>
          </a:p>
          <a:p>
            <a:r>
              <a:rPr lang="ja-JP" altLang="en-US" sz="4000" dirty="0">
                <a:solidFill>
                  <a:prstClr val="white"/>
                </a:solidFill>
                <a:latin typeface="BIZ UDゴシック" panose="020B0400000000000000" pitchFamily="49" charset="-128"/>
                <a:ea typeface="BIZ UDゴシック" panose="020B0400000000000000" pitchFamily="49" charset="-128"/>
              </a:rPr>
              <a:t>　理解</a:t>
            </a:r>
            <a:endParaRPr lang="en-US" altLang="ja-JP" sz="4000" dirty="0">
              <a:solidFill>
                <a:prstClr val="white"/>
              </a:solidFill>
              <a:latin typeface="BIZ UDゴシック" panose="020B0400000000000000" pitchFamily="49" charset="-128"/>
              <a:ea typeface="BIZ UDゴシック" panose="020B0400000000000000" pitchFamily="49" charset="-128"/>
            </a:endParaRP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1844" y="5156574"/>
            <a:ext cx="1912156" cy="1819445"/>
          </a:xfrm>
          <a:prstGeom prst="rect">
            <a:avLst/>
          </a:prstGeom>
        </p:spPr>
      </p:pic>
    </p:spTree>
    <p:extLst>
      <p:ext uri="{BB962C8B-B14F-4D97-AF65-F5344CB8AC3E}">
        <p14:creationId xmlns:p14="http://schemas.microsoft.com/office/powerpoint/2010/main" val="3400466819"/>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234776" y="145498"/>
            <a:ext cx="6514064" cy="745726"/>
          </a:xfrm>
          <a:prstGeom prst="roundRect">
            <a:avLst>
              <a:gd name="adj" fmla="val 50000"/>
            </a:avLst>
          </a:prstGeom>
          <a:solidFill>
            <a:srgbClr val="FCD4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324712" y="1775013"/>
            <a:ext cx="457176" cy="584775"/>
          </a:xfrm>
          <a:prstGeom prst="rect">
            <a:avLst/>
          </a:prstGeom>
          <a:noFill/>
        </p:spPr>
        <p:txBody>
          <a:bodyPr wrap="none" rtlCol="0">
            <a:spAutoFit/>
          </a:bodyPr>
          <a:lstStyle/>
          <a:p>
            <a:r>
              <a:rPr kumimoji="1" lang="ja-JP" altLang="en-US" sz="3200" dirty="0"/>
              <a:t>　</a:t>
            </a:r>
            <a:endParaRPr kumimoji="1" lang="en-US" altLang="ja-JP" sz="2800" dirty="0"/>
          </a:p>
        </p:txBody>
      </p:sp>
      <p:sp>
        <p:nvSpPr>
          <p:cNvPr id="5" name="角丸四角形 4"/>
          <p:cNvSpPr/>
          <p:nvPr/>
        </p:nvSpPr>
        <p:spPr>
          <a:xfrm>
            <a:off x="2074530" y="1206160"/>
            <a:ext cx="4674310" cy="725105"/>
          </a:xfrm>
          <a:prstGeom prst="roundRect">
            <a:avLst/>
          </a:prstGeom>
          <a:solidFill>
            <a:schemeClr val="accent1">
              <a:lumMod val="50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solidFill>
                  <a:schemeClr val="bg1"/>
                </a:solidFill>
                <a:latin typeface="BIZ UDゴシック" panose="020B0400000000000000" pitchFamily="49" charset="-128"/>
                <a:ea typeface="BIZ UDゴシック" panose="020B0400000000000000" pitchFamily="49" charset="-128"/>
              </a:rPr>
              <a:t>ハンセン病とは？</a:t>
            </a:r>
          </a:p>
        </p:txBody>
      </p:sp>
      <p:sp>
        <p:nvSpPr>
          <p:cNvPr id="6" name="正方形/長方形 5"/>
          <p:cNvSpPr/>
          <p:nvPr/>
        </p:nvSpPr>
        <p:spPr>
          <a:xfrm>
            <a:off x="553298" y="2065867"/>
            <a:ext cx="8008821" cy="4447401"/>
          </a:xfrm>
          <a:prstGeom prst="rect">
            <a:avLst/>
          </a:prstGeom>
          <a:solidFill>
            <a:schemeClr val="accent1">
              <a:lumMod val="20000"/>
              <a:lumOff val="80000"/>
            </a:schemeClr>
          </a:solidFill>
        </p:spPr>
        <p:style>
          <a:lnRef idx="2">
            <a:schemeClr val="accent3"/>
          </a:lnRef>
          <a:fillRef idx="1">
            <a:schemeClr val="lt1"/>
          </a:fillRef>
          <a:effectRef idx="0">
            <a:schemeClr val="accent3"/>
          </a:effectRef>
          <a:fontRef idx="minor">
            <a:schemeClr val="dk1"/>
          </a:fontRef>
        </p:style>
        <p:txBody>
          <a:bodyPr rtlCol="0" anchor="ctr"/>
          <a:lstStyle/>
          <a:p>
            <a:r>
              <a:rPr lang="ja-JP" altLang="en-US" sz="3200" dirty="0">
                <a:latin typeface="BIZ UDゴシック" panose="020B0400000000000000" pitchFamily="49" charset="-128"/>
                <a:ea typeface="BIZ UDゴシック" panose="020B0400000000000000" pitchFamily="49" charset="-128"/>
              </a:rPr>
              <a:t>○　ら</a:t>
            </a:r>
            <a:r>
              <a:rPr lang="ja-JP" altLang="en-US" sz="3200" dirty="0" err="1">
                <a:latin typeface="BIZ UDゴシック" panose="020B0400000000000000" pitchFamily="49" charset="-128"/>
                <a:ea typeface="BIZ UDゴシック" panose="020B0400000000000000" pitchFamily="49" charset="-128"/>
              </a:rPr>
              <a:t>い</a:t>
            </a:r>
            <a:r>
              <a:rPr lang="ja-JP" altLang="en-US" sz="3200" dirty="0">
                <a:latin typeface="BIZ UDゴシック" panose="020B0400000000000000" pitchFamily="49" charset="-128"/>
                <a:ea typeface="BIZ UDゴシック" panose="020B0400000000000000" pitchFamily="49" charset="-128"/>
              </a:rPr>
              <a:t>菌という細菌による感染症の一種</a:t>
            </a:r>
            <a:endParaRPr lang="en-US" altLang="ja-JP" sz="3200" dirty="0">
              <a:latin typeface="BIZ UDゴシック" panose="020B0400000000000000" pitchFamily="49" charset="-128"/>
              <a:ea typeface="BIZ UDゴシック" panose="020B0400000000000000" pitchFamily="49" charset="-128"/>
            </a:endParaRPr>
          </a:p>
          <a:p>
            <a:r>
              <a:rPr lang="ja-JP" altLang="en-US" sz="3200" dirty="0">
                <a:latin typeface="BIZ UDゴシック" panose="020B0400000000000000" pitchFamily="49" charset="-128"/>
                <a:ea typeface="BIZ UDゴシック" panose="020B0400000000000000" pitchFamily="49" charset="-128"/>
              </a:rPr>
              <a:t>○　ら</a:t>
            </a:r>
            <a:r>
              <a:rPr lang="ja-JP" altLang="en-US" sz="3200" dirty="0" err="1">
                <a:latin typeface="BIZ UDゴシック" panose="020B0400000000000000" pitchFamily="49" charset="-128"/>
                <a:ea typeface="BIZ UDゴシック" panose="020B0400000000000000" pitchFamily="49" charset="-128"/>
              </a:rPr>
              <a:t>い</a:t>
            </a:r>
            <a:r>
              <a:rPr lang="ja-JP" altLang="en-US" sz="3200" dirty="0">
                <a:latin typeface="BIZ UDゴシック" panose="020B0400000000000000" pitchFamily="49" charset="-128"/>
                <a:ea typeface="BIZ UDゴシック" panose="020B0400000000000000" pitchFamily="49" charset="-128"/>
              </a:rPr>
              <a:t>菌は感染力がさほど強くなく，仮</a:t>
            </a:r>
            <a:endParaRPr lang="en-US" altLang="ja-JP" sz="3200" dirty="0">
              <a:latin typeface="BIZ UDゴシック" panose="020B0400000000000000" pitchFamily="49" charset="-128"/>
              <a:ea typeface="BIZ UDゴシック" panose="020B0400000000000000" pitchFamily="49" charset="-128"/>
            </a:endParaRPr>
          </a:p>
          <a:p>
            <a:r>
              <a:rPr lang="ja-JP" altLang="en-US" sz="3200" dirty="0">
                <a:latin typeface="BIZ UDゴシック" panose="020B0400000000000000" pitchFamily="49" charset="-128"/>
                <a:ea typeface="BIZ UDゴシック" panose="020B0400000000000000" pitchFamily="49" charset="-128"/>
              </a:rPr>
              <a:t>　に感染しても毒性が弱くてほとんどの人</a:t>
            </a:r>
            <a:endParaRPr lang="en-US" altLang="ja-JP" sz="3200" dirty="0">
              <a:latin typeface="BIZ UDゴシック" panose="020B0400000000000000" pitchFamily="49" charset="-128"/>
              <a:ea typeface="BIZ UDゴシック" panose="020B0400000000000000" pitchFamily="49" charset="-128"/>
            </a:endParaRPr>
          </a:p>
          <a:p>
            <a:r>
              <a:rPr lang="ja-JP" altLang="en-US" sz="3200" dirty="0">
                <a:latin typeface="BIZ UDゴシック" panose="020B0400000000000000" pitchFamily="49" charset="-128"/>
                <a:ea typeface="BIZ UDゴシック" panose="020B0400000000000000" pitchFamily="49" charset="-128"/>
              </a:rPr>
              <a:t>　に対して病原性を持たないため，</a:t>
            </a:r>
            <a:r>
              <a:rPr lang="ja-JP" altLang="en-US" sz="3200" dirty="0" err="1">
                <a:latin typeface="BIZ UDゴシック" panose="020B0400000000000000" pitchFamily="49" charset="-128"/>
                <a:ea typeface="BIZ UDゴシック" panose="020B0400000000000000" pitchFamily="49" charset="-128"/>
              </a:rPr>
              <a:t>発病す</a:t>
            </a:r>
            <a:endParaRPr lang="en-US" altLang="ja-JP" sz="3200" dirty="0">
              <a:latin typeface="BIZ UDゴシック" panose="020B0400000000000000" pitchFamily="49" charset="-128"/>
              <a:ea typeface="BIZ UDゴシック" panose="020B0400000000000000" pitchFamily="49" charset="-128"/>
            </a:endParaRPr>
          </a:p>
          <a:p>
            <a:r>
              <a:rPr lang="ja-JP" altLang="en-US" sz="3200" dirty="0">
                <a:latin typeface="BIZ UDゴシック" panose="020B0400000000000000" pitchFamily="49" charset="-128"/>
                <a:ea typeface="BIZ UDゴシック" panose="020B0400000000000000" pitchFamily="49" charset="-128"/>
              </a:rPr>
              <a:t>　</a:t>
            </a:r>
            <a:r>
              <a:rPr lang="ja-JP" altLang="en-US" sz="3200" dirty="0" err="1">
                <a:latin typeface="BIZ UDゴシック" panose="020B0400000000000000" pitchFamily="49" charset="-128"/>
                <a:ea typeface="BIZ UDゴシック" panose="020B0400000000000000" pitchFamily="49" charset="-128"/>
              </a:rPr>
              <a:t>る</a:t>
            </a:r>
            <a:r>
              <a:rPr lang="ja-JP" altLang="en-US" sz="3200" dirty="0">
                <a:latin typeface="BIZ UDゴシック" panose="020B0400000000000000" pitchFamily="49" charset="-128"/>
                <a:ea typeface="BIZ UDゴシック" panose="020B0400000000000000" pitchFamily="49" charset="-128"/>
              </a:rPr>
              <a:t>こと自体がまれ</a:t>
            </a:r>
          </a:p>
          <a:p>
            <a:r>
              <a:rPr lang="ja-JP" altLang="en-US" sz="3200" dirty="0">
                <a:latin typeface="BIZ UDゴシック" panose="020B0400000000000000" pitchFamily="49" charset="-128"/>
                <a:ea typeface="BIZ UDゴシック" panose="020B0400000000000000" pitchFamily="49" charset="-128"/>
              </a:rPr>
              <a:t>○　現在は治療法も確立されており，早期</a:t>
            </a:r>
            <a:endParaRPr lang="en-US" altLang="ja-JP" sz="3200" dirty="0">
              <a:latin typeface="BIZ UDゴシック" panose="020B0400000000000000" pitchFamily="49" charset="-128"/>
              <a:ea typeface="BIZ UDゴシック" panose="020B0400000000000000" pitchFamily="49" charset="-128"/>
            </a:endParaRPr>
          </a:p>
          <a:p>
            <a:r>
              <a:rPr lang="ja-JP" altLang="en-US" sz="3200" dirty="0">
                <a:latin typeface="BIZ UDゴシック" panose="020B0400000000000000" pitchFamily="49" charset="-128"/>
                <a:ea typeface="BIZ UDゴシック" panose="020B0400000000000000" pitchFamily="49" charset="-128"/>
              </a:rPr>
              <a:t>　に適切な治療を受けると，後遺症を残す</a:t>
            </a:r>
            <a:endParaRPr lang="en-US" altLang="ja-JP" sz="3200" dirty="0">
              <a:latin typeface="BIZ UDゴシック" panose="020B0400000000000000" pitchFamily="49" charset="-128"/>
              <a:ea typeface="BIZ UDゴシック" panose="020B0400000000000000" pitchFamily="49" charset="-128"/>
            </a:endParaRPr>
          </a:p>
          <a:p>
            <a:r>
              <a:rPr lang="ja-JP" altLang="en-US" sz="3200" dirty="0">
                <a:latin typeface="BIZ UDゴシック" panose="020B0400000000000000" pitchFamily="49" charset="-128"/>
                <a:ea typeface="BIZ UDゴシック" panose="020B0400000000000000" pitchFamily="49" charset="-128"/>
              </a:rPr>
              <a:t>　ことなく治癒</a:t>
            </a:r>
            <a:endParaRPr kumimoji="1" lang="ja-JP" altLang="en-US" sz="3200" dirty="0">
              <a:latin typeface="BIZ UDゴシック" panose="020B0400000000000000" pitchFamily="49" charset="-128"/>
              <a:ea typeface="BIZ UDゴシック" panose="020B0400000000000000" pitchFamily="49" charset="-128"/>
            </a:endParaRPr>
          </a:p>
        </p:txBody>
      </p: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6443" y="638209"/>
            <a:ext cx="992378" cy="1135903"/>
          </a:xfrm>
          <a:prstGeom prst="rect">
            <a:avLst/>
          </a:prstGeom>
        </p:spPr>
      </p:pic>
      <p:sp>
        <p:nvSpPr>
          <p:cNvPr id="2" name="正方形/長方形 1"/>
          <p:cNvSpPr/>
          <p:nvPr/>
        </p:nvSpPr>
        <p:spPr>
          <a:xfrm>
            <a:off x="0" y="128565"/>
            <a:ext cx="7016443" cy="7457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solidFill>
                  <a:schemeClr val="tx1"/>
                </a:solidFill>
                <a:latin typeface="BIZ UDPゴシック" panose="020B0400000000000000" pitchFamily="50" charset="-128"/>
                <a:ea typeface="BIZ UDPゴシック" panose="020B0400000000000000" pitchFamily="50" charset="-128"/>
              </a:rPr>
              <a:t>１　ハンセン病問題について</a:t>
            </a:r>
          </a:p>
        </p:txBody>
      </p:sp>
    </p:spTree>
    <p:extLst>
      <p:ext uri="{BB962C8B-B14F-4D97-AF65-F5344CB8AC3E}">
        <p14:creationId xmlns:p14="http://schemas.microsoft.com/office/powerpoint/2010/main" val="2360672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700210" y="374074"/>
            <a:ext cx="5714999" cy="725105"/>
          </a:xfrm>
          <a:prstGeom prst="roundRect">
            <a:avLst/>
          </a:prstGeom>
          <a:solidFill>
            <a:schemeClr val="accent1">
              <a:lumMod val="50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dirty="0" err="1">
                <a:solidFill>
                  <a:schemeClr val="bg1"/>
                </a:solidFill>
                <a:latin typeface="BIZ UDゴシック" panose="020B0400000000000000" pitchFamily="49" charset="-128"/>
                <a:ea typeface="BIZ UDゴシック" panose="020B0400000000000000" pitchFamily="49" charset="-128"/>
              </a:rPr>
              <a:t>らい</a:t>
            </a:r>
            <a:r>
              <a:rPr lang="ja-JP" altLang="en-US" sz="4000" dirty="0">
                <a:solidFill>
                  <a:schemeClr val="bg1"/>
                </a:solidFill>
                <a:latin typeface="BIZ UDゴシック" panose="020B0400000000000000" pitchFamily="49" charset="-128"/>
                <a:ea typeface="BIZ UDゴシック" panose="020B0400000000000000" pitchFamily="49" charset="-128"/>
              </a:rPr>
              <a:t>予防法と隔離政策</a:t>
            </a:r>
            <a:endParaRPr kumimoji="1" lang="ja-JP" altLang="en-US" sz="4000" dirty="0">
              <a:solidFill>
                <a:schemeClr val="bg1"/>
              </a:solidFill>
              <a:latin typeface="BIZ UDゴシック" panose="020B0400000000000000" pitchFamily="49" charset="-128"/>
              <a:ea typeface="BIZ UDゴシック" panose="020B0400000000000000" pitchFamily="49" charset="-128"/>
            </a:endParaRPr>
          </a:p>
        </p:txBody>
      </p:sp>
      <p:sp>
        <p:nvSpPr>
          <p:cNvPr id="3" name="正方形/長方形 2"/>
          <p:cNvSpPr/>
          <p:nvPr/>
        </p:nvSpPr>
        <p:spPr>
          <a:xfrm>
            <a:off x="79829" y="1535598"/>
            <a:ext cx="8984342" cy="4678166"/>
          </a:xfrm>
          <a:prstGeom prst="rect">
            <a:avLst/>
          </a:prstGeom>
          <a:solidFill>
            <a:schemeClr val="accent1">
              <a:lumMod val="20000"/>
              <a:lumOff val="80000"/>
            </a:schemeClr>
          </a:solidFill>
        </p:spPr>
        <p:style>
          <a:lnRef idx="2">
            <a:schemeClr val="accent3"/>
          </a:lnRef>
          <a:fillRef idx="1">
            <a:schemeClr val="lt1"/>
          </a:fillRef>
          <a:effectRef idx="0">
            <a:schemeClr val="accent3"/>
          </a:effectRef>
          <a:fontRef idx="minor">
            <a:schemeClr val="dk1"/>
          </a:fontRef>
        </p:style>
        <p:txBody>
          <a:bodyPr rtlCol="0" anchor="ctr"/>
          <a:lstStyle/>
          <a:p>
            <a:r>
              <a:rPr lang="ja-JP" altLang="en-US" sz="3000" dirty="0">
                <a:latin typeface="BIZ UDゴシック" panose="020B0400000000000000" pitchFamily="49" charset="-128"/>
                <a:ea typeface="BIZ UDゴシック" panose="020B0400000000000000" pitchFamily="49" charset="-128"/>
              </a:rPr>
              <a:t>○　</a:t>
            </a:r>
            <a:r>
              <a:rPr lang="en-US" altLang="ja-JP" sz="3000" dirty="0">
                <a:latin typeface="BIZ UDゴシック" panose="020B0400000000000000" pitchFamily="49" charset="-128"/>
                <a:ea typeface="BIZ UDゴシック" panose="020B0400000000000000" pitchFamily="49" charset="-128"/>
              </a:rPr>
              <a:t>1873(</a:t>
            </a:r>
            <a:r>
              <a:rPr lang="ja-JP" altLang="en-US" sz="3000" dirty="0">
                <a:latin typeface="BIZ UDゴシック" panose="020B0400000000000000" pitchFamily="49" charset="-128"/>
                <a:ea typeface="BIZ UDゴシック" panose="020B0400000000000000" pitchFamily="49" charset="-128"/>
              </a:rPr>
              <a:t>明治６</a:t>
            </a:r>
            <a:r>
              <a:rPr lang="en-US" altLang="ja-JP" sz="3000" dirty="0">
                <a:latin typeface="BIZ UDゴシック" panose="020B0400000000000000" pitchFamily="49" charset="-128"/>
                <a:ea typeface="BIZ UDゴシック" panose="020B0400000000000000" pitchFamily="49" charset="-128"/>
              </a:rPr>
              <a:t>)</a:t>
            </a:r>
            <a:r>
              <a:rPr lang="ja-JP" altLang="en-US" sz="3000" dirty="0">
                <a:latin typeface="BIZ UDゴシック" panose="020B0400000000000000" pitchFamily="49" charset="-128"/>
                <a:ea typeface="BIZ UDゴシック" panose="020B0400000000000000" pitchFamily="49" charset="-128"/>
              </a:rPr>
              <a:t>年，ノルウェーのアレマウェル・　</a:t>
            </a:r>
          </a:p>
          <a:p>
            <a:r>
              <a:rPr lang="ja-JP" altLang="en-US" sz="3000" dirty="0">
                <a:latin typeface="BIZ UDゴシック" panose="020B0400000000000000" pitchFamily="49" charset="-128"/>
                <a:ea typeface="BIZ UDゴシック" panose="020B0400000000000000" pitchFamily="49" charset="-128"/>
              </a:rPr>
              <a:t>　ハンセンによって「ら</a:t>
            </a:r>
            <a:r>
              <a:rPr lang="ja-JP" altLang="en-US" sz="3000" dirty="0" err="1">
                <a:latin typeface="BIZ UDゴシック" panose="020B0400000000000000" pitchFamily="49" charset="-128"/>
                <a:ea typeface="BIZ UDゴシック" panose="020B0400000000000000" pitchFamily="49" charset="-128"/>
              </a:rPr>
              <a:t>い</a:t>
            </a:r>
            <a:r>
              <a:rPr lang="ja-JP" altLang="en-US" sz="3000" dirty="0">
                <a:latin typeface="BIZ UDゴシック" panose="020B0400000000000000" pitchFamily="49" charset="-128"/>
                <a:ea typeface="BIZ UDゴシック" panose="020B0400000000000000" pitchFamily="49" charset="-128"/>
              </a:rPr>
              <a:t>菌」が発見され，伝染病</a:t>
            </a:r>
          </a:p>
          <a:p>
            <a:r>
              <a:rPr lang="ja-JP" altLang="en-US" sz="3000" dirty="0">
                <a:latin typeface="BIZ UDゴシック" panose="020B0400000000000000" pitchFamily="49" charset="-128"/>
                <a:ea typeface="BIZ UDゴシック" panose="020B0400000000000000" pitchFamily="49" charset="-128"/>
              </a:rPr>
              <a:t>　であることが分かる</a:t>
            </a:r>
          </a:p>
          <a:p>
            <a:r>
              <a:rPr lang="ja-JP" altLang="en-US" sz="3000" dirty="0">
                <a:latin typeface="BIZ UDゴシック" panose="020B0400000000000000" pitchFamily="49" charset="-128"/>
                <a:ea typeface="BIZ UDゴシック" panose="020B0400000000000000" pitchFamily="49" charset="-128"/>
              </a:rPr>
              <a:t>○　明治</a:t>
            </a:r>
            <a:r>
              <a:rPr lang="en-US" altLang="ja-JP" sz="3000" dirty="0">
                <a:latin typeface="BIZ UDゴシック" panose="020B0400000000000000" pitchFamily="49" charset="-128"/>
                <a:ea typeface="BIZ UDゴシック" panose="020B0400000000000000" pitchFamily="49" charset="-128"/>
              </a:rPr>
              <a:t>40</a:t>
            </a:r>
            <a:r>
              <a:rPr lang="ja-JP" altLang="en-US" sz="3000" dirty="0">
                <a:latin typeface="BIZ UDゴシック" panose="020B0400000000000000" pitchFamily="49" charset="-128"/>
                <a:ea typeface="BIZ UDゴシック" panose="020B0400000000000000" pitchFamily="49" charset="-128"/>
              </a:rPr>
              <a:t>年「癩予防ニ関スル件」が制定</a:t>
            </a:r>
            <a:endParaRPr lang="en-US" altLang="ja-JP" sz="3000" dirty="0">
              <a:latin typeface="BIZ UDゴシック" panose="020B0400000000000000" pitchFamily="49" charset="-128"/>
              <a:ea typeface="BIZ UDゴシック" panose="020B0400000000000000" pitchFamily="49" charset="-128"/>
            </a:endParaRPr>
          </a:p>
          <a:p>
            <a:r>
              <a:rPr lang="ja-JP" altLang="en-US" sz="3000" dirty="0">
                <a:latin typeface="BIZ UDゴシック" panose="020B0400000000000000" pitchFamily="49" charset="-128"/>
                <a:ea typeface="BIZ UDゴシック" panose="020B0400000000000000" pitchFamily="49" charset="-128"/>
              </a:rPr>
              <a:t>　→患者の</a:t>
            </a:r>
            <a:r>
              <a:rPr lang="ja-JP" altLang="en-US" sz="3000" u="sng" dirty="0">
                <a:solidFill>
                  <a:srgbClr val="FF0000"/>
                </a:solidFill>
                <a:latin typeface="BIZ UDゴシック" panose="020B0400000000000000" pitchFamily="49" charset="-128"/>
                <a:ea typeface="BIZ UDゴシック" panose="020B0400000000000000" pitchFamily="49" charset="-128"/>
              </a:rPr>
              <a:t>「隔離」</a:t>
            </a:r>
            <a:r>
              <a:rPr lang="ja-JP" altLang="en-US" sz="3000" dirty="0">
                <a:latin typeface="BIZ UDゴシック" panose="020B0400000000000000" pitchFamily="49" charset="-128"/>
                <a:ea typeface="BIZ UDゴシック" panose="020B0400000000000000" pitchFamily="49" charset="-128"/>
              </a:rPr>
              <a:t>が定められる</a:t>
            </a:r>
            <a:endParaRPr lang="en-US" altLang="ja-JP" sz="3000" dirty="0">
              <a:latin typeface="BIZ UDゴシック" panose="020B0400000000000000" pitchFamily="49" charset="-128"/>
              <a:ea typeface="BIZ UDゴシック" panose="020B0400000000000000" pitchFamily="49" charset="-128"/>
            </a:endParaRPr>
          </a:p>
          <a:p>
            <a:r>
              <a:rPr lang="ja-JP" altLang="en-US" sz="3000" dirty="0">
                <a:latin typeface="BIZ UDゴシック" panose="020B0400000000000000" pitchFamily="49" charset="-128"/>
                <a:ea typeface="BIZ UDゴシック" panose="020B0400000000000000" pitchFamily="49" charset="-128"/>
              </a:rPr>
              <a:t>○　昭和６年「癩予防法」が制定</a:t>
            </a:r>
            <a:endParaRPr lang="en-US" altLang="ja-JP" sz="3000" dirty="0">
              <a:latin typeface="BIZ UDゴシック" panose="020B0400000000000000" pitchFamily="49" charset="-128"/>
              <a:ea typeface="BIZ UDゴシック" panose="020B0400000000000000" pitchFamily="49" charset="-128"/>
            </a:endParaRPr>
          </a:p>
          <a:p>
            <a:r>
              <a:rPr lang="ja-JP" altLang="en-US" sz="3000" dirty="0">
                <a:latin typeface="BIZ UDゴシック" panose="020B0400000000000000" pitchFamily="49" charset="-128"/>
                <a:ea typeface="BIZ UDゴシック" panose="020B0400000000000000" pitchFamily="49" charset="-128"/>
              </a:rPr>
              <a:t>　→全患者への</a:t>
            </a:r>
            <a:r>
              <a:rPr lang="ja-JP" altLang="en-US" sz="3000" u="sng" dirty="0">
                <a:solidFill>
                  <a:srgbClr val="FF0000"/>
                </a:solidFill>
                <a:latin typeface="BIZ UDゴシック" panose="020B0400000000000000" pitchFamily="49" charset="-128"/>
                <a:ea typeface="BIZ UDゴシック" panose="020B0400000000000000" pitchFamily="49" charset="-128"/>
              </a:rPr>
              <a:t>絶対隔離</a:t>
            </a:r>
            <a:r>
              <a:rPr lang="ja-JP" altLang="en-US" sz="3000" dirty="0">
                <a:latin typeface="BIZ UDゴシック" panose="020B0400000000000000" pitchFamily="49" charset="-128"/>
                <a:ea typeface="BIZ UDゴシック" panose="020B0400000000000000" pitchFamily="49" charset="-128"/>
              </a:rPr>
              <a:t>が開始</a:t>
            </a:r>
          </a:p>
          <a:p>
            <a:r>
              <a:rPr lang="ja-JP" altLang="en-US" sz="3000" dirty="0">
                <a:latin typeface="BIZ UDゴシック" panose="020B0400000000000000" pitchFamily="49" charset="-128"/>
                <a:ea typeface="BIZ UDゴシック" panose="020B0400000000000000" pitchFamily="49" charset="-128"/>
              </a:rPr>
              <a:t>○　昭和</a:t>
            </a:r>
            <a:r>
              <a:rPr lang="en-US" altLang="ja-JP" sz="3000" dirty="0">
                <a:latin typeface="BIZ UDゴシック" panose="020B0400000000000000" pitchFamily="49" charset="-128"/>
                <a:ea typeface="BIZ UDゴシック" panose="020B0400000000000000" pitchFamily="49" charset="-128"/>
              </a:rPr>
              <a:t>28</a:t>
            </a:r>
            <a:r>
              <a:rPr lang="ja-JP" altLang="en-US" sz="3000" dirty="0">
                <a:latin typeface="BIZ UDゴシック" panose="020B0400000000000000" pitchFamily="49" charset="-128"/>
                <a:ea typeface="BIZ UDゴシック" panose="020B0400000000000000" pitchFamily="49" charset="-128"/>
              </a:rPr>
              <a:t>年「ら</a:t>
            </a:r>
            <a:r>
              <a:rPr lang="ja-JP" altLang="en-US" sz="3000" dirty="0" err="1">
                <a:latin typeface="BIZ UDゴシック" panose="020B0400000000000000" pitchFamily="49" charset="-128"/>
                <a:ea typeface="BIZ UDゴシック" panose="020B0400000000000000" pitchFamily="49" charset="-128"/>
              </a:rPr>
              <a:t>い</a:t>
            </a:r>
            <a:r>
              <a:rPr lang="ja-JP" altLang="en-US" sz="3000" dirty="0">
                <a:latin typeface="BIZ UDゴシック" panose="020B0400000000000000" pitchFamily="49" charset="-128"/>
                <a:ea typeface="BIZ UDゴシック" panose="020B0400000000000000" pitchFamily="49" charset="-128"/>
              </a:rPr>
              <a:t>予防法」に改正</a:t>
            </a:r>
            <a:endParaRPr lang="en-US" altLang="ja-JP" sz="3000" dirty="0">
              <a:latin typeface="BIZ UDゴシック" panose="020B0400000000000000" pitchFamily="49" charset="-128"/>
              <a:ea typeface="BIZ UDゴシック" panose="020B0400000000000000" pitchFamily="49" charset="-128"/>
            </a:endParaRPr>
          </a:p>
          <a:p>
            <a:r>
              <a:rPr lang="ja-JP" altLang="en-US" sz="3000" dirty="0">
                <a:latin typeface="BIZ UDゴシック" panose="020B0400000000000000" pitchFamily="49" charset="-128"/>
                <a:ea typeface="BIZ UDゴシック" panose="020B0400000000000000" pitchFamily="49" charset="-128"/>
              </a:rPr>
              <a:t>　→依然として「絶対隔離」の規定は残された</a:t>
            </a:r>
            <a:endParaRPr lang="en-US" altLang="ja-JP" sz="3000" dirty="0">
              <a:latin typeface="BIZ UDゴシック" panose="020B0400000000000000" pitchFamily="49" charset="-128"/>
              <a:ea typeface="BIZ UDゴシック" panose="020B0400000000000000" pitchFamily="49" charset="-128"/>
            </a:endParaRPr>
          </a:p>
        </p:txBody>
      </p:sp>
      <p:sp>
        <p:nvSpPr>
          <p:cNvPr id="6" name="角丸四角形吹き出し 5"/>
          <p:cNvSpPr/>
          <p:nvPr/>
        </p:nvSpPr>
        <p:spPr>
          <a:xfrm>
            <a:off x="6020212" y="3874681"/>
            <a:ext cx="1875559" cy="1087582"/>
          </a:xfrm>
          <a:prstGeom prst="wedgeRoundRectCallout">
            <a:avLst>
              <a:gd name="adj1" fmla="val 62645"/>
              <a:gd name="adj2" fmla="val 49864"/>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a:solidFill>
                  <a:schemeClr val="tx1"/>
                </a:solidFill>
              </a:rPr>
              <a:t>　差別や偏見が広まりました。</a:t>
            </a:r>
          </a:p>
        </p:txBody>
      </p:sp>
      <p:pic>
        <p:nvPicPr>
          <p:cNvPr id="5" name="図 4"/>
          <p:cNvPicPr>
            <a:picLocks noChangeAspect="1"/>
          </p:cNvPicPr>
          <p:nvPr/>
        </p:nvPicPr>
        <p:blipFill>
          <a:blip r:embed="rId3"/>
          <a:stretch>
            <a:fillRect/>
          </a:stretch>
        </p:blipFill>
        <p:spPr>
          <a:xfrm>
            <a:off x="7415209" y="4551217"/>
            <a:ext cx="1875559" cy="1039092"/>
          </a:xfrm>
          <a:prstGeom prst="rect">
            <a:avLst/>
          </a:prstGeom>
        </p:spPr>
      </p:pic>
    </p:spTree>
    <p:extLst>
      <p:ext uri="{BB962C8B-B14F-4D97-AF65-F5344CB8AC3E}">
        <p14:creationId xmlns:p14="http://schemas.microsoft.com/office/powerpoint/2010/main" val="3524792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235528" y="166258"/>
            <a:ext cx="8700654" cy="540325"/>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a:solidFill>
                  <a:srgbClr val="002060"/>
                </a:solidFill>
              </a:rPr>
              <a:t>全国のハンセン病療養所　</a:t>
            </a:r>
            <a:r>
              <a:rPr kumimoji="1" lang="ja-JP" altLang="en-US" sz="2400" dirty="0">
                <a:solidFill>
                  <a:srgbClr val="002060"/>
                </a:solidFill>
              </a:rPr>
              <a:t>令和４年５月１日現在</a:t>
            </a:r>
          </a:p>
        </p:txBody>
      </p:sp>
      <p:graphicFrame>
        <p:nvGraphicFramePr>
          <p:cNvPr id="3" name="表 2"/>
          <p:cNvGraphicFramePr>
            <a:graphicFrameLocks noGrp="1"/>
          </p:cNvGraphicFramePr>
          <p:nvPr>
            <p:extLst>
              <p:ext uri="{D42A27DB-BD31-4B8C-83A1-F6EECF244321}">
                <p14:modId xmlns:p14="http://schemas.microsoft.com/office/powerpoint/2010/main" val="164269609"/>
              </p:ext>
            </p:extLst>
          </p:nvPr>
        </p:nvGraphicFramePr>
        <p:xfrm>
          <a:off x="235528" y="810491"/>
          <a:ext cx="6096000" cy="59436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0">
                <a:tc>
                  <a:txBody>
                    <a:bodyPr/>
                    <a:lstStyle/>
                    <a:p>
                      <a:r>
                        <a:rPr kumimoji="1" lang="ja-JP" altLang="en-US" sz="2000" dirty="0"/>
                        <a:t>療養所</a:t>
                      </a:r>
                    </a:p>
                  </a:txBody>
                  <a:tcPr/>
                </a:tc>
                <a:tc>
                  <a:txBody>
                    <a:bodyPr/>
                    <a:lstStyle/>
                    <a:p>
                      <a:r>
                        <a:rPr kumimoji="1" lang="ja-JP" altLang="en-US" sz="2000" dirty="0"/>
                        <a:t>都道府県</a:t>
                      </a:r>
                    </a:p>
                  </a:txBody>
                  <a:tcPr/>
                </a:tc>
                <a:tc>
                  <a:txBody>
                    <a:bodyPr/>
                    <a:lstStyle/>
                    <a:p>
                      <a:r>
                        <a:rPr kumimoji="1" lang="ja-JP" altLang="en-US" sz="2000" dirty="0"/>
                        <a:t>入所者数</a:t>
                      </a:r>
                    </a:p>
                  </a:txBody>
                  <a:tcPr/>
                </a:tc>
                <a:extLst>
                  <a:ext uri="{0D108BD9-81ED-4DB2-BD59-A6C34878D82A}">
                    <a16:rowId xmlns:a16="http://schemas.microsoft.com/office/drawing/2014/main" val="10000"/>
                  </a:ext>
                </a:extLst>
              </a:tr>
              <a:tr h="370840">
                <a:tc>
                  <a:txBody>
                    <a:bodyPr/>
                    <a:lstStyle/>
                    <a:p>
                      <a:r>
                        <a:rPr kumimoji="1" lang="ja-JP" altLang="en-US" sz="2000" dirty="0">
                          <a:latin typeface="BIZ UDゴシック" panose="020B0400000000000000" pitchFamily="49" charset="-128"/>
                          <a:ea typeface="BIZ UDゴシック" panose="020B0400000000000000" pitchFamily="49" charset="-128"/>
                        </a:rPr>
                        <a:t>松丘保養園</a:t>
                      </a:r>
                    </a:p>
                  </a:txBody>
                  <a:tcPr/>
                </a:tc>
                <a:tc>
                  <a:txBody>
                    <a:bodyPr/>
                    <a:lstStyle/>
                    <a:p>
                      <a:r>
                        <a:rPr kumimoji="1" lang="ja-JP" altLang="en-US" sz="2000" dirty="0">
                          <a:latin typeface="BIZ UDゴシック" panose="020B0400000000000000" pitchFamily="49" charset="-128"/>
                          <a:ea typeface="BIZ UDゴシック" panose="020B0400000000000000" pitchFamily="49" charset="-128"/>
                        </a:rPr>
                        <a:t>青森県</a:t>
                      </a:r>
                    </a:p>
                  </a:txBody>
                  <a:tcPr/>
                </a:tc>
                <a:tc>
                  <a:txBody>
                    <a:bodyPr/>
                    <a:lstStyle/>
                    <a:p>
                      <a:r>
                        <a:rPr kumimoji="1" lang="en-US" altLang="ja-JP" sz="2000" dirty="0">
                          <a:latin typeface="BIZ UDゴシック" panose="020B0400000000000000" pitchFamily="49" charset="-128"/>
                          <a:ea typeface="BIZ UDゴシック" panose="020B0400000000000000" pitchFamily="49" charset="-128"/>
                        </a:rPr>
                        <a:t> 53</a:t>
                      </a:r>
                      <a:r>
                        <a:rPr kumimoji="1" lang="ja-JP" altLang="en-US" sz="2000" dirty="0">
                          <a:latin typeface="BIZ UDゴシック" panose="020B0400000000000000" pitchFamily="49" charset="-128"/>
                          <a:ea typeface="BIZ UDゴシック" panose="020B0400000000000000" pitchFamily="49" charset="-128"/>
                        </a:rPr>
                        <a:t>名</a:t>
                      </a:r>
                    </a:p>
                  </a:txBody>
                  <a:tcPr/>
                </a:tc>
                <a:extLst>
                  <a:ext uri="{0D108BD9-81ED-4DB2-BD59-A6C34878D82A}">
                    <a16:rowId xmlns:a16="http://schemas.microsoft.com/office/drawing/2014/main" val="10001"/>
                  </a:ext>
                </a:extLst>
              </a:tr>
              <a:tr h="370840">
                <a:tc>
                  <a:txBody>
                    <a:bodyPr/>
                    <a:lstStyle/>
                    <a:p>
                      <a:r>
                        <a:rPr kumimoji="1" lang="ja-JP" altLang="en-US" sz="2000" dirty="0">
                          <a:latin typeface="BIZ UDゴシック" panose="020B0400000000000000" pitchFamily="49" charset="-128"/>
                          <a:ea typeface="BIZ UDゴシック" panose="020B0400000000000000" pitchFamily="49" charset="-128"/>
                        </a:rPr>
                        <a:t>東北新生園</a:t>
                      </a:r>
                    </a:p>
                  </a:txBody>
                  <a:tcPr/>
                </a:tc>
                <a:tc>
                  <a:txBody>
                    <a:bodyPr/>
                    <a:lstStyle/>
                    <a:p>
                      <a:r>
                        <a:rPr kumimoji="1" lang="ja-JP" altLang="en-US" sz="2000" dirty="0">
                          <a:latin typeface="BIZ UDゴシック" panose="020B0400000000000000" pitchFamily="49" charset="-128"/>
                          <a:ea typeface="BIZ UDゴシック" panose="020B0400000000000000" pitchFamily="49" charset="-128"/>
                        </a:rPr>
                        <a:t>宮城県</a:t>
                      </a:r>
                    </a:p>
                  </a:txBody>
                  <a:tcPr/>
                </a:tc>
                <a:tc>
                  <a:txBody>
                    <a:bodyPr/>
                    <a:lstStyle/>
                    <a:p>
                      <a:r>
                        <a:rPr kumimoji="1" lang="en-US" altLang="ja-JP" sz="2000" dirty="0">
                          <a:latin typeface="BIZ UDゴシック" panose="020B0400000000000000" pitchFamily="49" charset="-128"/>
                          <a:ea typeface="BIZ UDゴシック" panose="020B0400000000000000" pitchFamily="49" charset="-128"/>
                        </a:rPr>
                        <a:t> 42</a:t>
                      </a:r>
                      <a:r>
                        <a:rPr kumimoji="1" lang="ja-JP" altLang="en-US" sz="2000" dirty="0">
                          <a:latin typeface="BIZ UDゴシック" panose="020B0400000000000000" pitchFamily="49" charset="-128"/>
                          <a:ea typeface="BIZ UDゴシック" panose="020B0400000000000000" pitchFamily="49" charset="-128"/>
                        </a:rPr>
                        <a:t>名</a:t>
                      </a:r>
                    </a:p>
                  </a:txBody>
                  <a:tcPr/>
                </a:tc>
                <a:extLst>
                  <a:ext uri="{0D108BD9-81ED-4DB2-BD59-A6C34878D82A}">
                    <a16:rowId xmlns:a16="http://schemas.microsoft.com/office/drawing/2014/main" val="10002"/>
                  </a:ext>
                </a:extLst>
              </a:tr>
              <a:tr h="370840">
                <a:tc>
                  <a:txBody>
                    <a:bodyPr/>
                    <a:lstStyle/>
                    <a:p>
                      <a:r>
                        <a:rPr kumimoji="1" lang="ja-JP" altLang="en-US" sz="2000" dirty="0">
                          <a:latin typeface="BIZ UDゴシック" panose="020B0400000000000000" pitchFamily="49" charset="-128"/>
                          <a:ea typeface="BIZ UDゴシック" panose="020B0400000000000000" pitchFamily="49" charset="-128"/>
                        </a:rPr>
                        <a:t>栗生楽泉園</a:t>
                      </a:r>
                    </a:p>
                  </a:txBody>
                  <a:tcPr/>
                </a:tc>
                <a:tc>
                  <a:txBody>
                    <a:bodyPr/>
                    <a:lstStyle/>
                    <a:p>
                      <a:r>
                        <a:rPr kumimoji="1" lang="ja-JP" altLang="en-US" sz="2000" dirty="0">
                          <a:latin typeface="BIZ UDゴシック" panose="020B0400000000000000" pitchFamily="49" charset="-128"/>
                          <a:ea typeface="BIZ UDゴシック" panose="020B0400000000000000" pitchFamily="49" charset="-128"/>
                        </a:rPr>
                        <a:t>群馬県</a:t>
                      </a:r>
                    </a:p>
                  </a:txBody>
                  <a:tcPr/>
                </a:tc>
                <a:tc>
                  <a:txBody>
                    <a:bodyPr/>
                    <a:lstStyle/>
                    <a:p>
                      <a:r>
                        <a:rPr kumimoji="1" lang="en-US" altLang="ja-JP" sz="2000" dirty="0">
                          <a:latin typeface="BIZ UDゴシック" panose="020B0400000000000000" pitchFamily="49" charset="-128"/>
                          <a:ea typeface="BIZ UDゴシック" panose="020B0400000000000000" pitchFamily="49" charset="-128"/>
                        </a:rPr>
                        <a:t> 48</a:t>
                      </a:r>
                      <a:r>
                        <a:rPr kumimoji="1" lang="ja-JP" altLang="en-US" sz="2000" dirty="0">
                          <a:latin typeface="BIZ UDゴシック" panose="020B0400000000000000" pitchFamily="49" charset="-128"/>
                          <a:ea typeface="BIZ UDゴシック" panose="020B0400000000000000" pitchFamily="49" charset="-128"/>
                        </a:rPr>
                        <a:t>名</a:t>
                      </a:r>
                    </a:p>
                  </a:txBody>
                  <a:tcPr/>
                </a:tc>
                <a:extLst>
                  <a:ext uri="{0D108BD9-81ED-4DB2-BD59-A6C34878D82A}">
                    <a16:rowId xmlns:a16="http://schemas.microsoft.com/office/drawing/2014/main" val="10003"/>
                  </a:ext>
                </a:extLst>
              </a:tr>
              <a:tr h="370840">
                <a:tc>
                  <a:txBody>
                    <a:bodyPr/>
                    <a:lstStyle/>
                    <a:p>
                      <a:r>
                        <a:rPr kumimoji="1" lang="ja-JP" altLang="en-US" sz="2000" dirty="0">
                          <a:latin typeface="BIZ UDゴシック" panose="020B0400000000000000" pitchFamily="49" charset="-128"/>
                          <a:ea typeface="BIZ UDゴシック" panose="020B0400000000000000" pitchFamily="49" charset="-128"/>
                        </a:rPr>
                        <a:t>多磨全生園</a:t>
                      </a:r>
                    </a:p>
                  </a:txBody>
                  <a:tcPr/>
                </a:tc>
                <a:tc>
                  <a:txBody>
                    <a:bodyPr/>
                    <a:lstStyle/>
                    <a:p>
                      <a:r>
                        <a:rPr kumimoji="1" lang="ja-JP" altLang="en-US" sz="2000" dirty="0">
                          <a:latin typeface="BIZ UDゴシック" panose="020B0400000000000000" pitchFamily="49" charset="-128"/>
                          <a:ea typeface="BIZ UDゴシック" panose="020B0400000000000000" pitchFamily="49" charset="-128"/>
                        </a:rPr>
                        <a:t>東京都</a:t>
                      </a:r>
                    </a:p>
                  </a:txBody>
                  <a:tcPr/>
                </a:tc>
                <a:tc>
                  <a:txBody>
                    <a:bodyPr/>
                    <a:lstStyle/>
                    <a:p>
                      <a:r>
                        <a:rPr kumimoji="1" lang="en-US" altLang="ja-JP" sz="2000" dirty="0">
                          <a:latin typeface="BIZ UDゴシック" panose="020B0400000000000000" pitchFamily="49" charset="-128"/>
                          <a:ea typeface="BIZ UDゴシック" panose="020B0400000000000000" pitchFamily="49" charset="-128"/>
                        </a:rPr>
                        <a:t>117</a:t>
                      </a:r>
                      <a:r>
                        <a:rPr kumimoji="1" lang="ja-JP" altLang="en-US" sz="2000" dirty="0">
                          <a:latin typeface="BIZ UDゴシック" panose="020B0400000000000000" pitchFamily="49" charset="-128"/>
                          <a:ea typeface="BIZ UDゴシック" panose="020B0400000000000000" pitchFamily="49" charset="-128"/>
                        </a:rPr>
                        <a:t>名</a:t>
                      </a:r>
                    </a:p>
                  </a:txBody>
                  <a:tcPr/>
                </a:tc>
                <a:extLst>
                  <a:ext uri="{0D108BD9-81ED-4DB2-BD59-A6C34878D82A}">
                    <a16:rowId xmlns:a16="http://schemas.microsoft.com/office/drawing/2014/main" val="10004"/>
                  </a:ext>
                </a:extLst>
              </a:tr>
              <a:tr h="370840">
                <a:tc>
                  <a:txBody>
                    <a:bodyPr/>
                    <a:lstStyle/>
                    <a:p>
                      <a:r>
                        <a:rPr kumimoji="1" lang="ja-JP" altLang="en-US" sz="2000" dirty="0">
                          <a:latin typeface="BIZ UDゴシック" panose="020B0400000000000000" pitchFamily="49" charset="-128"/>
                          <a:ea typeface="BIZ UDゴシック" panose="020B0400000000000000" pitchFamily="49" charset="-128"/>
                        </a:rPr>
                        <a:t>駿河療養所</a:t>
                      </a:r>
                    </a:p>
                  </a:txBody>
                  <a:tcPr/>
                </a:tc>
                <a:tc>
                  <a:txBody>
                    <a:bodyPr/>
                    <a:lstStyle/>
                    <a:p>
                      <a:r>
                        <a:rPr kumimoji="1" lang="ja-JP" altLang="en-US" sz="2000" dirty="0">
                          <a:latin typeface="BIZ UDゴシック" panose="020B0400000000000000" pitchFamily="49" charset="-128"/>
                          <a:ea typeface="BIZ UDゴシック" panose="020B0400000000000000" pitchFamily="49" charset="-128"/>
                        </a:rPr>
                        <a:t>静岡県</a:t>
                      </a:r>
                    </a:p>
                  </a:txBody>
                  <a:tcPr/>
                </a:tc>
                <a:tc>
                  <a:txBody>
                    <a:bodyPr/>
                    <a:lstStyle/>
                    <a:p>
                      <a:r>
                        <a:rPr kumimoji="1" lang="en-US" altLang="ja-JP" sz="2000" dirty="0">
                          <a:latin typeface="BIZ UDゴシック" panose="020B0400000000000000" pitchFamily="49" charset="-128"/>
                          <a:ea typeface="BIZ UDゴシック" panose="020B0400000000000000" pitchFamily="49" charset="-128"/>
                        </a:rPr>
                        <a:t> 47</a:t>
                      </a:r>
                      <a:r>
                        <a:rPr kumimoji="1" lang="ja-JP" altLang="en-US" sz="2000" dirty="0">
                          <a:latin typeface="BIZ UDゴシック" panose="020B0400000000000000" pitchFamily="49" charset="-128"/>
                          <a:ea typeface="BIZ UDゴシック" panose="020B0400000000000000" pitchFamily="49" charset="-128"/>
                        </a:rPr>
                        <a:t>名</a:t>
                      </a:r>
                    </a:p>
                  </a:txBody>
                  <a:tcPr/>
                </a:tc>
                <a:extLst>
                  <a:ext uri="{0D108BD9-81ED-4DB2-BD59-A6C34878D82A}">
                    <a16:rowId xmlns:a16="http://schemas.microsoft.com/office/drawing/2014/main" val="10005"/>
                  </a:ext>
                </a:extLst>
              </a:tr>
              <a:tr h="370840">
                <a:tc>
                  <a:txBody>
                    <a:bodyPr/>
                    <a:lstStyle/>
                    <a:p>
                      <a:r>
                        <a:rPr kumimoji="1" lang="ja-JP" altLang="en-US" sz="2000" dirty="0">
                          <a:latin typeface="BIZ UDゴシック" panose="020B0400000000000000" pitchFamily="49" charset="-128"/>
                          <a:ea typeface="BIZ UDゴシック" panose="020B0400000000000000" pitchFamily="49" charset="-128"/>
                        </a:rPr>
                        <a:t>神山復生病院</a:t>
                      </a:r>
                    </a:p>
                  </a:txBody>
                  <a:tcPr/>
                </a:tc>
                <a:tc>
                  <a:txBody>
                    <a:bodyPr/>
                    <a:lstStyle/>
                    <a:p>
                      <a:r>
                        <a:rPr kumimoji="1" lang="ja-JP" altLang="en-US" sz="2000" dirty="0">
                          <a:latin typeface="BIZ UDゴシック" panose="020B0400000000000000" pitchFamily="49" charset="-128"/>
                          <a:ea typeface="BIZ UDゴシック" panose="020B0400000000000000" pitchFamily="49" charset="-128"/>
                        </a:rPr>
                        <a:t>静岡県</a:t>
                      </a:r>
                    </a:p>
                  </a:txBody>
                  <a:tcPr/>
                </a:tc>
                <a:tc>
                  <a:txBody>
                    <a:bodyPr/>
                    <a:lstStyle/>
                    <a:p>
                      <a:r>
                        <a:rPr kumimoji="1" lang="en-US" altLang="ja-JP" sz="2000" dirty="0">
                          <a:latin typeface="BIZ UDゴシック" panose="020B0400000000000000" pitchFamily="49" charset="-128"/>
                          <a:ea typeface="BIZ UDゴシック" panose="020B0400000000000000" pitchFamily="49" charset="-128"/>
                        </a:rPr>
                        <a:t>  2</a:t>
                      </a:r>
                      <a:r>
                        <a:rPr kumimoji="1" lang="ja-JP" altLang="en-US" sz="2000" dirty="0">
                          <a:latin typeface="BIZ UDゴシック" panose="020B0400000000000000" pitchFamily="49" charset="-128"/>
                          <a:ea typeface="BIZ UDゴシック" panose="020B0400000000000000" pitchFamily="49" charset="-128"/>
                        </a:rPr>
                        <a:t>名</a:t>
                      </a:r>
                    </a:p>
                  </a:txBody>
                  <a:tcPr/>
                </a:tc>
                <a:extLst>
                  <a:ext uri="{0D108BD9-81ED-4DB2-BD59-A6C34878D82A}">
                    <a16:rowId xmlns:a16="http://schemas.microsoft.com/office/drawing/2014/main" val="10006"/>
                  </a:ext>
                </a:extLst>
              </a:tr>
              <a:tr h="370840">
                <a:tc>
                  <a:txBody>
                    <a:bodyPr/>
                    <a:lstStyle/>
                    <a:p>
                      <a:r>
                        <a:rPr kumimoji="1" lang="ja-JP" altLang="en-US" sz="2000" dirty="0">
                          <a:latin typeface="BIZ UDゴシック" panose="020B0400000000000000" pitchFamily="49" charset="-128"/>
                          <a:ea typeface="BIZ UDゴシック" panose="020B0400000000000000" pitchFamily="49" charset="-128"/>
                        </a:rPr>
                        <a:t>長島愛生園</a:t>
                      </a:r>
                    </a:p>
                  </a:txBody>
                  <a:tcPr/>
                </a:tc>
                <a:tc>
                  <a:txBody>
                    <a:bodyPr/>
                    <a:lstStyle/>
                    <a:p>
                      <a:r>
                        <a:rPr kumimoji="1" lang="ja-JP" altLang="en-US" sz="2000" dirty="0">
                          <a:latin typeface="BIZ UDゴシック" panose="020B0400000000000000" pitchFamily="49" charset="-128"/>
                          <a:ea typeface="BIZ UDゴシック" panose="020B0400000000000000" pitchFamily="49" charset="-128"/>
                        </a:rPr>
                        <a:t>岡山県</a:t>
                      </a:r>
                    </a:p>
                  </a:txBody>
                  <a:tcPr/>
                </a:tc>
                <a:tc>
                  <a:txBody>
                    <a:bodyPr/>
                    <a:lstStyle/>
                    <a:p>
                      <a:r>
                        <a:rPr kumimoji="1" lang="en-US" altLang="ja-JP" sz="2000" dirty="0">
                          <a:latin typeface="BIZ UDゴシック" panose="020B0400000000000000" pitchFamily="49" charset="-128"/>
                          <a:ea typeface="BIZ UDゴシック" panose="020B0400000000000000" pitchFamily="49" charset="-128"/>
                        </a:rPr>
                        <a:t>115</a:t>
                      </a:r>
                      <a:r>
                        <a:rPr kumimoji="1" lang="ja-JP" altLang="en-US" sz="2000" dirty="0">
                          <a:latin typeface="BIZ UDゴシック" panose="020B0400000000000000" pitchFamily="49" charset="-128"/>
                          <a:ea typeface="BIZ UDゴシック" panose="020B0400000000000000" pitchFamily="49" charset="-128"/>
                        </a:rPr>
                        <a:t>名</a:t>
                      </a:r>
                    </a:p>
                  </a:txBody>
                  <a:tcPr/>
                </a:tc>
                <a:extLst>
                  <a:ext uri="{0D108BD9-81ED-4DB2-BD59-A6C34878D82A}">
                    <a16:rowId xmlns:a16="http://schemas.microsoft.com/office/drawing/2014/main" val="10007"/>
                  </a:ext>
                </a:extLst>
              </a:tr>
              <a:tr h="370840">
                <a:tc>
                  <a:txBody>
                    <a:bodyPr/>
                    <a:lstStyle/>
                    <a:p>
                      <a:r>
                        <a:rPr kumimoji="1" lang="ja-JP" altLang="en-US" sz="2000" dirty="0">
                          <a:latin typeface="BIZ UDゴシック" panose="020B0400000000000000" pitchFamily="49" charset="-128"/>
                          <a:ea typeface="BIZ UDゴシック" panose="020B0400000000000000" pitchFamily="49" charset="-128"/>
                        </a:rPr>
                        <a:t>邑久光明園</a:t>
                      </a:r>
                    </a:p>
                  </a:txBody>
                  <a:tcPr/>
                </a:tc>
                <a:tc>
                  <a:txBody>
                    <a:bodyPr/>
                    <a:lstStyle/>
                    <a:p>
                      <a:r>
                        <a:rPr kumimoji="1" lang="ja-JP" altLang="en-US" sz="2000" dirty="0">
                          <a:latin typeface="BIZ UDゴシック" panose="020B0400000000000000" pitchFamily="49" charset="-128"/>
                          <a:ea typeface="BIZ UDゴシック" panose="020B0400000000000000" pitchFamily="49" charset="-128"/>
                        </a:rPr>
                        <a:t>岡山県</a:t>
                      </a:r>
                    </a:p>
                  </a:txBody>
                  <a:tcPr/>
                </a:tc>
                <a:tc>
                  <a:txBody>
                    <a:bodyPr/>
                    <a:lstStyle/>
                    <a:p>
                      <a:r>
                        <a:rPr kumimoji="1" lang="en-US" altLang="ja-JP" sz="2000" dirty="0">
                          <a:latin typeface="BIZ UDゴシック" panose="020B0400000000000000" pitchFamily="49" charset="-128"/>
                          <a:ea typeface="BIZ UDゴシック" panose="020B0400000000000000" pitchFamily="49" charset="-128"/>
                        </a:rPr>
                        <a:t> 64</a:t>
                      </a:r>
                      <a:r>
                        <a:rPr kumimoji="1" lang="ja-JP" altLang="en-US" sz="2000" dirty="0">
                          <a:latin typeface="BIZ UDゴシック" panose="020B0400000000000000" pitchFamily="49" charset="-128"/>
                          <a:ea typeface="BIZ UDゴシック" panose="020B0400000000000000" pitchFamily="49" charset="-128"/>
                        </a:rPr>
                        <a:t>名</a:t>
                      </a:r>
                    </a:p>
                  </a:txBody>
                  <a:tcPr/>
                </a:tc>
                <a:extLst>
                  <a:ext uri="{0D108BD9-81ED-4DB2-BD59-A6C34878D82A}">
                    <a16:rowId xmlns:a16="http://schemas.microsoft.com/office/drawing/2014/main" val="10008"/>
                  </a:ext>
                </a:extLst>
              </a:tr>
              <a:tr h="370840">
                <a:tc>
                  <a:txBody>
                    <a:bodyPr/>
                    <a:lstStyle/>
                    <a:p>
                      <a:r>
                        <a:rPr kumimoji="1" lang="ja-JP" altLang="en-US" sz="2000" dirty="0">
                          <a:latin typeface="BIZ UDゴシック" panose="020B0400000000000000" pitchFamily="49" charset="-128"/>
                          <a:ea typeface="BIZ UDゴシック" panose="020B0400000000000000" pitchFamily="49" charset="-128"/>
                        </a:rPr>
                        <a:t>大島青松園</a:t>
                      </a:r>
                    </a:p>
                  </a:txBody>
                  <a:tcPr/>
                </a:tc>
                <a:tc>
                  <a:txBody>
                    <a:bodyPr/>
                    <a:lstStyle/>
                    <a:p>
                      <a:r>
                        <a:rPr kumimoji="1" lang="ja-JP" altLang="en-US" sz="2000" dirty="0">
                          <a:latin typeface="BIZ UDゴシック" panose="020B0400000000000000" pitchFamily="49" charset="-128"/>
                          <a:ea typeface="BIZ UDゴシック" panose="020B0400000000000000" pitchFamily="49" charset="-128"/>
                        </a:rPr>
                        <a:t>香川県</a:t>
                      </a:r>
                    </a:p>
                  </a:txBody>
                  <a:tcPr/>
                </a:tc>
                <a:tc>
                  <a:txBody>
                    <a:bodyPr/>
                    <a:lstStyle/>
                    <a:p>
                      <a:r>
                        <a:rPr kumimoji="1" lang="en-US" altLang="ja-JP" sz="2000" dirty="0">
                          <a:latin typeface="BIZ UDゴシック" panose="020B0400000000000000" pitchFamily="49" charset="-128"/>
                          <a:ea typeface="BIZ UDゴシック" panose="020B0400000000000000" pitchFamily="49" charset="-128"/>
                        </a:rPr>
                        <a:t> 40</a:t>
                      </a:r>
                      <a:r>
                        <a:rPr kumimoji="1" lang="ja-JP" altLang="en-US" sz="2000" dirty="0">
                          <a:latin typeface="BIZ UDゴシック" panose="020B0400000000000000" pitchFamily="49" charset="-128"/>
                          <a:ea typeface="BIZ UDゴシック" panose="020B0400000000000000" pitchFamily="49" charset="-128"/>
                        </a:rPr>
                        <a:t>名</a:t>
                      </a:r>
                    </a:p>
                  </a:txBody>
                  <a:tcPr/>
                </a:tc>
                <a:extLst>
                  <a:ext uri="{0D108BD9-81ED-4DB2-BD59-A6C34878D82A}">
                    <a16:rowId xmlns:a16="http://schemas.microsoft.com/office/drawing/2014/main" val="10009"/>
                  </a:ext>
                </a:extLst>
              </a:tr>
              <a:tr h="370840">
                <a:tc>
                  <a:txBody>
                    <a:bodyPr/>
                    <a:lstStyle/>
                    <a:p>
                      <a:r>
                        <a:rPr kumimoji="1" lang="ja-JP" altLang="en-US" sz="2000" dirty="0">
                          <a:latin typeface="BIZ UDゴシック" panose="020B0400000000000000" pitchFamily="49" charset="-128"/>
                          <a:ea typeface="BIZ UDゴシック" panose="020B0400000000000000" pitchFamily="49" charset="-128"/>
                        </a:rPr>
                        <a:t>菊池恵楓園</a:t>
                      </a:r>
                    </a:p>
                  </a:txBody>
                  <a:tcPr/>
                </a:tc>
                <a:tc>
                  <a:txBody>
                    <a:bodyPr/>
                    <a:lstStyle/>
                    <a:p>
                      <a:r>
                        <a:rPr kumimoji="1" lang="ja-JP" altLang="en-US" sz="2000" dirty="0">
                          <a:latin typeface="BIZ UDゴシック" panose="020B0400000000000000" pitchFamily="49" charset="-128"/>
                          <a:ea typeface="BIZ UDゴシック" panose="020B0400000000000000" pitchFamily="49" charset="-128"/>
                        </a:rPr>
                        <a:t>熊本県</a:t>
                      </a:r>
                    </a:p>
                  </a:txBody>
                  <a:tcPr/>
                </a:tc>
                <a:tc>
                  <a:txBody>
                    <a:bodyPr/>
                    <a:lstStyle/>
                    <a:p>
                      <a:r>
                        <a:rPr kumimoji="1" lang="en-US" altLang="ja-JP" sz="2000" dirty="0">
                          <a:latin typeface="BIZ UDゴシック" panose="020B0400000000000000" pitchFamily="49" charset="-128"/>
                          <a:ea typeface="BIZ UDゴシック" panose="020B0400000000000000" pitchFamily="49" charset="-128"/>
                        </a:rPr>
                        <a:t>149</a:t>
                      </a:r>
                      <a:r>
                        <a:rPr kumimoji="1" lang="ja-JP" altLang="en-US" sz="2000" dirty="0">
                          <a:latin typeface="BIZ UDゴシック" panose="020B0400000000000000" pitchFamily="49" charset="-128"/>
                          <a:ea typeface="BIZ UDゴシック" panose="020B0400000000000000" pitchFamily="49" charset="-128"/>
                        </a:rPr>
                        <a:t>名</a:t>
                      </a:r>
                    </a:p>
                  </a:txBody>
                  <a:tcPr/>
                </a:tc>
                <a:extLst>
                  <a:ext uri="{0D108BD9-81ED-4DB2-BD59-A6C34878D82A}">
                    <a16:rowId xmlns:a16="http://schemas.microsoft.com/office/drawing/2014/main" val="10010"/>
                  </a:ext>
                </a:extLst>
              </a:tr>
              <a:tr h="370840">
                <a:tc>
                  <a:txBody>
                    <a:bodyPr/>
                    <a:lstStyle/>
                    <a:p>
                      <a:r>
                        <a:rPr kumimoji="1" lang="ja-JP" altLang="en-US" sz="2000" b="1" dirty="0">
                          <a:solidFill>
                            <a:srgbClr val="FF0000"/>
                          </a:solidFill>
                          <a:latin typeface="BIZ UDゴシック" panose="020B0400000000000000" pitchFamily="49" charset="-128"/>
                          <a:ea typeface="BIZ UDゴシック" panose="020B0400000000000000" pitchFamily="49" charset="-128"/>
                        </a:rPr>
                        <a:t>星塚敬愛園</a:t>
                      </a:r>
                    </a:p>
                  </a:txBody>
                  <a:tcPr/>
                </a:tc>
                <a:tc>
                  <a:txBody>
                    <a:bodyPr/>
                    <a:lstStyle/>
                    <a:p>
                      <a:r>
                        <a:rPr kumimoji="1" lang="ja-JP" altLang="en-US" sz="2000" b="1" dirty="0">
                          <a:solidFill>
                            <a:srgbClr val="FF0000"/>
                          </a:solidFill>
                          <a:latin typeface="BIZ UDゴシック" panose="020B0400000000000000" pitchFamily="49" charset="-128"/>
                          <a:ea typeface="BIZ UDゴシック" panose="020B0400000000000000" pitchFamily="49" charset="-128"/>
                        </a:rPr>
                        <a:t>鹿児島県</a:t>
                      </a:r>
                    </a:p>
                  </a:txBody>
                  <a:tcPr/>
                </a:tc>
                <a:tc>
                  <a:txBody>
                    <a:bodyPr/>
                    <a:lstStyle/>
                    <a:p>
                      <a:r>
                        <a:rPr kumimoji="1" lang="en-US" altLang="ja-JP" sz="2000" b="1" dirty="0">
                          <a:solidFill>
                            <a:srgbClr val="FF0000"/>
                          </a:solidFill>
                          <a:latin typeface="BIZ UDゴシック" panose="020B0400000000000000" pitchFamily="49" charset="-128"/>
                          <a:ea typeface="BIZ UDゴシック" panose="020B0400000000000000" pitchFamily="49" charset="-128"/>
                        </a:rPr>
                        <a:t> 82</a:t>
                      </a:r>
                      <a:r>
                        <a:rPr kumimoji="1" lang="ja-JP" altLang="en-US" sz="2000" b="1" dirty="0">
                          <a:solidFill>
                            <a:srgbClr val="FF0000"/>
                          </a:solidFill>
                          <a:latin typeface="BIZ UDゴシック" panose="020B0400000000000000" pitchFamily="49" charset="-128"/>
                          <a:ea typeface="BIZ UDゴシック" panose="020B0400000000000000" pitchFamily="49" charset="-128"/>
                        </a:rPr>
                        <a:t>名</a:t>
                      </a:r>
                    </a:p>
                  </a:txBody>
                  <a:tcPr/>
                </a:tc>
                <a:extLst>
                  <a:ext uri="{0D108BD9-81ED-4DB2-BD59-A6C34878D82A}">
                    <a16:rowId xmlns:a16="http://schemas.microsoft.com/office/drawing/2014/main" val="10011"/>
                  </a:ext>
                </a:extLst>
              </a:tr>
              <a:tr h="370840">
                <a:tc>
                  <a:txBody>
                    <a:bodyPr/>
                    <a:lstStyle/>
                    <a:p>
                      <a:r>
                        <a:rPr kumimoji="1" lang="ja-JP" altLang="en-US" sz="2000" b="1" dirty="0">
                          <a:solidFill>
                            <a:srgbClr val="FF0000"/>
                          </a:solidFill>
                          <a:latin typeface="BIZ UDゴシック" panose="020B0400000000000000" pitchFamily="49" charset="-128"/>
                          <a:ea typeface="BIZ UDゴシック" panose="020B0400000000000000" pitchFamily="49" charset="-128"/>
                        </a:rPr>
                        <a:t>奄美和光園</a:t>
                      </a:r>
                    </a:p>
                  </a:txBody>
                  <a:tcPr/>
                </a:tc>
                <a:tc>
                  <a:txBody>
                    <a:bodyPr/>
                    <a:lstStyle/>
                    <a:p>
                      <a:r>
                        <a:rPr kumimoji="1" lang="ja-JP" altLang="en-US" sz="2000" b="1" dirty="0">
                          <a:solidFill>
                            <a:srgbClr val="FF0000"/>
                          </a:solidFill>
                          <a:latin typeface="BIZ UDゴシック" panose="020B0400000000000000" pitchFamily="49" charset="-128"/>
                          <a:ea typeface="BIZ UDゴシック" panose="020B0400000000000000" pitchFamily="49" charset="-128"/>
                        </a:rPr>
                        <a:t>鹿児島県</a:t>
                      </a:r>
                    </a:p>
                  </a:txBody>
                  <a:tcPr/>
                </a:tc>
                <a:tc>
                  <a:txBody>
                    <a:bodyPr/>
                    <a:lstStyle/>
                    <a:p>
                      <a:r>
                        <a:rPr kumimoji="1" lang="en-US" altLang="ja-JP" sz="2000" b="1" dirty="0">
                          <a:solidFill>
                            <a:srgbClr val="FF0000"/>
                          </a:solidFill>
                          <a:latin typeface="BIZ UDゴシック" panose="020B0400000000000000" pitchFamily="49" charset="-128"/>
                          <a:ea typeface="BIZ UDゴシック" panose="020B0400000000000000" pitchFamily="49" charset="-128"/>
                        </a:rPr>
                        <a:t> 17</a:t>
                      </a:r>
                      <a:r>
                        <a:rPr kumimoji="1" lang="ja-JP" altLang="en-US" sz="2000" b="1" dirty="0">
                          <a:solidFill>
                            <a:srgbClr val="FF0000"/>
                          </a:solidFill>
                          <a:latin typeface="BIZ UDゴシック" panose="020B0400000000000000" pitchFamily="49" charset="-128"/>
                          <a:ea typeface="BIZ UDゴシック" panose="020B0400000000000000" pitchFamily="49" charset="-128"/>
                        </a:rPr>
                        <a:t>名</a:t>
                      </a:r>
                    </a:p>
                  </a:txBody>
                  <a:tcPr/>
                </a:tc>
                <a:extLst>
                  <a:ext uri="{0D108BD9-81ED-4DB2-BD59-A6C34878D82A}">
                    <a16:rowId xmlns:a16="http://schemas.microsoft.com/office/drawing/2014/main" val="10012"/>
                  </a:ext>
                </a:extLst>
              </a:tr>
              <a:tr h="370840">
                <a:tc>
                  <a:txBody>
                    <a:bodyPr/>
                    <a:lstStyle/>
                    <a:p>
                      <a:r>
                        <a:rPr kumimoji="1" lang="ja-JP" altLang="en-US" sz="2000" dirty="0">
                          <a:latin typeface="BIZ UDゴシック" panose="020B0400000000000000" pitchFamily="49" charset="-128"/>
                          <a:ea typeface="BIZ UDゴシック" panose="020B0400000000000000" pitchFamily="49" charset="-128"/>
                        </a:rPr>
                        <a:t>沖縄愛楽園</a:t>
                      </a:r>
                    </a:p>
                  </a:txBody>
                  <a:tcPr/>
                </a:tc>
                <a:tc>
                  <a:txBody>
                    <a:bodyPr/>
                    <a:lstStyle/>
                    <a:p>
                      <a:r>
                        <a:rPr kumimoji="1" lang="ja-JP" altLang="en-US" sz="2000" dirty="0">
                          <a:latin typeface="BIZ UDゴシック" panose="020B0400000000000000" pitchFamily="49" charset="-128"/>
                          <a:ea typeface="BIZ UDゴシック" panose="020B0400000000000000" pitchFamily="49" charset="-128"/>
                        </a:rPr>
                        <a:t>沖縄県</a:t>
                      </a:r>
                    </a:p>
                  </a:txBody>
                  <a:tcPr/>
                </a:tc>
                <a:tc>
                  <a:txBody>
                    <a:bodyPr/>
                    <a:lstStyle/>
                    <a:p>
                      <a:r>
                        <a:rPr kumimoji="1" lang="en-US" altLang="ja-JP" sz="2000" dirty="0">
                          <a:latin typeface="BIZ UDゴシック" panose="020B0400000000000000" pitchFamily="49" charset="-128"/>
                          <a:ea typeface="BIZ UDゴシック" panose="020B0400000000000000" pitchFamily="49" charset="-128"/>
                        </a:rPr>
                        <a:t>108</a:t>
                      </a:r>
                      <a:r>
                        <a:rPr kumimoji="1" lang="ja-JP" altLang="en-US" sz="2000" dirty="0">
                          <a:latin typeface="BIZ UDゴシック" panose="020B0400000000000000" pitchFamily="49" charset="-128"/>
                          <a:ea typeface="BIZ UDゴシック" panose="020B0400000000000000" pitchFamily="49" charset="-128"/>
                        </a:rPr>
                        <a:t>名</a:t>
                      </a:r>
                    </a:p>
                  </a:txBody>
                  <a:tcPr/>
                </a:tc>
                <a:extLst>
                  <a:ext uri="{0D108BD9-81ED-4DB2-BD59-A6C34878D82A}">
                    <a16:rowId xmlns:a16="http://schemas.microsoft.com/office/drawing/2014/main" val="10013"/>
                  </a:ext>
                </a:extLst>
              </a:tr>
              <a:tr h="370840">
                <a:tc>
                  <a:txBody>
                    <a:bodyPr/>
                    <a:lstStyle/>
                    <a:p>
                      <a:r>
                        <a:rPr kumimoji="1" lang="ja-JP" altLang="en-US" sz="2000" dirty="0">
                          <a:latin typeface="BIZ UDゴシック" panose="020B0400000000000000" pitchFamily="49" charset="-128"/>
                          <a:ea typeface="BIZ UDゴシック" panose="020B0400000000000000" pitchFamily="49" charset="-128"/>
                        </a:rPr>
                        <a:t>宮古南静園</a:t>
                      </a:r>
                    </a:p>
                  </a:txBody>
                  <a:tcPr/>
                </a:tc>
                <a:tc>
                  <a:txBody>
                    <a:bodyPr/>
                    <a:lstStyle/>
                    <a:p>
                      <a:r>
                        <a:rPr kumimoji="1" lang="ja-JP" altLang="en-US" sz="2000" dirty="0">
                          <a:latin typeface="BIZ UDゴシック" panose="020B0400000000000000" pitchFamily="49" charset="-128"/>
                          <a:ea typeface="BIZ UDゴシック" panose="020B0400000000000000" pitchFamily="49" charset="-128"/>
                        </a:rPr>
                        <a:t>沖縄県</a:t>
                      </a:r>
                    </a:p>
                  </a:txBody>
                  <a:tcPr/>
                </a:tc>
                <a:tc>
                  <a:txBody>
                    <a:bodyPr/>
                    <a:lstStyle/>
                    <a:p>
                      <a:r>
                        <a:rPr kumimoji="1" lang="en-US" altLang="ja-JP" sz="2000" dirty="0">
                          <a:latin typeface="BIZ UDゴシック" panose="020B0400000000000000" pitchFamily="49" charset="-128"/>
                          <a:ea typeface="BIZ UDゴシック" panose="020B0400000000000000" pitchFamily="49" charset="-128"/>
                        </a:rPr>
                        <a:t> 45</a:t>
                      </a:r>
                      <a:r>
                        <a:rPr kumimoji="1" lang="ja-JP" altLang="en-US" sz="2000" dirty="0">
                          <a:latin typeface="BIZ UDゴシック" panose="020B0400000000000000" pitchFamily="49" charset="-128"/>
                          <a:ea typeface="BIZ UDゴシック" panose="020B0400000000000000" pitchFamily="49" charset="-128"/>
                        </a:rPr>
                        <a:t>名</a:t>
                      </a:r>
                    </a:p>
                  </a:txBody>
                  <a:tcPr/>
                </a:tc>
                <a:extLst>
                  <a:ext uri="{0D108BD9-81ED-4DB2-BD59-A6C34878D82A}">
                    <a16:rowId xmlns:a16="http://schemas.microsoft.com/office/drawing/2014/main" val="10014"/>
                  </a:ext>
                </a:extLst>
              </a:tr>
            </a:tbl>
          </a:graphicData>
        </a:graphic>
      </p:graphicFrame>
      <p:sp>
        <p:nvSpPr>
          <p:cNvPr id="4" name="正方形/長方形 3"/>
          <p:cNvSpPr/>
          <p:nvPr/>
        </p:nvSpPr>
        <p:spPr>
          <a:xfrm>
            <a:off x="6522027" y="914400"/>
            <a:ext cx="2223655" cy="40940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latin typeface="BIZ UDゴシック" panose="020B0400000000000000" pitchFamily="49" charset="-128"/>
                <a:ea typeface="BIZ UDゴシック" panose="020B0400000000000000" pitchFamily="49" charset="-128"/>
              </a:rPr>
              <a:t>入所者総数</a:t>
            </a:r>
            <a:endParaRPr kumimoji="1" lang="en-US" altLang="ja-JP" sz="2800" dirty="0">
              <a:solidFill>
                <a:schemeClr val="tx1"/>
              </a:solidFill>
              <a:latin typeface="BIZ UDゴシック" panose="020B0400000000000000" pitchFamily="49" charset="-128"/>
              <a:ea typeface="BIZ UDゴシック" panose="020B0400000000000000" pitchFamily="49" charset="-128"/>
            </a:endParaRPr>
          </a:p>
          <a:p>
            <a:pPr algn="ctr"/>
            <a:r>
              <a:rPr lang="ja-JP" altLang="en-US" sz="2800" dirty="0">
                <a:solidFill>
                  <a:schemeClr val="tx1"/>
                </a:solidFill>
                <a:latin typeface="BIZ UDゴシック" panose="020B0400000000000000" pitchFamily="49" charset="-128"/>
                <a:ea typeface="BIZ UDゴシック" panose="020B0400000000000000" pitchFamily="49" charset="-128"/>
              </a:rPr>
              <a:t>（</a:t>
            </a:r>
            <a:r>
              <a:rPr lang="en-US" altLang="ja-JP" sz="2800" dirty="0">
                <a:solidFill>
                  <a:schemeClr val="tx1"/>
                </a:solidFill>
                <a:latin typeface="BIZ UDゴシック" panose="020B0400000000000000" pitchFamily="49" charset="-128"/>
                <a:ea typeface="BIZ UDゴシック" panose="020B0400000000000000" pitchFamily="49" charset="-128"/>
              </a:rPr>
              <a:t>14</a:t>
            </a:r>
            <a:r>
              <a:rPr lang="ja-JP" altLang="en-US" sz="2800" dirty="0">
                <a:solidFill>
                  <a:schemeClr val="tx1"/>
                </a:solidFill>
                <a:latin typeface="BIZ UDゴシック" panose="020B0400000000000000" pitchFamily="49" charset="-128"/>
                <a:ea typeface="BIZ UDゴシック" panose="020B0400000000000000" pitchFamily="49" charset="-128"/>
              </a:rPr>
              <a:t>か所）</a:t>
            </a:r>
            <a:endParaRPr kumimoji="1" lang="en-US" altLang="ja-JP" sz="2800" dirty="0">
              <a:solidFill>
                <a:schemeClr val="tx1"/>
              </a:solidFill>
              <a:latin typeface="BIZ UDゴシック" panose="020B0400000000000000" pitchFamily="49" charset="-128"/>
              <a:ea typeface="BIZ UDゴシック" panose="020B0400000000000000" pitchFamily="49" charset="-128"/>
            </a:endParaRPr>
          </a:p>
          <a:p>
            <a:pPr algn="ctr"/>
            <a:r>
              <a:rPr lang="ja-JP" altLang="en-US" sz="2800" dirty="0">
                <a:solidFill>
                  <a:schemeClr val="tx1"/>
                </a:solidFill>
                <a:latin typeface="BIZ UDゴシック" panose="020B0400000000000000" pitchFamily="49" charset="-128"/>
                <a:ea typeface="BIZ UDゴシック" panose="020B0400000000000000" pitchFamily="49" charset="-128"/>
              </a:rPr>
              <a:t>　９２９名</a:t>
            </a:r>
            <a:endParaRPr lang="en-US" altLang="ja-JP" sz="2800" dirty="0">
              <a:solidFill>
                <a:schemeClr val="tx1"/>
              </a:solidFill>
              <a:latin typeface="BIZ UDゴシック" panose="020B0400000000000000" pitchFamily="49" charset="-128"/>
              <a:ea typeface="BIZ UDゴシック" panose="020B0400000000000000" pitchFamily="49" charset="-128"/>
            </a:endParaRPr>
          </a:p>
          <a:p>
            <a:pPr algn="ctr"/>
            <a:r>
              <a:rPr kumimoji="1" lang="ja-JP" altLang="en-US" sz="2800" dirty="0">
                <a:solidFill>
                  <a:schemeClr val="tx1"/>
                </a:solidFill>
                <a:latin typeface="BIZ UDゴシック" panose="020B0400000000000000" pitchFamily="49" charset="-128"/>
                <a:ea typeface="BIZ UDゴシック" panose="020B0400000000000000" pitchFamily="49" charset="-128"/>
              </a:rPr>
              <a:t>国立療養所</a:t>
            </a:r>
            <a:endParaRPr kumimoji="1" lang="en-US" altLang="ja-JP" sz="2800" dirty="0">
              <a:solidFill>
                <a:schemeClr val="tx1"/>
              </a:solidFill>
              <a:latin typeface="BIZ UDゴシック" panose="020B0400000000000000" pitchFamily="49" charset="-128"/>
              <a:ea typeface="BIZ UDゴシック" panose="020B0400000000000000" pitchFamily="49" charset="-128"/>
            </a:endParaRPr>
          </a:p>
          <a:p>
            <a:pPr algn="ctr"/>
            <a:r>
              <a:rPr lang="ja-JP" altLang="en-US" sz="2800" dirty="0">
                <a:solidFill>
                  <a:schemeClr val="tx1"/>
                </a:solidFill>
                <a:latin typeface="BIZ UDゴシック" panose="020B0400000000000000" pitchFamily="49" charset="-128"/>
                <a:ea typeface="BIZ UDゴシック" panose="020B0400000000000000" pitchFamily="49" charset="-128"/>
              </a:rPr>
              <a:t>（</a:t>
            </a:r>
            <a:r>
              <a:rPr lang="en-US" altLang="ja-JP" sz="2800" dirty="0">
                <a:solidFill>
                  <a:schemeClr val="tx1"/>
                </a:solidFill>
                <a:latin typeface="BIZ UDゴシック" panose="020B0400000000000000" pitchFamily="49" charset="-128"/>
                <a:ea typeface="BIZ UDゴシック" panose="020B0400000000000000" pitchFamily="49" charset="-128"/>
              </a:rPr>
              <a:t>13</a:t>
            </a:r>
            <a:r>
              <a:rPr lang="ja-JP" altLang="en-US" sz="2800" dirty="0">
                <a:solidFill>
                  <a:schemeClr val="tx1"/>
                </a:solidFill>
                <a:latin typeface="BIZ UDゴシック" panose="020B0400000000000000" pitchFamily="49" charset="-128"/>
                <a:ea typeface="BIZ UDゴシック" panose="020B0400000000000000" pitchFamily="49" charset="-128"/>
              </a:rPr>
              <a:t>か所）</a:t>
            </a:r>
            <a:endParaRPr kumimoji="1" lang="en-US" altLang="ja-JP" sz="2800" dirty="0">
              <a:solidFill>
                <a:schemeClr val="tx1"/>
              </a:solidFill>
              <a:latin typeface="BIZ UDゴシック" panose="020B0400000000000000" pitchFamily="49" charset="-128"/>
              <a:ea typeface="BIZ UDゴシック" panose="020B0400000000000000" pitchFamily="49" charset="-128"/>
            </a:endParaRPr>
          </a:p>
          <a:p>
            <a:pPr algn="ctr"/>
            <a:r>
              <a:rPr lang="ja-JP" altLang="en-US" sz="2800" dirty="0">
                <a:solidFill>
                  <a:schemeClr val="tx1"/>
                </a:solidFill>
                <a:latin typeface="BIZ UDゴシック" panose="020B0400000000000000" pitchFamily="49" charset="-128"/>
                <a:ea typeface="BIZ UDゴシック" panose="020B0400000000000000" pitchFamily="49" charset="-128"/>
              </a:rPr>
              <a:t>　９２７名</a:t>
            </a:r>
            <a:endParaRPr lang="en-US" altLang="ja-JP" sz="2800" dirty="0">
              <a:solidFill>
                <a:schemeClr val="tx1"/>
              </a:solidFill>
              <a:latin typeface="BIZ UDゴシック" panose="020B0400000000000000" pitchFamily="49" charset="-128"/>
              <a:ea typeface="BIZ UDゴシック" panose="020B0400000000000000" pitchFamily="49" charset="-128"/>
            </a:endParaRPr>
          </a:p>
          <a:p>
            <a:pPr algn="ctr"/>
            <a:r>
              <a:rPr kumimoji="1" lang="ja-JP" altLang="en-US" sz="2800" dirty="0">
                <a:solidFill>
                  <a:schemeClr val="tx1"/>
                </a:solidFill>
                <a:latin typeface="BIZ UDゴシック" panose="020B0400000000000000" pitchFamily="49" charset="-128"/>
                <a:ea typeface="BIZ UDゴシック" panose="020B0400000000000000" pitchFamily="49" charset="-128"/>
              </a:rPr>
              <a:t>私立療養所</a:t>
            </a:r>
            <a:endParaRPr kumimoji="1" lang="en-US" altLang="ja-JP" sz="2800" dirty="0">
              <a:solidFill>
                <a:schemeClr val="tx1"/>
              </a:solidFill>
              <a:latin typeface="BIZ UDゴシック" panose="020B0400000000000000" pitchFamily="49" charset="-128"/>
              <a:ea typeface="BIZ UDゴシック" panose="020B0400000000000000" pitchFamily="49" charset="-128"/>
            </a:endParaRPr>
          </a:p>
          <a:p>
            <a:pPr algn="ctr"/>
            <a:r>
              <a:rPr lang="ja-JP" altLang="en-US" sz="2800" dirty="0">
                <a:solidFill>
                  <a:schemeClr val="tx1"/>
                </a:solidFill>
                <a:latin typeface="BIZ UDゴシック" panose="020B0400000000000000" pitchFamily="49" charset="-128"/>
                <a:ea typeface="BIZ UDゴシック" panose="020B0400000000000000" pitchFamily="49" charset="-128"/>
              </a:rPr>
              <a:t>（１か所）</a:t>
            </a:r>
            <a:endParaRPr kumimoji="1" lang="en-US" altLang="ja-JP" sz="2800" dirty="0">
              <a:solidFill>
                <a:schemeClr val="tx1"/>
              </a:solidFill>
              <a:latin typeface="BIZ UDゴシック" panose="020B0400000000000000" pitchFamily="49" charset="-128"/>
              <a:ea typeface="BIZ UDゴシック" panose="020B0400000000000000" pitchFamily="49" charset="-128"/>
            </a:endParaRPr>
          </a:p>
          <a:p>
            <a:pPr algn="ctr"/>
            <a:r>
              <a:rPr lang="ja-JP" altLang="en-US" sz="2800" dirty="0">
                <a:solidFill>
                  <a:schemeClr val="tx1"/>
                </a:solidFill>
                <a:latin typeface="BIZ UDゴシック" panose="020B0400000000000000" pitchFamily="49" charset="-128"/>
                <a:ea typeface="BIZ UDゴシック" panose="020B0400000000000000" pitchFamily="49" charset="-128"/>
              </a:rPr>
              <a:t>２名</a:t>
            </a:r>
            <a:endParaRPr kumimoji="1" lang="ja-JP" altLang="en-US" sz="2800" dirty="0">
              <a:solidFill>
                <a:schemeClr val="tx1"/>
              </a:solidFill>
              <a:latin typeface="BIZ UDゴシック" panose="020B0400000000000000" pitchFamily="49" charset="-128"/>
              <a:ea typeface="BIZ UDゴシック" panose="020B0400000000000000" pitchFamily="49" charset="-128"/>
            </a:endParaRPr>
          </a:p>
        </p:txBody>
      </p:sp>
      <p:pic>
        <p:nvPicPr>
          <p:cNvPr id="5" name="図 4"/>
          <p:cNvPicPr/>
          <p:nvPr/>
        </p:nvPicPr>
        <p:blipFill>
          <a:blip r:embed="rId3" cstate="print">
            <a:extLst>
              <a:ext uri="{28A0092B-C50C-407E-A947-70E740481C1C}">
                <a14:useLocalDpi xmlns:a14="http://schemas.microsoft.com/office/drawing/2010/main" val="0"/>
              </a:ext>
            </a:extLst>
          </a:blip>
          <a:stretch>
            <a:fillRect/>
          </a:stretch>
        </p:blipFill>
        <p:spPr>
          <a:xfrm>
            <a:off x="6878782" y="5216235"/>
            <a:ext cx="1866900" cy="1350818"/>
          </a:xfrm>
          <a:prstGeom prst="rect">
            <a:avLst/>
          </a:prstGeom>
        </p:spPr>
      </p:pic>
    </p:spTree>
    <p:extLst>
      <p:ext uri="{BB962C8B-B14F-4D97-AF65-F5344CB8AC3E}">
        <p14:creationId xmlns:p14="http://schemas.microsoft.com/office/powerpoint/2010/main" val="2388238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287044" y="250231"/>
            <a:ext cx="8541328" cy="725105"/>
          </a:xfrm>
          <a:prstGeom prst="roundRect">
            <a:avLst/>
          </a:prstGeom>
          <a:solidFill>
            <a:schemeClr val="accent1">
              <a:lumMod val="50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800" dirty="0">
                <a:solidFill>
                  <a:schemeClr val="bg1"/>
                </a:solidFill>
                <a:latin typeface="BIZ UDゴシック" panose="020B0400000000000000" pitchFamily="49" charset="-128"/>
                <a:ea typeface="BIZ UDゴシック" panose="020B0400000000000000" pitchFamily="49" charset="-128"/>
              </a:rPr>
              <a:t>ハンセン病元患者をめぐる現状と課題</a:t>
            </a:r>
            <a:endParaRPr kumimoji="1" lang="ja-JP" altLang="en-US" sz="3800" dirty="0">
              <a:solidFill>
                <a:schemeClr val="bg1"/>
              </a:solidFill>
              <a:latin typeface="BIZ UDゴシック" panose="020B0400000000000000" pitchFamily="49" charset="-128"/>
              <a:ea typeface="BIZ UDゴシック" panose="020B0400000000000000" pitchFamily="49" charset="-128"/>
            </a:endParaRPr>
          </a:p>
        </p:txBody>
      </p:sp>
      <p:sp>
        <p:nvSpPr>
          <p:cNvPr id="3" name="正方形/長方形 2"/>
          <p:cNvSpPr/>
          <p:nvPr/>
        </p:nvSpPr>
        <p:spPr>
          <a:xfrm>
            <a:off x="287045" y="1345586"/>
            <a:ext cx="8541327" cy="5173747"/>
          </a:xfrm>
          <a:prstGeom prst="rect">
            <a:avLst/>
          </a:prstGeom>
          <a:solidFill>
            <a:schemeClr val="accent1">
              <a:lumMod val="20000"/>
              <a:lumOff val="80000"/>
            </a:schemeClr>
          </a:solidFill>
        </p:spPr>
        <p:style>
          <a:lnRef idx="2">
            <a:schemeClr val="accent3"/>
          </a:lnRef>
          <a:fillRef idx="1">
            <a:schemeClr val="lt1"/>
          </a:fillRef>
          <a:effectRef idx="0">
            <a:schemeClr val="accent3"/>
          </a:effectRef>
          <a:fontRef idx="minor">
            <a:schemeClr val="dk1"/>
          </a:fontRef>
        </p:style>
        <p:txBody>
          <a:bodyPr rtlCol="0" anchor="ctr"/>
          <a:lstStyle/>
          <a:p>
            <a:r>
              <a:rPr lang="ja-JP" altLang="en-US" sz="3200" dirty="0">
                <a:latin typeface="BIZ UDゴシック" panose="020B0400000000000000" pitchFamily="49" charset="-128"/>
                <a:ea typeface="BIZ UDゴシック" panose="020B0400000000000000" pitchFamily="49" charset="-128"/>
              </a:rPr>
              <a:t>○　国の長期間にわたる強制隔離政策により，</a:t>
            </a:r>
            <a:endParaRPr lang="en-US" altLang="ja-JP" sz="3200" dirty="0">
              <a:latin typeface="BIZ UDゴシック" panose="020B0400000000000000" pitchFamily="49" charset="-128"/>
              <a:ea typeface="BIZ UDゴシック" panose="020B0400000000000000" pitchFamily="49" charset="-128"/>
            </a:endParaRPr>
          </a:p>
          <a:p>
            <a:r>
              <a:rPr lang="ja-JP" altLang="en-US" sz="3200" dirty="0">
                <a:latin typeface="BIZ UDゴシック" panose="020B0400000000000000" pitchFamily="49" charset="-128"/>
                <a:ea typeface="BIZ UDゴシック" panose="020B0400000000000000" pitchFamily="49" charset="-128"/>
              </a:rPr>
              <a:t>　入所者の多くが家族や親族等との関係を絶</a:t>
            </a:r>
            <a:endParaRPr lang="en-US" altLang="ja-JP" sz="3200" dirty="0">
              <a:latin typeface="BIZ UDゴシック" panose="020B0400000000000000" pitchFamily="49" charset="-128"/>
              <a:ea typeface="BIZ UDゴシック" panose="020B0400000000000000" pitchFamily="49" charset="-128"/>
            </a:endParaRPr>
          </a:p>
          <a:p>
            <a:r>
              <a:rPr lang="ja-JP" altLang="en-US" sz="3200" dirty="0">
                <a:latin typeface="BIZ UDゴシック" panose="020B0400000000000000" pitchFamily="49" charset="-128"/>
                <a:ea typeface="BIZ UDゴシック" panose="020B0400000000000000" pitchFamily="49" charset="-128"/>
              </a:rPr>
              <a:t>　たれた。</a:t>
            </a:r>
          </a:p>
          <a:p>
            <a:r>
              <a:rPr lang="ja-JP" altLang="en-US" sz="3200" dirty="0">
                <a:latin typeface="BIZ UDゴシック" panose="020B0400000000000000" pitchFamily="49" charset="-128"/>
                <a:ea typeface="BIZ UDゴシック" panose="020B0400000000000000" pitchFamily="49" charset="-128"/>
              </a:rPr>
              <a:t>○　入所者自身の高齢化等により，病気が完</a:t>
            </a:r>
            <a:endParaRPr lang="en-US" altLang="ja-JP" sz="3200" dirty="0">
              <a:latin typeface="BIZ UDゴシック" panose="020B0400000000000000" pitchFamily="49" charset="-128"/>
              <a:ea typeface="BIZ UDゴシック" panose="020B0400000000000000" pitchFamily="49" charset="-128"/>
            </a:endParaRPr>
          </a:p>
          <a:p>
            <a:r>
              <a:rPr lang="ja-JP" altLang="en-US" sz="3200" dirty="0">
                <a:latin typeface="BIZ UDゴシック" panose="020B0400000000000000" pitchFamily="49" charset="-128"/>
                <a:ea typeface="BIZ UDゴシック" panose="020B0400000000000000" pitchFamily="49" charset="-128"/>
              </a:rPr>
              <a:t>　治した後も，療養所に残らざるを得ない。　</a:t>
            </a:r>
            <a:endParaRPr lang="en-US" altLang="ja-JP" sz="3200" dirty="0">
              <a:latin typeface="BIZ UDゴシック" panose="020B0400000000000000" pitchFamily="49" charset="-128"/>
              <a:ea typeface="BIZ UDゴシック" panose="020B0400000000000000" pitchFamily="49" charset="-128"/>
            </a:endParaRPr>
          </a:p>
          <a:p>
            <a:r>
              <a:rPr lang="ja-JP" altLang="en-US" sz="3200" dirty="0">
                <a:latin typeface="BIZ UDゴシック" panose="020B0400000000000000" pitchFamily="49" charset="-128"/>
                <a:ea typeface="BIZ UDゴシック" panose="020B0400000000000000" pitchFamily="49" charset="-128"/>
              </a:rPr>
              <a:t>○　現在も，元患者やその家族等に対する偏</a:t>
            </a:r>
            <a:endParaRPr lang="en-US" altLang="ja-JP" sz="3200" dirty="0">
              <a:latin typeface="BIZ UDゴシック" panose="020B0400000000000000" pitchFamily="49" charset="-128"/>
              <a:ea typeface="BIZ UDゴシック" panose="020B0400000000000000" pitchFamily="49" charset="-128"/>
            </a:endParaRPr>
          </a:p>
          <a:p>
            <a:r>
              <a:rPr lang="ja-JP" altLang="en-US" sz="3200" dirty="0">
                <a:latin typeface="BIZ UDゴシック" panose="020B0400000000000000" pitchFamily="49" charset="-128"/>
                <a:ea typeface="BIZ UDゴシック" panose="020B0400000000000000" pitchFamily="49" charset="-128"/>
              </a:rPr>
              <a:t>　見や差別が続いている。</a:t>
            </a:r>
            <a:endParaRPr lang="en-US" altLang="ja-JP" sz="3200" dirty="0">
              <a:latin typeface="BIZ UDゴシック" panose="020B0400000000000000" pitchFamily="49" charset="-128"/>
              <a:ea typeface="BIZ UDゴシック" panose="020B0400000000000000" pitchFamily="49" charset="-128"/>
            </a:endParaRPr>
          </a:p>
          <a:p>
            <a:r>
              <a:rPr lang="ja-JP" altLang="en-US" sz="3000" dirty="0">
                <a:latin typeface="BIZ UDゴシック" panose="020B0400000000000000" pitchFamily="49" charset="-128"/>
                <a:ea typeface="BIZ UDゴシック" panose="020B0400000000000000" pitchFamily="49" charset="-128"/>
              </a:rPr>
              <a:t>　</a:t>
            </a:r>
            <a:endParaRPr lang="en-US" altLang="ja-JP" sz="3000" dirty="0">
              <a:latin typeface="BIZ UDゴシック" panose="020B0400000000000000" pitchFamily="49" charset="-128"/>
              <a:ea typeface="BIZ UDゴシック" panose="020B0400000000000000" pitchFamily="49" charset="-128"/>
            </a:endParaRPr>
          </a:p>
          <a:p>
            <a:endParaRPr lang="en-US" altLang="ja-JP" sz="3000" dirty="0">
              <a:latin typeface="BIZ UDゴシック" panose="020B0400000000000000" pitchFamily="49" charset="-128"/>
              <a:ea typeface="BIZ UDゴシック" panose="020B0400000000000000" pitchFamily="49" charset="-128"/>
            </a:endParaRPr>
          </a:p>
        </p:txBody>
      </p:sp>
      <p:sp>
        <p:nvSpPr>
          <p:cNvPr id="6" name="角丸四角形吹き出し 5"/>
          <p:cNvSpPr/>
          <p:nvPr/>
        </p:nvSpPr>
        <p:spPr>
          <a:xfrm>
            <a:off x="1676401" y="5317991"/>
            <a:ext cx="5276412" cy="1087582"/>
          </a:xfrm>
          <a:prstGeom prst="wedgeRoundRectCallout">
            <a:avLst>
              <a:gd name="adj1" fmla="val 58128"/>
              <a:gd name="adj2" fmla="val -1676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a:solidFill>
                  <a:schemeClr val="tx1"/>
                </a:solidFill>
              </a:rPr>
              <a:t>　このような問題を解決するためには，ハンセン病問題に対する</a:t>
            </a:r>
            <a:r>
              <a:rPr kumimoji="1" lang="ja-JP" altLang="en-US" sz="2400" dirty="0">
                <a:solidFill>
                  <a:srgbClr val="FF0000"/>
                </a:solidFill>
              </a:rPr>
              <a:t>正しい理解と深い認識</a:t>
            </a:r>
            <a:r>
              <a:rPr kumimoji="1" lang="ja-JP" altLang="en-US" sz="2400" dirty="0">
                <a:solidFill>
                  <a:schemeClr val="tx1"/>
                </a:solidFill>
              </a:rPr>
              <a:t>が必要です。</a:t>
            </a:r>
          </a:p>
        </p:txBody>
      </p:sp>
      <p:pic>
        <p:nvPicPr>
          <p:cNvPr id="8" name="図 7"/>
          <p:cNvPicPr>
            <a:picLocks noChangeAspect="1"/>
          </p:cNvPicPr>
          <p:nvPr/>
        </p:nvPicPr>
        <p:blipFill>
          <a:blip r:embed="rId3"/>
          <a:stretch>
            <a:fillRect/>
          </a:stretch>
        </p:blipFill>
        <p:spPr>
          <a:xfrm>
            <a:off x="7268441" y="5317991"/>
            <a:ext cx="1875559" cy="1039092"/>
          </a:xfrm>
          <a:prstGeom prst="rect">
            <a:avLst/>
          </a:prstGeom>
        </p:spPr>
      </p:pic>
    </p:spTree>
    <p:extLst>
      <p:ext uri="{BB962C8B-B14F-4D97-AF65-F5344CB8AC3E}">
        <p14:creationId xmlns:p14="http://schemas.microsoft.com/office/powerpoint/2010/main" val="4011752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429780" y="1242203"/>
            <a:ext cx="8369163" cy="539595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eaLnBrk="0" fontAlgn="base" hangingPunct="0">
              <a:spcBef>
                <a:spcPct val="0"/>
              </a:spcBef>
              <a:spcAft>
                <a:spcPct val="0"/>
              </a:spcAft>
            </a:pPr>
            <a:r>
              <a:rPr lang="ja-JP" altLang="en-US" sz="3200" dirty="0">
                <a:solidFill>
                  <a:prstClr val="black"/>
                </a:solidFill>
                <a:latin typeface="BIZ UDゴシック" panose="020B0400000000000000" pitchFamily="49" charset="-128"/>
                <a:ea typeface="BIZ UDゴシック" panose="020B0400000000000000" pitchFamily="49" charset="-128"/>
              </a:rPr>
              <a:t>・　</a:t>
            </a:r>
            <a:r>
              <a:rPr lang="ja-JP" altLang="en-US" sz="3400" dirty="0">
                <a:solidFill>
                  <a:prstClr val="black"/>
                </a:solidFill>
                <a:latin typeface="BIZ UDゴシック" panose="020B0400000000000000" pitchFamily="49" charset="-128"/>
                <a:ea typeface="BIZ UDゴシック" panose="020B0400000000000000" pitchFamily="49" charset="-128"/>
              </a:rPr>
              <a:t>親や兄弟姉妹と一緒に暮らすこと</a:t>
            </a:r>
            <a:endParaRPr lang="en-US" altLang="ja-JP" sz="3400" dirty="0">
              <a:solidFill>
                <a:prstClr val="black"/>
              </a:solidFill>
              <a:latin typeface="BIZ UDゴシック" panose="020B0400000000000000" pitchFamily="49" charset="-128"/>
              <a:ea typeface="BIZ UDゴシック" panose="020B0400000000000000" pitchFamily="49" charset="-128"/>
            </a:endParaRPr>
          </a:p>
          <a:p>
            <a:pPr eaLnBrk="0" fontAlgn="base" hangingPunct="0">
              <a:spcBef>
                <a:spcPct val="0"/>
              </a:spcBef>
              <a:spcAft>
                <a:spcPct val="0"/>
              </a:spcAft>
            </a:pPr>
            <a:r>
              <a:rPr lang="ja-JP" altLang="en-US" sz="3400" dirty="0">
                <a:solidFill>
                  <a:prstClr val="black"/>
                </a:solidFill>
                <a:latin typeface="BIZ UDゴシック" panose="020B0400000000000000" pitchFamily="49" charset="-128"/>
                <a:ea typeface="BIZ UDゴシック" panose="020B0400000000000000" pitchFamily="49" charset="-128"/>
              </a:rPr>
              <a:t>　ができない。</a:t>
            </a:r>
            <a:endParaRPr lang="en-US" altLang="ja-JP" sz="3400" dirty="0">
              <a:solidFill>
                <a:prstClr val="black"/>
              </a:solidFill>
              <a:latin typeface="BIZ UDゴシック" panose="020B0400000000000000" pitchFamily="49" charset="-128"/>
              <a:ea typeface="BIZ UDゴシック" panose="020B0400000000000000" pitchFamily="49" charset="-128"/>
            </a:endParaRPr>
          </a:p>
          <a:p>
            <a:pPr eaLnBrk="0" fontAlgn="base" hangingPunct="0">
              <a:spcBef>
                <a:spcPct val="0"/>
              </a:spcBef>
              <a:spcAft>
                <a:spcPct val="0"/>
              </a:spcAft>
            </a:pPr>
            <a:r>
              <a:rPr lang="ja-JP" altLang="en-US" sz="3400" dirty="0">
                <a:solidFill>
                  <a:prstClr val="black"/>
                </a:solidFill>
                <a:latin typeface="BIZ UDゴシック" panose="020B0400000000000000" pitchFamily="49" charset="-128"/>
                <a:ea typeface="BIZ UDゴシック" panose="020B0400000000000000" pitchFamily="49" charset="-128"/>
              </a:rPr>
              <a:t>・　実名を名乗ることができない。</a:t>
            </a:r>
            <a:endParaRPr lang="en-US" altLang="ja-JP" sz="3400" dirty="0">
              <a:solidFill>
                <a:prstClr val="black"/>
              </a:solidFill>
              <a:latin typeface="BIZ UDゴシック" panose="020B0400000000000000" pitchFamily="49" charset="-128"/>
              <a:ea typeface="BIZ UDゴシック" panose="020B0400000000000000" pitchFamily="49" charset="-128"/>
            </a:endParaRPr>
          </a:p>
          <a:p>
            <a:pPr eaLnBrk="0" fontAlgn="base" hangingPunct="0">
              <a:spcBef>
                <a:spcPct val="0"/>
              </a:spcBef>
              <a:spcAft>
                <a:spcPct val="0"/>
              </a:spcAft>
            </a:pPr>
            <a:r>
              <a:rPr lang="ja-JP" altLang="en-US" sz="3400" dirty="0">
                <a:solidFill>
                  <a:prstClr val="black"/>
                </a:solidFill>
                <a:latin typeface="BIZ UDゴシック" panose="020B0400000000000000" pitchFamily="49" charset="-128"/>
                <a:ea typeface="BIZ UDゴシック" panose="020B0400000000000000" pitchFamily="49" charset="-128"/>
              </a:rPr>
              <a:t>・　結婚しても子供を生むことが許さ</a:t>
            </a:r>
            <a:endParaRPr lang="en-US" altLang="ja-JP" sz="3400" dirty="0">
              <a:solidFill>
                <a:prstClr val="black"/>
              </a:solidFill>
              <a:latin typeface="BIZ UDゴシック" panose="020B0400000000000000" pitchFamily="49" charset="-128"/>
              <a:ea typeface="BIZ UDゴシック" panose="020B0400000000000000" pitchFamily="49" charset="-128"/>
            </a:endParaRPr>
          </a:p>
          <a:p>
            <a:pPr eaLnBrk="0" fontAlgn="base" hangingPunct="0">
              <a:spcBef>
                <a:spcPct val="0"/>
              </a:spcBef>
              <a:spcAft>
                <a:spcPct val="0"/>
              </a:spcAft>
            </a:pPr>
            <a:r>
              <a:rPr lang="ja-JP" altLang="en-US" sz="3400" dirty="0">
                <a:solidFill>
                  <a:prstClr val="black"/>
                </a:solidFill>
                <a:latin typeface="BIZ UDゴシック" panose="020B0400000000000000" pitchFamily="49" charset="-128"/>
                <a:ea typeface="BIZ UDゴシック" panose="020B0400000000000000" pitchFamily="49" charset="-128"/>
              </a:rPr>
              <a:t>　れない。</a:t>
            </a:r>
            <a:endParaRPr lang="en-US" altLang="ja-JP" sz="3400" dirty="0">
              <a:solidFill>
                <a:prstClr val="black"/>
              </a:solidFill>
              <a:latin typeface="BIZ UDゴシック" panose="020B0400000000000000" pitchFamily="49" charset="-128"/>
              <a:ea typeface="BIZ UDゴシック" panose="020B0400000000000000" pitchFamily="49" charset="-128"/>
            </a:endParaRPr>
          </a:p>
          <a:p>
            <a:pPr eaLnBrk="0" fontAlgn="base" hangingPunct="0">
              <a:spcBef>
                <a:spcPct val="0"/>
              </a:spcBef>
              <a:spcAft>
                <a:spcPct val="0"/>
              </a:spcAft>
            </a:pPr>
            <a:r>
              <a:rPr lang="ja-JP" altLang="en-US" sz="3400" dirty="0">
                <a:solidFill>
                  <a:prstClr val="black"/>
                </a:solidFill>
                <a:latin typeface="BIZ UDゴシック" panose="020B0400000000000000" pitchFamily="49" charset="-128"/>
                <a:ea typeface="BIZ UDゴシック" panose="020B0400000000000000" pitchFamily="49" charset="-128"/>
              </a:rPr>
              <a:t>・　一生療養所から出て暮らすことが</a:t>
            </a:r>
            <a:endParaRPr lang="en-US" altLang="ja-JP" sz="3400" dirty="0">
              <a:solidFill>
                <a:prstClr val="black"/>
              </a:solidFill>
              <a:latin typeface="BIZ UDゴシック" panose="020B0400000000000000" pitchFamily="49" charset="-128"/>
              <a:ea typeface="BIZ UDゴシック" panose="020B0400000000000000" pitchFamily="49" charset="-128"/>
            </a:endParaRPr>
          </a:p>
          <a:p>
            <a:pPr eaLnBrk="0" fontAlgn="base" hangingPunct="0">
              <a:spcBef>
                <a:spcPct val="0"/>
              </a:spcBef>
              <a:spcAft>
                <a:spcPct val="0"/>
              </a:spcAft>
            </a:pPr>
            <a:r>
              <a:rPr lang="ja-JP" altLang="en-US" sz="3400" dirty="0">
                <a:solidFill>
                  <a:prstClr val="black"/>
                </a:solidFill>
                <a:latin typeface="BIZ UDゴシック" panose="020B0400000000000000" pitchFamily="49" charset="-128"/>
                <a:ea typeface="BIZ UDゴシック" panose="020B0400000000000000" pitchFamily="49" charset="-128"/>
              </a:rPr>
              <a:t>　できない。</a:t>
            </a:r>
            <a:endParaRPr lang="en-US" altLang="ja-JP" sz="3400" dirty="0">
              <a:solidFill>
                <a:prstClr val="black"/>
              </a:solidFill>
              <a:latin typeface="BIZ UDゴシック" panose="020B0400000000000000" pitchFamily="49" charset="-128"/>
              <a:ea typeface="BIZ UDゴシック" panose="020B0400000000000000" pitchFamily="49" charset="-128"/>
            </a:endParaRPr>
          </a:p>
          <a:p>
            <a:pPr eaLnBrk="0" fontAlgn="base" hangingPunct="0">
              <a:spcBef>
                <a:spcPct val="0"/>
              </a:spcBef>
              <a:spcAft>
                <a:spcPct val="0"/>
              </a:spcAft>
            </a:pPr>
            <a:r>
              <a:rPr lang="ja-JP" altLang="en-US" sz="3400" dirty="0">
                <a:solidFill>
                  <a:prstClr val="black"/>
                </a:solidFill>
                <a:latin typeface="BIZ UDゴシック" panose="020B0400000000000000" pitchFamily="49" charset="-128"/>
                <a:ea typeface="BIZ UDゴシック" panose="020B0400000000000000" pitchFamily="49" charset="-128"/>
              </a:rPr>
              <a:t>・　死んでも故郷の墓に埋葬しても</a:t>
            </a:r>
            <a:r>
              <a:rPr lang="ja-JP" altLang="en-US" sz="3400" dirty="0" err="1">
                <a:solidFill>
                  <a:prstClr val="black"/>
                </a:solidFill>
                <a:latin typeface="BIZ UDゴシック" panose="020B0400000000000000" pitchFamily="49" charset="-128"/>
                <a:ea typeface="BIZ UDゴシック" panose="020B0400000000000000" pitchFamily="49" charset="-128"/>
              </a:rPr>
              <a:t>ら</a:t>
            </a:r>
            <a:endParaRPr lang="en-US" altLang="ja-JP" sz="3400" dirty="0">
              <a:solidFill>
                <a:prstClr val="black"/>
              </a:solidFill>
              <a:latin typeface="BIZ UDゴシック" panose="020B0400000000000000" pitchFamily="49" charset="-128"/>
              <a:ea typeface="BIZ UDゴシック" panose="020B0400000000000000" pitchFamily="49" charset="-128"/>
            </a:endParaRPr>
          </a:p>
          <a:p>
            <a:pPr eaLnBrk="0" fontAlgn="base" hangingPunct="0">
              <a:spcBef>
                <a:spcPct val="0"/>
              </a:spcBef>
              <a:spcAft>
                <a:spcPct val="0"/>
              </a:spcAft>
            </a:pPr>
            <a:r>
              <a:rPr lang="ja-JP" altLang="en-US" sz="3400" dirty="0">
                <a:solidFill>
                  <a:prstClr val="black"/>
                </a:solidFill>
                <a:latin typeface="BIZ UDゴシック" panose="020B0400000000000000" pitchFamily="49" charset="-128"/>
                <a:ea typeface="BIZ UDゴシック" panose="020B0400000000000000" pitchFamily="49" charset="-128"/>
              </a:rPr>
              <a:t>　えない。</a:t>
            </a:r>
          </a:p>
        </p:txBody>
      </p:sp>
      <p:pic>
        <p:nvPicPr>
          <p:cNvPr id="6" name="図 5" descr="C:\Users\00711080\Desktop\Murata\イラスト\子ども達\いろいろな表情\96fe4ac1.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61619" y="204856"/>
            <a:ext cx="1528041" cy="1037347"/>
          </a:xfrm>
          <a:prstGeom prst="rect">
            <a:avLst/>
          </a:prstGeom>
          <a:noFill/>
          <a:ln>
            <a:noFill/>
          </a:ln>
        </p:spPr>
      </p:pic>
      <p:sp>
        <p:nvSpPr>
          <p:cNvPr id="7" name="四角形吹き出し 6"/>
          <p:cNvSpPr/>
          <p:nvPr/>
        </p:nvSpPr>
        <p:spPr>
          <a:xfrm>
            <a:off x="2665169" y="285932"/>
            <a:ext cx="3478069" cy="806595"/>
          </a:xfrm>
          <a:prstGeom prst="wedgeRectCallout">
            <a:avLst>
              <a:gd name="adj1" fmla="val 62721"/>
              <a:gd name="adj2" fmla="val -10517"/>
            </a:avLst>
          </a:prstGeom>
          <a:solidFill>
            <a:srgbClr val="FFFFCC"/>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latin typeface="BIZ UDゴシック" panose="020B0400000000000000" pitchFamily="49" charset="-128"/>
                <a:ea typeface="BIZ UDゴシック" panose="020B0400000000000000" pitchFamily="49" charset="-128"/>
              </a:rPr>
              <a:t>想像してみましょう。</a:t>
            </a:r>
          </a:p>
        </p:txBody>
      </p:sp>
    </p:spTree>
    <p:extLst>
      <p:ext uri="{BB962C8B-B14F-4D97-AF65-F5344CB8AC3E}">
        <p14:creationId xmlns:p14="http://schemas.microsoft.com/office/powerpoint/2010/main" val="3008896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0" y="0"/>
            <a:ext cx="9144000" cy="6858000"/>
          </a:xfrm>
          <a:prstGeom prst="roundRect">
            <a:avLst/>
          </a:prstGeom>
          <a:solidFill>
            <a:schemeClr val="accent1">
              <a:lumMod val="20000"/>
              <a:lumOff val="8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1468705" y="1143846"/>
            <a:ext cx="6223522" cy="629920"/>
          </a:xfrm>
          <a:prstGeom prst="rect">
            <a:avLst/>
          </a:prstGeom>
          <a:solidFill>
            <a:schemeClr val="accent6">
              <a:lumMod val="40000"/>
              <a:lumOff val="6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solidFill>
                  <a:schemeClr val="tx1"/>
                </a:solidFill>
                <a:latin typeface="BIZ UDPゴシック" panose="020B0400000000000000" pitchFamily="50" charset="-128"/>
                <a:ea typeface="BIZ UDPゴシック" panose="020B0400000000000000" pitchFamily="50" charset="-128"/>
              </a:rPr>
              <a:t>ハンセン病問題に係る法律等</a:t>
            </a:r>
            <a:endParaRPr kumimoji="1" lang="ja-JP" altLang="en-US" sz="3200" dirty="0">
              <a:solidFill>
                <a:schemeClr val="tx1"/>
              </a:solidFill>
              <a:latin typeface="BIZ UDPゴシック" panose="020B0400000000000000" pitchFamily="50" charset="-128"/>
              <a:ea typeface="BIZ UDPゴシック" panose="020B0400000000000000" pitchFamily="50" charset="-128"/>
            </a:endParaRPr>
          </a:p>
        </p:txBody>
      </p:sp>
      <p:sp>
        <p:nvSpPr>
          <p:cNvPr id="4" name="正方形/長方形 3"/>
          <p:cNvSpPr/>
          <p:nvPr/>
        </p:nvSpPr>
        <p:spPr>
          <a:xfrm>
            <a:off x="491067" y="1918969"/>
            <a:ext cx="8483599" cy="47938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800" dirty="0">
                <a:solidFill>
                  <a:schemeClr val="tx1"/>
                </a:solidFill>
                <a:latin typeface="BIZ UDPゴシック" panose="020B0400000000000000" pitchFamily="50" charset="-128"/>
                <a:ea typeface="BIZ UDPゴシック" panose="020B0400000000000000" pitchFamily="50" charset="-128"/>
              </a:rPr>
              <a:t>1996</a:t>
            </a:r>
            <a:r>
              <a:rPr lang="ja-JP" altLang="en-US" sz="2800" dirty="0">
                <a:solidFill>
                  <a:schemeClr val="tx1"/>
                </a:solidFill>
                <a:latin typeface="BIZ UDPゴシック" panose="020B0400000000000000" pitchFamily="50" charset="-128"/>
                <a:ea typeface="BIZ UDPゴシック" panose="020B0400000000000000" pitchFamily="50" charset="-128"/>
              </a:rPr>
              <a:t>（平成８）年　「ら</a:t>
            </a:r>
            <a:r>
              <a:rPr lang="ja-JP" altLang="en-US" sz="2800" dirty="0" err="1">
                <a:solidFill>
                  <a:schemeClr val="tx1"/>
                </a:solidFill>
                <a:latin typeface="BIZ UDPゴシック" panose="020B0400000000000000" pitchFamily="50" charset="-128"/>
                <a:ea typeface="BIZ UDPゴシック" panose="020B0400000000000000" pitchFamily="50" charset="-128"/>
              </a:rPr>
              <a:t>い</a:t>
            </a:r>
            <a:r>
              <a:rPr lang="ja-JP" altLang="en-US" sz="2800" dirty="0">
                <a:solidFill>
                  <a:schemeClr val="tx1"/>
                </a:solidFill>
                <a:latin typeface="BIZ UDPゴシック" panose="020B0400000000000000" pitchFamily="50" charset="-128"/>
                <a:ea typeface="BIZ UDPゴシック" panose="020B0400000000000000" pitchFamily="50" charset="-128"/>
              </a:rPr>
              <a:t>予防法の廃止に関する法律」</a:t>
            </a:r>
            <a:endParaRPr lang="en-US" altLang="ja-JP" sz="2800" dirty="0">
              <a:solidFill>
                <a:schemeClr val="tx1"/>
              </a:solidFill>
              <a:latin typeface="BIZ UDPゴシック" panose="020B0400000000000000" pitchFamily="50" charset="-128"/>
              <a:ea typeface="BIZ UDPゴシック" panose="020B0400000000000000" pitchFamily="50" charset="-128"/>
            </a:endParaRPr>
          </a:p>
          <a:p>
            <a:endParaRPr lang="en-US" altLang="ja-JP" sz="2800" dirty="0">
              <a:solidFill>
                <a:schemeClr val="tx1"/>
              </a:solidFill>
              <a:latin typeface="BIZ UDPゴシック" panose="020B0400000000000000" pitchFamily="50" charset="-128"/>
              <a:ea typeface="BIZ UDPゴシック" panose="020B0400000000000000" pitchFamily="50" charset="-128"/>
            </a:endParaRPr>
          </a:p>
          <a:p>
            <a:endParaRPr lang="en-US" altLang="ja-JP" sz="2800" dirty="0">
              <a:solidFill>
                <a:schemeClr val="tx1"/>
              </a:solidFill>
              <a:latin typeface="BIZ UDPゴシック" panose="020B0400000000000000" pitchFamily="50" charset="-128"/>
              <a:ea typeface="BIZ UDPゴシック" panose="020B0400000000000000" pitchFamily="50" charset="-128"/>
            </a:endParaRPr>
          </a:p>
          <a:p>
            <a:endParaRPr kumimoji="1" lang="en-US" altLang="ja-JP" sz="2000" dirty="0">
              <a:solidFill>
                <a:schemeClr val="tx1"/>
              </a:solidFill>
              <a:latin typeface="BIZ UDPゴシック" panose="020B0400000000000000" pitchFamily="50" charset="-128"/>
              <a:ea typeface="BIZ UDPゴシック" panose="020B0400000000000000" pitchFamily="50" charset="-128"/>
            </a:endParaRPr>
          </a:p>
          <a:p>
            <a:r>
              <a:rPr kumimoji="1" lang="en-US" altLang="ja-JP" sz="2400" dirty="0">
                <a:solidFill>
                  <a:schemeClr val="tx1"/>
                </a:solidFill>
                <a:latin typeface="BIZ UDPゴシック" panose="020B0400000000000000" pitchFamily="50" charset="-128"/>
                <a:ea typeface="BIZ UDPゴシック" panose="020B0400000000000000" pitchFamily="50" charset="-128"/>
              </a:rPr>
              <a:t>※</a:t>
            </a:r>
            <a:r>
              <a:rPr kumimoji="1" lang="ja-JP" altLang="en-US" sz="2400" dirty="0">
                <a:solidFill>
                  <a:schemeClr val="tx1"/>
                </a:solidFill>
                <a:latin typeface="BIZ UDPゴシック" panose="020B0400000000000000" pitchFamily="50" charset="-128"/>
                <a:ea typeface="BIZ UDPゴシック" panose="020B0400000000000000" pitchFamily="50" charset="-128"/>
              </a:rPr>
              <a:t>　１９９８（平成</a:t>
            </a:r>
            <a:r>
              <a:rPr kumimoji="1" lang="en-US" altLang="ja-JP" sz="2400" dirty="0">
                <a:solidFill>
                  <a:schemeClr val="tx1"/>
                </a:solidFill>
                <a:latin typeface="BIZ UDPゴシック" panose="020B0400000000000000" pitchFamily="50" charset="-128"/>
                <a:ea typeface="BIZ UDPゴシック" panose="020B0400000000000000" pitchFamily="50" charset="-128"/>
              </a:rPr>
              <a:t>10</a:t>
            </a:r>
            <a:r>
              <a:rPr kumimoji="1" lang="ja-JP" altLang="en-US" sz="2400" dirty="0">
                <a:solidFill>
                  <a:schemeClr val="tx1"/>
                </a:solidFill>
                <a:latin typeface="BIZ UDPゴシック" panose="020B0400000000000000" pitchFamily="50" charset="-128"/>
                <a:ea typeface="BIZ UDPゴシック" panose="020B0400000000000000" pitchFamily="50" charset="-128"/>
              </a:rPr>
              <a:t>）年，熊本地裁に星塚敬愛園，菊池恵楓</a:t>
            </a:r>
            <a:endParaRPr kumimoji="1" lang="en-US" altLang="ja-JP" sz="2400" dirty="0">
              <a:solidFill>
                <a:schemeClr val="tx1"/>
              </a:solidFill>
              <a:latin typeface="BIZ UDPゴシック" panose="020B0400000000000000" pitchFamily="50" charset="-128"/>
              <a:ea typeface="BIZ UDPゴシック" panose="020B0400000000000000" pitchFamily="50" charset="-128"/>
            </a:endParaRPr>
          </a:p>
          <a:p>
            <a:r>
              <a:rPr lang="ja-JP" altLang="en-US" sz="2400" dirty="0">
                <a:solidFill>
                  <a:schemeClr val="tx1"/>
                </a:solidFill>
                <a:latin typeface="BIZ UDPゴシック" panose="020B0400000000000000" pitchFamily="50" charset="-128"/>
                <a:ea typeface="BIZ UDPゴシック" panose="020B0400000000000000" pitchFamily="50" charset="-128"/>
              </a:rPr>
              <a:t>　</a:t>
            </a:r>
            <a:r>
              <a:rPr kumimoji="1" lang="ja-JP" altLang="en-US" sz="2400" dirty="0">
                <a:solidFill>
                  <a:schemeClr val="tx1"/>
                </a:solidFill>
                <a:latin typeface="BIZ UDPゴシック" panose="020B0400000000000000" pitchFamily="50" charset="-128"/>
                <a:ea typeface="BIZ UDPゴシック" panose="020B0400000000000000" pitchFamily="50" charset="-128"/>
              </a:rPr>
              <a:t>園の入所者ら</a:t>
            </a:r>
            <a:r>
              <a:rPr kumimoji="1" lang="en-US" altLang="ja-JP" sz="2400" dirty="0">
                <a:solidFill>
                  <a:schemeClr val="tx1"/>
                </a:solidFill>
                <a:latin typeface="BIZ UDPゴシック" panose="020B0400000000000000" pitchFamily="50" charset="-128"/>
                <a:ea typeface="BIZ UDPゴシック" panose="020B0400000000000000" pitchFamily="50" charset="-128"/>
              </a:rPr>
              <a:t>13</a:t>
            </a:r>
            <a:r>
              <a:rPr kumimoji="1" lang="ja-JP" altLang="en-US" sz="2400" dirty="0">
                <a:solidFill>
                  <a:schemeClr val="tx1"/>
                </a:solidFill>
                <a:latin typeface="BIZ UDPゴシック" panose="020B0400000000000000" pitchFamily="50" charset="-128"/>
                <a:ea typeface="BIZ UDPゴシック" panose="020B0400000000000000" pitchFamily="50" charset="-128"/>
              </a:rPr>
              <a:t>人が「ら</a:t>
            </a:r>
            <a:r>
              <a:rPr kumimoji="1" lang="ja-JP" altLang="en-US" sz="2400" dirty="0" err="1">
                <a:solidFill>
                  <a:schemeClr val="tx1"/>
                </a:solidFill>
                <a:latin typeface="BIZ UDPゴシック" panose="020B0400000000000000" pitchFamily="50" charset="-128"/>
                <a:ea typeface="BIZ UDPゴシック" panose="020B0400000000000000" pitchFamily="50" charset="-128"/>
              </a:rPr>
              <a:t>い</a:t>
            </a:r>
            <a:r>
              <a:rPr kumimoji="1" lang="ja-JP" altLang="en-US" sz="2400" dirty="0">
                <a:solidFill>
                  <a:schemeClr val="tx1"/>
                </a:solidFill>
                <a:latin typeface="BIZ UDPゴシック" panose="020B0400000000000000" pitchFamily="50" charset="-128"/>
                <a:ea typeface="BIZ UDPゴシック" panose="020B0400000000000000" pitchFamily="50" charset="-128"/>
              </a:rPr>
              <a:t>予防法」違憲国家賠償請求訴</a:t>
            </a:r>
            <a:endParaRPr kumimoji="1" lang="en-US" altLang="ja-JP" sz="2400" dirty="0">
              <a:solidFill>
                <a:schemeClr val="tx1"/>
              </a:solidFill>
              <a:latin typeface="BIZ UDPゴシック" panose="020B0400000000000000" pitchFamily="50" charset="-128"/>
              <a:ea typeface="BIZ UDPゴシック" panose="020B0400000000000000" pitchFamily="50" charset="-128"/>
            </a:endParaRPr>
          </a:p>
          <a:p>
            <a:r>
              <a:rPr lang="ja-JP" altLang="en-US" sz="2400" dirty="0">
                <a:solidFill>
                  <a:schemeClr val="tx1"/>
                </a:solidFill>
                <a:latin typeface="BIZ UDPゴシック" panose="020B0400000000000000" pitchFamily="50" charset="-128"/>
                <a:ea typeface="BIZ UDPゴシック" panose="020B0400000000000000" pitchFamily="50" charset="-128"/>
              </a:rPr>
              <a:t>　</a:t>
            </a:r>
            <a:r>
              <a:rPr kumimoji="1" lang="ja-JP" altLang="en-US" sz="2400" dirty="0">
                <a:solidFill>
                  <a:schemeClr val="tx1"/>
                </a:solidFill>
                <a:latin typeface="BIZ UDPゴシック" panose="020B0400000000000000" pitchFamily="50" charset="-128"/>
                <a:ea typeface="BIZ UDPゴシック" panose="020B0400000000000000" pitchFamily="50" charset="-128"/>
              </a:rPr>
              <a:t>訟を提起し，</a:t>
            </a:r>
            <a:r>
              <a:rPr kumimoji="1" lang="en-US" altLang="ja-JP" sz="2400" dirty="0">
                <a:solidFill>
                  <a:schemeClr val="tx1"/>
                </a:solidFill>
                <a:latin typeface="BIZ UDPゴシック" panose="020B0400000000000000" pitchFamily="50" charset="-128"/>
                <a:ea typeface="BIZ UDPゴシック" panose="020B0400000000000000" pitchFamily="50" charset="-128"/>
              </a:rPr>
              <a:t>2001</a:t>
            </a:r>
            <a:r>
              <a:rPr kumimoji="1" lang="ja-JP" altLang="en-US" sz="2400" dirty="0">
                <a:solidFill>
                  <a:schemeClr val="tx1"/>
                </a:solidFill>
                <a:latin typeface="BIZ UDPゴシック" panose="020B0400000000000000" pitchFamily="50" charset="-128"/>
                <a:ea typeface="BIZ UDPゴシック" panose="020B0400000000000000" pitchFamily="50" charset="-128"/>
              </a:rPr>
              <a:t>（平成</a:t>
            </a:r>
            <a:r>
              <a:rPr kumimoji="1" lang="en-US" altLang="ja-JP" sz="2400" dirty="0">
                <a:solidFill>
                  <a:schemeClr val="tx1"/>
                </a:solidFill>
                <a:latin typeface="BIZ UDPゴシック" panose="020B0400000000000000" pitchFamily="50" charset="-128"/>
                <a:ea typeface="BIZ UDPゴシック" panose="020B0400000000000000" pitchFamily="50" charset="-128"/>
              </a:rPr>
              <a:t>13</a:t>
            </a:r>
            <a:r>
              <a:rPr kumimoji="1" lang="ja-JP" altLang="en-US" sz="2400" dirty="0">
                <a:solidFill>
                  <a:schemeClr val="tx1"/>
                </a:solidFill>
                <a:latin typeface="BIZ UDPゴシック" panose="020B0400000000000000" pitchFamily="50" charset="-128"/>
                <a:ea typeface="BIZ UDPゴシック" panose="020B0400000000000000" pitchFamily="50" charset="-128"/>
              </a:rPr>
              <a:t>）年に原告勝訴の判決</a:t>
            </a:r>
            <a:endParaRPr kumimoji="1" lang="en-US" altLang="ja-JP" sz="2400" dirty="0">
              <a:solidFill>
                <a:schemeClr val="tx1"/>
              </a:solidFill>
              <a:latin typeface="BIZ UDPゴシック" panose="020B0400000000000000" pitchFamily="50" charset="-128"/>
              <a:ea typeface="BIZ UDPゴシック" panose="020B0400000000000000" pitchFamily="50" charset="-128"/>
            </a:endParaRPr>
          </a:p>
          <a:p>
            <a:endParaRPr lang="en-US" altLang="ja-JP" sz="2400" dirty="0">
              <a:solidFill>
                <a:srgbClr val="FF0000"/>
              </a:solidFill>
              <a:latin typeface="BIZ UDPゴシック" panose="020B0400000000000000" pitchFamily="50" charset="-128"/>
              <a:ea typeface="BIZ UDPゴシック" panose="020B0400000000000000" pitchFamily="50" charset="-128"/>
            </a:endParaRPr>
          </a:p>
          <a:p>
            <a:r>
              <a:rPr lang="en-US" altLang="ja-JP" sz="2800" dirty="0">
                <a:solidFill>
                  <a:schemeClr val="tx1"/>
                </a:solidFill>
                <a:latin typeface="BIZ UDPゴシック" panose="020B0400000000000000" pitchFamily="50" charset="-128"/>
                <a:ea typeface="BIZ UDPゴシック" panose="020B0400000000000000" pitchFamily="50" charset="-128"/>
              </a:rPr>
              <a:t>200</a:t>
            </a:r>
            <a:r>
              <a:rPr lang="ja-JP" altLang="en-US" sz="2800" dirty="0">
                <a:solidFill>
                  <a:schemeClr val="tx1"/>
                </a:solidFill>
                <a:latin typeface="BIZ UDPゴシック" panose="020B0400000000000000" pitchFamily="50" charset="-128"/>
                <a:ea typeface="BIZ UDPゴシック" panose="020B0400000000000000" pitchFamily="50" charset="-128"/>
              </a:rPr>
              <a:t>１（平成</a:t>
            </a:r>
            <a:r>
              <a:rPr lang="en-US" altLang="ja-JP" sz="2800" dirty="0">
                <a:solidFill>
                  <a:schemeClr val="tx1"/>
                </a:solidFill>
                <a:latin typeface="BIZ UDPゴシック" panose="020B0400000000000000" pitchFamily="50" charset="-128"/>
                <a:ea typeface="BIZ UDPゴシック" panose="020B0400000000000000" pitchFamily="50" charset="-128"/>
              </a:rPr>
              <a:t>13</a:t>
            </a:r>
            <a:r>
              <a:rPr lang="ja-JP" altLang="en-US" sz="2800" dirty="0">
                <a:solidFill>
                  <a:schemeClr val="tx1"/>
                </a:solidFill>
                <a:latin typeface="BIZ UDPゴシック" panose="020B0400000000000000" pitchFamily="50" charset="-128"/>
                <a:ea typeface="BIZ UDPゴシック" panose="020B0400000000000000" pitchFamily="50" charset="-128"/>
              </a:rPr>
              <a:t>）年　「ハンセン病療養所入所者等</a:t>
            </a:r>
            <a:endParaRPr lang="en-US" altLang="ja-JP" sz="2800" dirty="0">
              <a:solidFill>
                <a:schemeClr val="tx1"/>
              </a:solidFill>
              <a:latin typeface="BIZ UDPゴシック" panose="020B0400000000000000" pitchFamily="50" charset="-128"/>
              <a:ea typeface="BIZ UDPゴシック" panose="020B0400000000000000" pitchFamily="50" charset="-128"/>
            </a:endParaRPr>
          </a:p>
          <a:p>
            <a:r>
              <a:rPr lang="ja-JP" altLang="en-US" sz="2800" dirty="0">
                <a:solidFill>
                  <a:schemeClr val="tx1"/>
                </a:solidFill>
                <a:latin typeface="BIZ UDPゴシック" panose="020B0400000000000000" pitchFamily="50" charset="-128"/>
                <a:ea typeface="BIZ UDPゴシック" panose="020B0400000000000000" pitchFamily="50" charset="-128"/>
              </a:rPr>
              <a:t>　　　　　　　　　　　　に対する補償金の支給等に関す</a:t>
            </a:r>
            <a:endParaRPr lang="en-US" altLang="ja-JP" sz="2800" dirty="0">
              <a:solidFill>
                <a:schemeClr val="tx1"/>
              </a:solidFill>
              <a:latin typeface="BIZ UDPゴシック" panose="020B0400000000000000" pitchFamily="50" charset="-128"/>
              <a:ea typeface="BIZ UDPゴシック" panose="020B0400000000000000" pitchFamily="50" charset="-128"/>
            </a:endParaRPr>
          </a:p>
          <a:p>
            <a:r>
              <a:rPr lang="ja-JP" altLang="en-US" sz="2800" dirty="0">
                <a:solidFill>
                  <a:schemeClr val="tx1"/>
                </a:solidFill>
                <a:latin typeface="BIZ UDPゴシック" panose="020B0400000000000000" pitchFamily="50" charset="-128"/>
                <a:ea typeface="BIZ UDPゴシック" panose="020B0400000000000000" pitchFamily="50" charset="-128"/>
              </a:rPr>
              <a:t>　　　　　　　　　　　　</a:t>
            </a:r>
            <a:r>
              <a:rPr lang="ja-JP" altLang="en-US" sz="2800" dirty="0" err="1">
                <a:solidFill>
                  <a:schemeClr val="tx1"/>
                </a:solidFill>
                <a:latin typeface="BIZ UDPゴシック" panose="020B0400000000000000" pitchFamily="50" charset="-128"/>
                <a:ea typeface="BIZ UDPゴシック" panose="020B0400000000000000" pitchFamily="50" charset="-128"/>
              </a:rPr>
              <a:t>る</a:t>
            </a:r>
            <a:r>
              <a:rPr lang="ja-JP" altLang="en-US" sz="2800" dirty="0">
                <a:solidFill>
                  <a:schemeClr val="tx1"/>
                </a:solidFill>
                <a:latin typeface="BIZ UDPゴシック" panose="020B0400000000000000" pitchFamily="50" charset="-128"/>
                <a:ea typeface="BIZ UDPゴシック" panose="020B0400000000000000" pitchFamily="50" charset="-128"/>
              </a:rPr>
              <a:t>法律」</a:t>
            </a:r>
            <a:endParaRPr lang="en-US" altLang="ja-JP" sz="2800" dirty="0">
              <a:solidFill>
                <a:schemeClr val="tx1"/>
              </a:solidFill>
              <a:latin typeface="BIZ UDPゴシック" panose="020B0400000000000000" pitchFamily="50" charset="-128"/>
              <a:ea typeface="BIZ UDPゴシック" panose="020B0400000000000000" pitchFamily="50" charset="-128"/>
            </a:endParaRPr>
          </a:p>
        </p:txBody>
      </p:sp>
      <p:sp>
        <p:nvSpPr>
          <p:cNvPr id="5" name="角丸四角形吹き出し 4"/>
          <p:cNvSpPr/>
          <p:nvPr/>
        </p:nvSpPr>
        <p:spPr>
          <a:xfrm>
            <a:off x="1004147" y="2999617"/>
            <a:ext cx="6023187" cy="660400"/>
          </a:xfrm>
          <a:prstGeom prst="wedgeRoundRectCallout">
            <a:avLst>
              <a:gd name="adj1" fmla="val -1926"/>
              <a:gd name="adj2" fmla="val -92817"/>
              <a:gd name="adj3" fmla="val 16667"/>
            </a:avLst>
          </a:prstGeom>
          <a:solidFill>
            <a:srgbClr val="FFFFCC"/>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a:solidFill>
                  <a:schemeClr val="tx1"/>
                </a:solidFill>
                <a:latin typeface="BIZ UDPゴシック" panose="020B0400000000000000" pitchFamily="50" charset="-128"/>
                <a:ea typeface="BIZ UDPゴシック" panose="020B0400000000000000" pitchFamily="50" charset="-128"/>
              </a:rPr>
              <a:t>　</a:t>
            </a:r>
            <a:r>
              <a:rPr kumimoji="1" lang="ja-JP" altLang="en-US" sz="2400" dirty="0">
                <a:solidFill>
                  <a:schemeClr val="tx1"/>
                </a:solidFill>
                <a:latin typeface="BIZ UDPゴシック" panose="020B0400000000000000" pitchFamily="50" charset="-128"/>
                <a:ea typeface="BIZ UDPゴシック" panose="020B0400000000000000" pitchFamily="50" charset="-128"/>
              </a:rPr>
              <a:t>長期間にわたる国の強制隔離政策の終結</a:t>
            </a:r>
          </a:p>
        </p:txBody>
      </p:sp>
      <p:sp>
        <p:nvSpPr>
          <p:cNvPr id="7" name="角丸四角形 6"/>
          <p:cNvSpPr/>
          <p:nvPr/>
        </p:nvSpPr>
        <p:spPr>
          <a:xfrm>
            <a:off x="362921" y="132102"/>
            <a:ext cx="8418157" cy="745726"/>
          </a:xfrm>
          <a:prstGeom prst="roundRect">
            <a:avLst>
              <a:gd name="adj" fmla="val 50000"/>
            </a:avLst>
          </a:prstGeom>
          <a:solidFill>
            <a:srgbClr val="FCD4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186267" y="107714"/>
            <a:ext cx="8788399" cy="7457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schemeClr val="tx1"/>
                </a:solidFill>
                <a:latin typeface="BIZ UDPゴシック" panose="020B0400000000000000" pitchFamily="50" charset="-128"/>
                <a:ea typeface="BIZ UDPゴシック" panose="020B0400000000000000" pitchFamily="50" charset="-128"/>
              </a:rPr>
              <a:t>２　</a:t>
            </a:r>
            <a:r>
              <a:rPr kumimoji="1" lang="ja-JP" altLang="en-US" sz="3600" dirty="0">
                <a:solidFill>
                  <a:schemeClr val="tx1"/>
                </a:solidFill>
                <a:latin typeface="BIZ UDPゴシック" panose="020B0400000000000000" pitchFamily="50" charset="-128"/>
                <a:ea typeface="BIZ UDPゴシック" panose="020B0400000000000000" pitchFamily="50" charset="-128"/>
              </a:rPr>
              <a:t>ハンセン病問題に</a:t>
            </a:r>
            <a:r>
              <a:rPr lang="ja-JP" altLang="en-US" sz="3600" dirty="0">
                <a:solidFill>
                  <a:schemeClr val="tx1"/>
                </a:solidFill>
                <a:latin typeface="BIZ UDPゴシック" panose="020B0400000000000000" pitchFamily="50" charset="-128"/>
                <a:ea typeface="BIZ UDPゴシック" panose="020B0400000000000000" pitchFamily="50" charset="-128"/>
              </a:rPr>
              <a:t>係る法律等の理解</a:t>
            </a:r>
            <a:endParaRPr kumimoji="1" lang="ja-JP" altLang="en-US" sz="36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990339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0" y="0"/>
            <a:ext cx="9144000" cy="6858000"/>
          </a:xfrm>
          <a:prstGeom prst="roundRect">
            <a:avLst/>
          </a:prstGeom>
          <a:solidFill>
            <a:schemeClr val="accent1">
              <a:lumMod val="20000"/>
              <a:lumOff val="8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361267" y="553720"/>
            <a:ext cx="8667652" cy="57505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2800" dirty="0">
              <a:solidFill>
                <a:schemeClr val="tx1"/>
              </a:solidFill>
              <a:latin typeface="BIZ UDPゴシック" panose="020B0400000000000000" pitchFamily="50" charset="-128"/>
              <a:ea typeface="BIZ UDPゴシック" panose="020B0400000000000000" pitchFamily="50" charset="-128"/>
            </a:endParaRPr>
          </a:p>
          <a:p>
            <a:r>
              <a:rPr lang="en-US" altLang="ja-JP" sz="2800" dirty="0">
                <a:solidFill>
                  <a:srgbClr val="FF0000"/>
                </a:solidFill>
                <a:latin typeface="BIZ UDPゴシック" panose="020B0400000000000000" pitchFamily="50" charset="-128"/>
                <a:ea typeface="BIZ UDPゴシック" panose="020B0400000000000000" pitchFamily="50" charset="-128"/>
              </a:rPr>
              <a:t>2009</a:t>
            </a:r>
            <a:r>
              <a:rPr lang="ja-JP" altLang="en-US" sz="2800" dirty="0">
                <a:solidFill>
                  <a:srgbClr val="FF0000"/>
                </a:solidFill>
                <a:latin typeface="BIZ UDPゴシック" panose="020B0400000000000000" pitchFamily="50" charset="-128"/>
                <a:ea typeface="BIZ UDPゴシック" panose="020B0400000000000000" pitchFamily="50" charset="-128"/>
              </a:rPr>
              <a:t>（平成</a:t>
            </a:r>
            <a:r>
              <a:rPr lang="en-US" altLang="ja-JP" sz="2800" dirty="0">
                <a:solidFill>
                  <a:srgbClr val="FF0000"/>
                </a:solidFill>
                <a:latin typeface="BIZ UDPゴシック" panose="020B0400000000000000" pitchFamily="50" charset="-128"/>
                <a:ea typeface="BIZ UDPゴシック" panose="020B0400000000000000" pitchFamily="50" charset="-128"/>
              </a:rPr>
              <a:t>21</a:t>
            </a:r>
            <a:r>
              <a:rPr lang="ja-JP" altLang="en-US" sz="2800" dirty="0">
                <a:solidFill>
                  <a:srgbClr val="FF0000"/>
                </a:solidFill>
                <a:latin typeface="BIZ UDPゴシック" panose="020B0400000000000000" pitchFamily="50" charset="-128"/>
                <a:ea typeface="BIZ UDPゴシック" panose="020B0400000000000000" pitchFamily="50" charset="-128"/>
              </a:rPr>
              <a:t>）年　「ハンセン病問題の解決の促進に</a:t>
            </a:r>
          </a:p>
          <a:p>
            <a:r>
              <a:rPr lang="ja-JP" altLang="en-US" sz="2800" dirty="0">
                <a:solidFill>
                  <a:srgbClr val="FF0000"/>
                </a:solidFill>
                <a:latin typeface="BIZ UDPゴシック" panose="020B0400000000000000" pitchFamily="50" charset="-128"/>
                <a:ea typeface="BIZ UDPゴシック" panose="020B0400000000000000" pitchFamily="50" charset="-128"/>
              </a:rPr>
              <a:t>　　　　　　　　　　　　　関する法律」</a:t>
            </a:r>
            <a:endParaRPr lang="en-US" altLang="ja-JP" sz="2800" dirty="0">
              <a:solidFill>
                <a:srgbClr val="FF0000"/>
              </a:solidFill>
              <a:latin typeface="BIZ UDPゴシック" panose="020B0400000000000000" pitchFamily="50" charset="-128"/>
              <a:ea typeface="BIZ UDPゴシック" panose="020B0400000000000000" pitchFamily="50" charset="-128"/>
            </a:endParaRPr>
          </a:p>
          <a:p>
            <a:r>
              <a:rPr lang="ja-JP" altLang="en-US" sz="2800" dirty="0">
                <a:solidFill>
                  <a:srgbClr val="FF0000"/>
                </a:solidFill>
                <a:latin typeface="BIZ UDPゴシック" panose="020B0400000000000000" pitchFamily="50" charset="-128"/>
                <a:ea typeface="BIZ UDPゴシック" panose="020B0400000000000000" pitchFamily="50" charset="-128"/>
              </a:rPr>
              <a:t>　　　　　　　　　　　　（ハンセン病問題基本法）</a:t>
            </a:r>
            <a:endParaRPr lang="en-US" altLang="ja-JP" sz="2800" dirty="0">
              <a:solidFill>
                <a:srgbClr val="FF0000"/>
              </a:solidFill>
              <a:latin typeface="BIZ UDPゴシック" panose="020B0400000000000000" pitchFamily="50" charset="-128"/>
              <a:ea typeface="BIZ UDPゴシック" panose="020B0400000000000000" pitchFamily="50" charset="-128"/>
            </a:endParaRPr>
          </a:p>
          <a:p>
            <a:endParaRPr lang="en-US" altLang="ja-JP" sz="2800" dirty="0">
              <a:solidFill>
                <a:srgbClr val="FF0000"/>
              </a:solidFill>
              <a:latin typeface="BIZ UDPゴシック" panose="020B0400000000000000" pitchFamily="50" charset="-128"/>
              <a:ea typeface="BIZ UDPゴシック" panose="020B0400000000000000" pitchFamily="50" charset="-128"/>
            </a:endParaRPr>
          </a:p>
          <a:p>
            <a:endParaRPr lang="en-US" altLang="ja-JP" sz="2800" dirty="0">
              <a:solidFill>
                <a:srgbClr val="FF0000"/>
              </a:solidFill>
              <a:latin typeface="BIZ UDPゴシック" panose="020B0400000000000000" pitchFamily="50" charset="-128"/>
              <a:ea typeface="BIZ UDPゴシック" panose="020B0400000000000000" pitchFamily="50" charset="-128"/>
            </a:endParaRPr>
          </a:p>
          <a:p>
            <a:endParaRPr lang="en-US" altLang="ja-JP" sz="2800" dirty="0">
              <a:solidFill>
                <a:srgbClr val="FF0000"/>
              </a:solidFill>
              <a:latin typeface="BIZ UDPゴシック" panose="020B0400000000000000" pitchFamily="50" charset="-128"/>
              <a:ea typeface="BIZ UDPゴシック" panose="020B0400000000000000" pitchFamily="50" charset="-128"/>
            </a:endParaRPr>
          </a:p>
          <a:p>
            <a:r>
              <a:rPr lang="en-US" altLang="ja-JP" sz="2400" dirty="0">
                <a:solidFill>
                  <a:schemeClr val="tx1"/>
                </a:solidFill>
                <a:latin typeface="BIZ UDPゴシック" panose="020B0400000000000000" pitchFamily="50" charset="-128"/>
                <a:ea typeface="BIZ UDPゴシック" panose="020B0400000000000000" pitchFamily="50" charset="-128"/>
              </a:rPr>
              <a:t>※</a:t>
            </a:r>
            <a:r>
              <a:rPr lang="ja-JP" altLang="en-US" sz="2400" dirty="0">
                <a:solidFill>
                  <a:schemeClr val="tx1"/>
                </a:solidFill>
                <a:latin typeface="BIZ UDPゴシック" panose="020B0400000000000000" pitchFamily="50" charset="-128"/>
                <a:ea typeface="BIZ UDPゴシック" panose="020B0400000000000000" pitchFamily="50" charset="-128"/>
              </a:rPr>
              <a:t>　</a:t>
            </a:r>
            <a:r>
              <a:rPr lang="en-US" altLang="ja-JP" sz="2400" dirty="0">
                <a:solidFill>
                  <a:schemeClr val="tx1"/>
                </a:solidFill>
                <a:latin typeface="BIZ UDPゴシック" panose="020B0400000000000000" pitchFamily="50" charset="-128"/>
                <a:ea typeface="BIZ UDPゴシック" panose="020B0400000000000000" pitchFamily="50" charset="-128"/>
              </a:rPr>
              <a:t>2019</a:t>
            </a:r>
            <a:r>
              <a:rPr lang="ja-JP" altLang="en-US" sz="2400" dirty="0">
                <a:solidFill>
                  <a:schemeClr val="tx1"/>
                </a:solidFill>
                <a:latin typeface="BIZ UDPゴシック" panose="020B0400000000000000" pitchFamily="50" charset="-128"/>
                <a:ea typeface="BIZ UDPゴシック" panose="020B0400000000000000" pitchFamily="50" charset="-128"/>
              </a:rPr>
              <a:t>（令和元）年，熊本地裁において，ハンセン病患者</a:t>
            </a:r>
            <a:endParaRPr lang="en-US" altLang="ja-JP" sz="2400" dirty="0">
              <a:solidFill>
                <a:schemeClr val="tx1"/>
              </a:solidFill>
              <a:latin typeface="BIZ UDPゴシック" panose="020B0400000000000000" pitchFamily="50" charset="-128"/>
              <a:ea typeface="BIZ UDPゴシック" panose="020B0400000000000000" pitchFamily="50" charset="-128"/>
            </a:endParaRPr>
          </a:p>
          <a:p>
            <a:r>
              <a:rPr lang="ja-JP" altLang="en-US" sz="2400" dirty="0">
                <a:solidFill>
                  <a:schemeClr val="tx1"/>
                </a:solidFill>
                <a:latin typeface="BIZ UDPゴシック" panose="020B0400000000000000" pitchFamily="50" charset="-128"/>
                <a:ea typeface="BIZ UDPゴシック" panose="020B0400000000000000" pitchFamily="50" charset="-128"/>
              </a:rPr>
              <a:t>　への隔離政策が家族への差別も助長したと認定。家族へ</a:t>
            </a:r>
            <a:endParaRPr lang="en-US" altLang="ja-JP" sz="2400" dirty="0">
              <a:solidFill>
                <a:schemeClr val="tx1"/>
              </a:solidFill>
              <a:latin typeface="BIZ UDPゴシック" panose="020B0400000000000000" pitchFamily="50" charset="-128"/>
              <a:ea typeface="BIZ UDPゴシック" panose="020B0400000000000000" pitchFamily="50" charset="-128"/>
            </a:endParaRPr>
          </a:p>
          <a:p>
            <a:r>
              <a:rPr lang="ja-JP" altLang="en-US" sz="2400" dirty="0">
                <a:solidFill>
                  <a:schemeClr val="tx1"/>
                </a:solidFill>
                <a:latin typeface="BIZ UDPゴシック" panose="020B0400000000000000" pitchFamily="50" charset="-128"/>
                <a:ea typeface="BIZ UDPゴシック" panose="020B0400000000000000" pitchFamily="50" charset="-128"/>
              </a:rPr>
              <a:t>　の賠償を命じる判決が出される。</a:t>
            </a:r>
            <a:endParaRPr lang="en-US" altLang="ja-JP" sz="2400" dirty="0">
              <a:solidFill>
                <a:schemeClr val="tx1"/>
              </a:solidFill>
              <a:latin typeface="BIZ UDPゴシック" panose="020B0400000000000000" pitchFamily="50" charset="-128"/>
              <a:ea typeface="BIZ UDPゴシック" panose="020B0400000000000000" pitchFamily="50" charset="-128"/>
            </a:endParaRPr>
          </a:p>
          <a:p>
            <a:endParaRPr lang="en-US" altLang="ja-JP" sz="2400" dirty="0">
              <a:solidFill>
                <a:schemeClr val="tx1"/>
              </a:solidFill>
              <a:latin typeface="BIZ UDPゴシック" panose="020B0400000000000000" pitchFamily="50" charset="-128"/>
              <a:ea typeface="BIZ UDPゴシック" panose="020B0400000000000000" pitchFamily="50" charset="-128"/>
            </a:endParaRPr>
          </a:p>
          <a:p>
            <a:r>
              <a:rPr lang="en-US" altLang="ja-JP" sz="2800" dirty="0">
                <a:solidFill>
                  <a:srgbClr val="FF0000"/>
                </a:solidFill>
                <a:latin typeface="BIZ UDPゴシック" panose="020B0400000000000000" pitchFamily="50" charset="-128"/>
                <a:ea typeface="BIZ UDPゴシック" panose="020B0400000000000000" pitchFamily="50" charset="-128"/>
              </a:rPr>
              <a:t>2019</a:t>
            </a:r>
            <a:r>
              <a:rPr lang="ja-JP" altLang="en-US" sz="2800" dirty="0">
                <a:solidFill>
                  <a:srgbClr val="FF0000"/>
                </a:solidFill>
                <a:latin typeface="BIZ UDPゴシック" panose="020B0400000000000000" pitchFamily="50" charset="-128"/>
                <a:ea typeface="BIZ UDPゴシック" panose="020B0400000000000000" pitchFamily="50" charset="-128"/>
              </a:rPr>
              <a:t>（令和元）年　「ハンセン病問題基本法」の改正</a:t>
            </a:r>
            <a:endParaRPr lang="en-US" altLang="ja-JP" sz="2400" dirty="0">
              <a:solidFill>
                <a:schemeClr val="tx1"/>
              </a:solidFill>
              <a:latin typeface="BIZ UDPゴシック" panose="020B0400000000000000" pitchFamily="50" charset="-128"/>
              <a:ea typeface="BIZ UDPゴシック" panose="020B0400000000000000" pitchFamily="50" charset="-128"/>
            </a:endParaRPr>
          </a:p>
          <a:p>
            <a:endParaRPr lang="en-US" altLang="ja-JP" sz="2400" dirty="0">
              <a:solidFill>
                <a:schemeClr val="tx1"/>
              </a:solidFill>
              <a:latin typeface="BIZ UDPゴシック" panose="020B0400000000000000" pitchFamily="50" charset="-128"/>
              <a:ea typeface="BIZ UDPゴシック" panose="020B0400000000000000" pitchFamily="50" charset="-128"/>
            </a:endParaRPr>
          </a:p>
          <a:p>
            <a:endParaRPr lang="en-US" altLang="ja-JP" sz="2400" dirty="0">
              <a:solidFill>
                <a:schemeClr val="tx1"/>
              </a:solidFill>
              <a:latin typeface="BIZ UDPゴシック" panose="020B0400000000000000" pitchFamily="50" charset="-128"/>
              <a:ea typeface="BIZ UDPゴシック" panose="020B0400000000000000" pitchFamily="50" charset="-128"/>
            </a:endParaRPr>
          </a:p>
          <a:p>
            <a:endParaRPr lang="en-US" altLang="ja-JP" sz="2400" dirty="0">
              <a:solidFill>
                <a:schemeClr val="tx1"/>
              </a:solidFill>
              <a:latin typeface="BIZ UDPゴシック" panose="020B0400000000000000" pitchFamily="50" charset="-128"/>
              <a:ea typeface="BIZ UDPゴシック" panose="020B0400000000000000" pitchFamily="50" charset="-128"/>
            </a:endParaRPr>
          </a:p>
        </p:txBody>
      </p:sp>
      <p:sp>
        <p:nvSpPr>
          <p:cNvPr id="6" name="角丸四角形吹き出し 5"/>
          <p:cNvSpPr/>
          <p:nvPr/>
        </p:nvSpPr>
        <p:spPr>
          <a:xfrm>
            <a:off x="115082" y="2261284"/>
            <a:ext cx="7315200" cy="965200"/>
          </a:xfrm>
          <a:prstGeom prst="wedgeRoundRectCallout">
            <a:avLst>
              <a:gd name="adj1" fmla="val -5915"/>
              <a:gd name="adj2" fmla="val -78322"/>
              <a:gd name="adj3" fmla="val 16667"/>
            </a:avLst>
          </a:prstGeom>
          <a:solidFill>
            <a:srgbClr val="FFFFCC"/>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a:solidFill>
                  <a:schemeClr val="tx1"/>
                </a:solidFill>
                <a:latin typeface="BIZ UDPゴシック" panose="020B0400000000000000" pitchFamily="50" charset="-128"/>
                <a:ea typeface="BIZ UDPゴシック" panose="020B0400000000000000" pitchFamily="50" charset="-128"/>
              </a:rPr>
              <a:t>　</a:t>
            </a:r>
            <a:r>
              <a:rPr lang="ja-JP" altLang="en-US" sz="2000" dirty="0">
                <a:solidFill>
                  <a:schemeClr val="tx1"/>
                </a:solidFill>
                <a:latin typeface="BIZ UDPゴシック" panose="020B0400000000000000" pitchFamily="50" charset="-128"/>
                <a:ea typeface="BIZ UDPゴシック" panose="020B0400000000000000" pitchFamily="50" charset="-128"/>
              </a:rPr>
              <a:t> ハンセン病問題解決の促進を図るために必要な福祉の増進や名誉回復のための支援等が定められる</a:t>
            </a:r>
            <a:endParaRPr kumimoji="1" lang="ja-JP" altLang="en-US" sz="2400" dirty="0">
              <a:solidFill>
                <a:schemeClr val="tx1"/>
              </a:solidFill>
              <a:latin typeface="BIZ UDPゴシック" panose="020B0400000000000000" pitchFamily="50" charset="-128"/>
              <a:ea typeface="BIZ UDPゴシック" panose="020B0400000000000000" pitchFamily="50" charset="-128"/>
            </a:endParaRPr>
          </a:p>
        </p:txBody>
      </p:sp>
      <p:sp>
        <p:nvSpPr>
          <p:cNvPr id="7" name="角丸四角形吹き出し 6"/>
          <p:cNvSpPr/>
          <p:nvPr/>
        </p:nvSpPr>
        <p:spPr>
          <a:xfrm>
            <a:off x="1467534" y="5615940"/>
            <a:ext cx="7315200" cy="965200"/>
          </a:xfrm>
          <a:prstGeom prst="wedgeRoundRectCallout">
            <a:avLst>
              <a:gd name="adj1" fmla="val 1056"/>
              <a:gd name="adj2" fmla="val -76500"/>
              <a:gd name="adj3" fmla="val 16667"/>
            </a:avLst>
          </a:prstGeom>
          <a:solidFill>
            <a:srgbClr val="FFFFCC"/>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a:solidFill>
                  <a:schemeClr val="tx1"/>
                </a:solidFill>
                <a:latin typeface="BIZ UDPゴシック" panose="020B0400000000000000" pitchFamily="50" charset="-128"/>
                <a:ea typeface="BIZ UDPゴシック" panose="020B0400000000000000" pitchFamily="50" charset="-128"/>
              </a:rPr>
              <a:t>　 家族</a:t>
            </a:r>
            <a:r>
              <a:rPr kumimoji="1" lang="ja-JP" altLang="en-US" sz="2000" dirty="0">
                <a:solidFill>
                  <a:schemeClr val="tx1"/>
                </a:solidFill>
                <a:latin typeface="BIZ UDPゴシック" panose="020B0400000000000000" pitchFamily="50" charset="-128"/>
                <a:ea typeface="BIZ UDPゴシック" panose="020B0400000000000000" pitchFamily="50" charset="-128"/>
              </a:rPr>
              <a:t>についても「地域社会から孤立することなく，良好かつ平穏な生活を営むことができるようにするための基盤整備を行うこと」が明記される</a:t>
            </a:r>
            <a:endParaRPr kumimoji="1" lang="ja-JP" altLang="en-US" sz="24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152648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スリップストリーム">
  <a:themeElements>
    <a:clrScheme name="スリップストリーム">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スリップストリーム">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スリップストリーム">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2300</TotalTime>
  <Words>3049</Words>
  <Application>Microsoft Office PowerPoint</Application>
  <PresentationFormat>画面に合わせる (4:3)</PresentationFormat>
  <Paragraphs>262</Paragraphs>
  <Slides>16</Slides>
  <Notes>16</Notes>
  <HiddenSlides>0</HiddenSlides>
  <MMClips>0</MMClips>
  <ScaleCrop>false</ScaleCrop>
  <HeadingPairs>
    <vt:vector size="6" baseType="variant">
      <vt:variant>
        <vt:lpstr>使用されているフォント</vt:lpstr>
      </vt:variant>
      <vt:variant>
        <vt:i4>18</vt:i4>
      </vt:variant>
      <vt:variant>
        <vt:lpstr>テーマ</vt:lpstr>
      </vt:variant>
      <vt:variant>
        <vt:i4>2</vt:i4>
      </vt:variant>
      <vt:variant>
        <vt:lpstr>スライド タイトル</vt:lpstr>
      </vt:variant>
      <vt:variant>
        <vt:i4>16</vt:i4>
      </vt:variant>
    </vt:vector>
  </HeadingPairs>
  <TitlesOfParts>
    <vt:vector size="36" baseType="lpstr">
      <vt:lpstr>AR P丸ゴシック体M</vt:lpstr>
      <vt:lpstr>BIZ UDPゴシック</vt:lpstr>
      <vt:lpstr>BIZ UDゴシック</vt:lpstr>
      <vt:lpstr>BIZ UD明朝 Medium</vt:lpstr>
      <vt:lpstr>ＤＦ特太ゴシック体</vt:lpstr>
      <vt:lpstr>HGP創英角ｺﾞｼｯｸUB</vt:lpstr>
      <vt:lpstr>HGｺﾞｼｯｸM</vt:lpstr>
      <vt:lpstr>ＭＳ Ｐゴシック</vt:lpstr>
      <vt:lpstr>ＭＳ ゴシック</vt:lpstr>
      <vt:lpstr>ＭＳ 明朝</vt:lpstr>
      <vt:lpstr>Arial</vt:lpstr>
      <vt:lpstr>Calibri</vt:lpstr>
      <vt:lpstr>Calibri Light</vt:lpstr>
      <vt:lpstr>Century</vt:lpstr>
      <vt:lpstr>Comic Sans MS</vt:lpstr>
      <vt:lpstr>Georgia</vt:lpstr>
      <vt:lpstr>Times New Roman</vt:lpstr>
      <vt:lpstr>Trebuchet MS</vt:lpstr>
      <vt:lpstr>Office テーマ</vt:lpstr>
      <vt:lpstr>スリップストリーム</vt:lpstr>
      <vt:lpstr>　ハンセン病患者・元患者・その家族   　　　　に対する偏見や差別をなくそう</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鹿児島県</dc:creator>
  <cp:lastModifiedBy>黒川 周一</cp:lastModifiedBy>
  <cp:revision>191</cp:revision>
  <cp:lastPrinted>2021-03-30T08:41:37Z</cp:lastPrinted>
  <dcterms:created xsi:type="dcterms:W3CDTF">2020-12-01T10:04:27Z</dcterms:created>
  <dcterms:modified xsi:type="dcterms:W3CDTF">2023-03-24T04:59:17Z</dcterms:modified>
</cp:coreProperties>
</file>