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19"/>
  </p:notesMasterIdLst>
  <p:handoutMasterIdLst>
    <p:handoutMasterId r:id="rId20"/>
  </p:handoutMasterIdLst>
  <p:sldIdLst>
    <p:sldId id="418" r:id="rId3"/>
    <p:sldId id="444" r:id="rId4"/>
    <p:sldId id="447" r:id="rId5"/>
    <p:sldId id="448" r:id="rId6"/>
    <p:sldId id="449" r:id="rId7"/>
    <p:sldId id="419" r:id="rId8"/>
    <p:sldId id="420" r:id="rId9"/>
    <p:sldId id="421" r:id="rId10"/>
    <p:sldId id="435" r:id="rId11"/>
    <p:sldId id="441" r:id="rId12"/>
    <p:sldId id="450" r:id="rId13"/>
    <p:sldId id="456" r:id="rId14"/>
    <p:sldId id="452" r:id="rId15"/>
    <p:sldId id="454" r:id="rId16"/>
    <p:sldId id="453" r:id="rId17"/>
    <p:sldId id="446" r:id="rId1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CCFF"/>
    <a:srgbClr val="FFFF99"/>
    <a:srgbClr val="CCFFCC"/>
    <a:srgbClr val="FFFFCC"/>
    <a:srgbClr val="FFCC99"/>
    <a:srgbClr val="CCFF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55654" autoAdjust="0"/>
  </p:normalViewPr>
  <p:slideViewPr>
    <p:cSldViewPr snapToGrid="0">
      <p:cViewPr varScale="1">
        <p:scale>
          <a:sx n="80" d="100"/>
          <a:sy n="80" d="100"/>
        </p:scale>
        <p:origin x="90" y="1056"/>
      </p:cViewPr>
      <p:guideLst/>
    </p:cSldViewPr>
  </p:slideViewPr>
  <p:outlineViewPr>
    <p:cViewPr>
      <p:scale>
        <a:sx n="33" d="100"/>
        <a:sy n="33" d="100"/>
      </p:scale>
      <p:origin x="0" y="-6252"/>
    </p:cViewPr>
  </p:outlineViewPr>
  <p:notesTextViewPr>
    <p:cViewPr>
      <p:scale>
        <a:sx n="66" d="100"/>
        <a:sy n="66" d="100"/>
      </p:scale>
      <p:origin x="0" y="0"/>
    </p:cViewPr>
  </p:notesTextViewPr>
  <p:notesViewPr>
    <p:cSldViewPr snapToGrid="0">
      <p:cViewPr varScale="1">
        <p:scale>
          <a:sx n="53" d="100"/>
          <a:sy n="53" d="100"/>
        </p:scale>
        <p:origin x="21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4342924965261695"/>
          <c:y val="0.21311419798940223"/>
          <c:w val="0.55558485795893153"/>
          <c:h val="0.542506809290348"/>
        </c:manualLayout>
      </c:layout>
      <c:barChart>
        <c:barDir val="bar"/>
        <c:grouping val="clustered"/>
        <c:varyColors val="0"/>
        <c:ser>
          <c:idx val="0"/>
          <c:order val="0"/>
          <c:spPr>
            <a:solidFill>
              <a:srgbClr val="0000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データ!$A$64:$A$73</c:f>
              <c:strCache>
                <c:ptCount val="10"/>
                <c:pt idx="0">
                  <c:v>その他</c:v>
                </c:pt>
                <c:pt idx="1">
                  <c:v>あまり興味がない</c:v>
                </c:pt>
                <c:pt idx="2">
                  <c:v>何となく暗い</c:v>
                </c:pt>
                <c:pt idx="3">
                  <c:v>何となく堅苦しい</c:v>
                </c:pt>
                <c:pt idx="4">
                  <c:v>巻き込まれたらやっかい</c:v>
                </c:pt>
                <c:pt idx="5">
                  <c:v>自分にも関係がある</c:v>
                </c:pt>
                <c:pt idx="6">
                  <c:v>難しい</c:v>
                </c:pt>
                <c:pt idx="7">
                  <c:v>自分だけの問題でない</c:v>
                </c:pt>
                <c:pt idx="8">
                  <c:v>重要な問題である</c:v>
                </c:pt>
                <c:pt idx="9">
                  <c:v>憲法で守られている</c:v>
                </c:pt>
              </c:strCache>
            </c:strRef>
          </c:cat>
          <c:val>
            <c:numRef>
              <c:f>データ!$B$64:$B$73</c:f>
              <c:numCache>
                <c:formatCode>0.0_ </c:formatCode>
                <c:ptCount val="10"/>
                <c:pt idx="0">
                  <c:v>2.1</c:v>
                </c:pt>
                <c:pt idx="1">
                  <c:v>6.8</c:v>
                </c:pt>
                <c:pt idx="2">
                  <c:v>8.3000000000000007</c:v>
                </c:pt>
                <c:pt idx="3">
                  <c:v>12.7</c:v>
                </c:pt>
                <c:pt idx="4">
                  <c:v>14</c:v>
                </c:pt>
                <c:pt idx="5">
                  <c:v>30.6</c:v>
                </c:pt>
                <c:pt idx="6">
                  <c:v>43.2</c:v>
                </c:pt>
                <c:pt idx="7">
                  <c:v>43.5</c:v>
                </c:pt>
                <c:pt idx="8">
                  <c:v>52.1</c:v>
                </c:pt>
                <c:pt idx="9">
                  <c:v>54</c:v>
                </c:pt>
              </c:numCache>
            </c:numRef>
          </c:val>
          <c:extLst>
            <c:ext xmlns:c16="http://schemas.microsoft.com/office/drawing/2014/chart" uri="{C3380CC4-5D6E-409C-BE32-E72D297353CC}">
              <c16:uniqueId val="{00000000-D5C8-4AF4-A82E-0359B1FA60F9}"/>
            </c:ext>
          </c:extLst>
        </c:ser>
        <c:dLbls>
          <c:showLegendKey val="0"/>
          <c:showVal val="0"/>
          <c:showCatName val="0"/>
          <c:showSerName val="0"/>
          <c:showPercent val="0"/>
          <c:showBubbleSize val="0"/>
        </c:dLbls>
        <c:gapWidth val="150"/>
        <c:axId val="126761720"/>
        <c:axId val="126762112"/>
      </c:barChart>
      <c:catAx>
        <c:axId val="126761720"/>
        <c:scaling>
          <c:orientation val="minMax"/>
        </c:scaling>
        <c:delete val="0"/>
        <c:axPos val="l"/>
        <c:title>
          <c:tx>
            <c:rich>
              <a:bodyPr rot="0" vert="horz"/>
              <a:lstStyle/>
              <a:p>
                <a:pPr algn="ctr">
                  <a:defRPr sz="1780" b="0" i="0" u="none" strike="noStrike" baseline="0">
                    <a:solidFill>
                      <a:srgbClr val="000000"/>
                    </a:solidFill>
                    <a:latin typeface="ＭＳ Ｐゴシック"/>
                    <a:ea typeface="ＭＳ Ｐゴシック"/>
                    <a:cs typeface="ＭＳ Ｐゴシック"/>
                  </a:defRPr>
                </a:pPr>
                <a:r>
                  <a:rPr lang="ja-JP" altLang="en-US" b="0" dirty="0"/>
                  <a:t>（％）</a:t>
                </a:r>
              </a:p>
            </c:rich>
          </c:tx>
          <c:layout>
            <c:manualLayout>
              <c:xMode val="edge"/>
              <c:yMode val="edge"/>
              <c:x val="0.82008038057742783"/>
              <c:y val="0.768204699648393"/>
            </c:manualLayout>
          </c:layout>
          <c:overlay val="0"/>
        </c:title>
        <c:numFmt formatCode="General" sourceLinked="1"/>
        <c:majorTickMark val="in"/>
        <c:minorTickMark val="none"/>
        <c:tickLblPos val="nextTo"/>
        <c:txPr>
          <a:bodyPr rot="0" vert="horz"/>
          <a:lstStyle/>
          <a:p>
            <a:pPr>
              <a:defRPr sz="1396" b="1"/>
            </a:pPr>
            <a:endParaRPr lang="ja-JP"/>
          </a:p>
        </c:txPr>
        <c:crossAx val="126762112"/>
        <c:crosses val="autoZero"/>
        <c:auto val="1"/>
        <c:lblAlgn val="ctr"/>
        <c:lblOffset val="100"/>
        <c:tickLblSkip val="1"/>
        <c:tickMarkSkip val="1"/>
        <c:noMultiLvlLbl val="0"/>
      </c:catAx>
      <c:valAx>
        <c:axId val="126762112"/>
        <c:scaling>
          <c:orientation val="minMax"/>
        </c:scaling>
        <c:delete val="0"/>
        <c:axPos val="b"/>
        <c:majorGridlines/>
        <c:numFmt formatCode="0_ " sourceLinked="0"/>
        <c:majorTickMark val="in"/>
        <c:minorTickMark val="none"/>
        <c:tickLblPos val="nextTo"/>
        <c:txPr>
          <a:bodyPr rot="0" vert="horz"/>
          <a:lstStyle/>
          <a:p>
            <a:pPr>
              <a:defRPr/>
            </a:pPr>
            <a:endParaRPr lang="ja-JP"/>
          </a:p>
        </c:txPr>
        <c:crossAx val="126761720"/>
        <c:crosses val="autoZero"/>
        <c:crossBetween val="between"/>
      </c:valAx>
      <c:spPr>
        <a:noFill/>
        <a:ln w="25398">
          <a:noFill/>
        </a:ln>
      </c:spPr>
    </c:plotArea>
    <c:plotVisOnly val="1"/>
    <c:dispBlanksAs val="gap"/>
    <c:showDLblsOverMax val="0"/>
  </c:chart>
  <c:txPr>
    <a:bodyPr/>
    <a:lstStyle/>
    <a:p>
      <a:pPr>
        <a:defRPr sz="180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0.05002</cdr:x>
      <cdr:y>0.03937</cdr:y>
    </cdr:from>
    <cdr:to>
      <cdr:x>0.83519</cdr:x>
      <cdr:y>0.13632</cdr:y>
    </cdr:to>
    <cdr:sp macro="" textlink="">
      <cdr:nvSpPr>
        <cdr:cNvPr id="2" name="角丸四角形 1"/>
        <cdr:cNvSpPr/>
      </cdr:nvSpPr>
      <cdr:spPr bwMode="auto">
        <a:xfrm xmlns:a="http://schemas.openxmlformats.org/drawingml/2006/main">
          <a:off x="518344" y="318012"/>
          <a:ext cx="8136904" cy="783083"/>
        </a:xfrm>
        <a:prstGeom xmlns:a="http://schemas.openxmlformats.org/drawingml/2006/main" prst="roundRect">
          <a:avLst/>
        </a:prstGeom>
        <a:solidFill xmlns:a="http://schemas.openxmlformats.org/drawingml/2006/main">
          <a:srgbClr val="FFFFCC"/>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cdr:txBody>
    </cdr:sp>
  </cdr:relSizeAnchor>
  <cdr:relSizeAnchor xmlns:cdr="http://schemas.openxmlformats.org/drawingml/2006/chartDrawing">
    <cdr:from>
      <cdr:x>0.07087</cdr:x>
      <cdr:y>0.05904</cdr:y>
    </cdr:from>
    <cdr:to>
      <cdr:x>0.83519</cdr:x>
      <cdr:y>0.11623</cdr:y>
    </cdr:to>
    <cdr:sp macro="" textlink="">
      <cdr:nvSpPr>
        <cdr:cNvPr id="3" name="Text Box 4"/>
        <cdr:cNvSpPr txBox="1">
          <a:spLocks xmlns:a="http://schemas.openxmlformats.org/drawingml/2006/main" noChangeArrowheads="1"/>
        </cdr:cNvSpPr>
      </cdr:nvSpPr>
      <cdr:spPr bwMode="auto">
        <a:xfrm xmlns:a="http://schemas.openxmlformats.org/drawingml/2006/main">
          <a:off x="734440" y="476878"/>
          <a:ext cx="7920801" cy="46193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ja-JP"/>
          </a:defPPr>
          <a:lvl1pPr algn="l" rtl="0" fontAlgn="base">
            <a:spcBef>
              <a:spcPct val="0"/>
            </a:spcBef>
            <a:spcAft>
              <a:spcPct val="0"/>
            </a:spcAft>
            <a:defRPr kumimoji="1" b="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pitchFamily="50" charset="-128"/>
              <a:cs typeface="+mn-cs"/>
            </a:defRPr>
          </a:lvl5pPr>
          <a:lvl6pPr marL="2286000" algn="l" defTabSz="914400" rtl="0" eaLnBrk="1" latinLnBrk="0" hangingPunct="1">
            <a:defRPr kumimoji="1" b="1" kern="1200">
              <a:solidFill>
                <a:schemeClr val="tx1"/>
              </a:solidFill>
              <a:latin typeface="Arial" charset="0"/>
              <a:ea typeface="ＭＳ Ｐゴシック" pitchFamily="50" charset="-128"/>
              <a:cs typeface="+mn-cs"/>
            </a:defRPr>
          </a:lvl6pPr>
          <a:lvl7pPr marL="2743200" algn="l" defTabSz="914400" rtl="0" eaLnBrk="1" latinLnBrk="0" hangingPunct="1">
            <a:defRPr kumimoji="1" b="1" kern="1200">
              <a:solidFill>
                <a:schemeClr val="tx1"/>
              </a:solidFill>
              <a:latin typeface="Arial" charset="0"/>
              <a:ea typeface="ＭＳ Ｐゴシック" pitchFamily="50" charset="-128"/>
              <a:cs typeface="+mn-cs"/>
            </a:defRPr>
          </a:lvl7pPr>
          <a:lvl8pPr marL="3200400" algn="l" defTabSz="914400" rtl="0" eaLnBrk="1" latinLnBrk="0" hangingPunct="1">
            <a:defRPr kumimoji="1" b="1" kern="1200">
              <a:solidFill>
                <a:schemeClr val="tx1"/>
              </a:solidFill>
              <a:latin typeface="Arial" charset="0"/>
              <a:ea typeface="ＭＳ Ｐゴシック" pitchFamily="50" charset="-128"/>
              <a:cs typeface="+mn-cs"/>
            </a:defRPr>
          </a:lvl8pPr>
          <a:lvl9pPr marL="3657600" algn="l" defTabSz="914400" rtl="0" eaLnBrk="1" latinLnBrk="0" hangingPunct="1">
            <a:defRPr kumimoji="1" b="1" kern="1200">
              <a:solidFill>
                <a:schemeClr val="tx1"/>
              </a:solidFill>
              <a:latin typeface="Arial" charset="0"/>
              <a:ea typeface="ＭＳ Ｐゴシック" pitchFamily="50" charset="-128"/>
              <a:cs typeface="+mn-cs"/>
            </a:defRPr>
          </a:lvl9pPr>
        </a:lstStyle>
        <a:p xmlns:a="http://schemas.openxmlformats.org/drawingml/2006/main">
          <a:pPr eaLnBrk="1" hangingPunct="1">
            <a:spcBef>
              <a:spcPct val="50000"/>
            </a:spcBef>
          </a:pPr>
          <a:r>
            <a:rPr lang="en-US" altLang="ja-JP" sz="2000" b="1" dirty="0"/>
            <a:t> </a:t>
          </a:r>
          <a:r>
            <a:rPr lang="ja-JP" altLang="en-US" sz="2400" b="1" dirty="0">
              <a:solidFill>
                <a:srgbClr val="0000CC"/>
              </a:solidFill>
            </a:rPr>
            <a:t>人権についての県民意識調査（平成</a:t>
          </a:r>
          <a:r>
            <a:rPr lang="ja-JP" altLang="en-US" sz="2400" dirty="0">
              <a:solidFill>
                <a:srgbClr val="0000CC"/>
              </a:solidFill>
            </a:rPr>
            <a:t>３０</a:t>
          </a:r>
          <a:r>
            <a:rPr lang="ja-JP" altLang="en-US" sz="2400" b="1" dirty="0">
              <a:solidFill>
                <a:srgbClr val="0000CC"/>
              </a:solidFill>
            </a:rPr>
            <a:t>年度）　鹿児島県</a:t>
          </a:r>
        </a:p>
      </cdr:txBody>
    </cdr:sp>
  </cdr:relSizeAnchor>
  <cdr:relSizeAnchor xmlns:cdr="http://schemas.openxmlformats.org/drawingml/2006/chartDrawing">
    <cdr:from>
      <cdr:x>0.06254</cdr:x>
      <cdr:y>0.42792</cdr:y>
    </cdr:from>
    <cdr:to>
      <cdr:x>0.2432</cdr:x>
      <cdr:y>0.49032</cdr:y>
    </cdr:to>
    <cdr:sp macro="" textlink="">
      <cdr:nvSpPr>
        <cdr:cNvPr id="4" name="円/楕円 3"/>
        <cdr:cNvSpPr/>
      </cdr:nvSpPr>
      <cdr:spPr bwMode="auto">
        <a:xfrm xmlns:a="http://schemas.openxmlformats.org/drawingml/2006/main">
          <a:off x="648072" y="3456384"/>
          <a:ext cx="1872208" cy="504056"/>
        </a:xfrm>
        <a:prstGeom xmlns:a="http://schemas.openxmlformats.org/drawingml/2006/main" prst="ellipse">
          <a:avLst/>
        </a:prstGeom>
        <a:noFill xmlns:a="http://schemas.openxmlformats.org/drawingml/2006/main"/>
        <a:ln xmlns:a="http://schemas.openxmlformats.org/drawingml/2006/main" w="63500" cap="flat" cmpd="sng" algn="ctr">
          <a:solidFill>
            <a:srgbClr val="FF0000"/>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ja-JP"/>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49786" cy="498693"/>
          </a:xfrm>
          <a:prstGeom prst="rect">
            <a:avLst/>
          </a:prstGeom>
        </p:spPr>
        <p:txBody>
          <a:bodyPr vert="horz" lIns="91526" tIns="45764" rIns="91526" bIns="4576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4"/>
            <a:ext cx="2949786" cy="498693"/>
          </a:xfrm>
          <a:prstGeom prst="rect">
            <a:avLst/>
          </a:prstGeom>
        </p:spPr>
        <p:txBody>
          <a:bodyPr vert="horz" lIns="91526" tIns="45764" rIns="91526" bIns="45764" rtlCol="0"/>
          <a:lstStyle>
            <a:lvl1pPr algn="r">
              <a:defRPr sz="1200"/>
            </a:lvl1pPr>
          </a:lstStyle>
          <a:p>
            <a:fld id="{32DCD440-C21B-4EF5-A4D3-BB56BB656102}" type="datetimeFigureOut">
              <a:rPr kumimoji="1" lang="ja-JP" altLang="en-US" smtClean="0"/>
              <a:t>2023/3/24</a:t>
            </a:fld>
            <a:endParaRPr kumimoji="1" lang="ja-JP" altLang="en-US"/>
          </a:p>
        </p:txBody>
      </p:sp>
      <p:sp>
        <p:nvSpPr>
          <p:cNvPr id="4" name="フッター プレースホルダー 3"/>
          <p:cNvSpPr>
            <a:spLocks noGrp="1"/>
          </p:cNvSpPr>
          <p:nvPr>
            <p:ph type="ftr" sz="quarter" idx="2"/>
          </p:nvPr>
        </p:nvSpPr>
        <p:spPr>
          <a:xfrm>
            <a:off x="1" y="9440647"/>
            <a:ext cx="2949786" cy="498692"/>
          </a:xfrm>
          <a:prstGeom prst="rect">
            <a:avLst/>
          </a:prstGeom>
        </p:spPr>
        <p:txBody>
          <a:bodyPr vert="horz" lIns="91526" tIns="45764" rIns="91526" bIns="4576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6" cy="498692"/>
          </a:xfrm>
          <a:prstGeom prst="rect">
            <a:avLst/>
          </a:prstGeom>
        </p:spPr>
        <p:txBody>
          <a:bodyPr vert="horz" lIns="91526" tIns="45764" rIns="91526" bIns="45764" rtlCol="0" anchor="b"/>
          <a:lstStyle>
            <a:lvl1pPr algn="r">
              <a:defRPr sz="1200"/>
            </a:lvl1pPr>
          </a:lstStyle>
          <a:p>
            <a:fld id="{EA04D44B-18CE-49B1-81BD-BBDF30D86B47}" type="slidenum">
              <a:rPr kumimoji="1" lang="ja-JP" altLang="en-US" smtClean="0"/>
              <a:t>‹#›</a:t>
            </a:fld>
            <a:endParaRPr kumimoji="1" lang="ja-JP" altLang="en-US"/>
          </a:p>
        </p:txBody>
      </p:sp>
    </p:spTree>
    <p:extLst>
      <p:ext uri="{BB962C8B-B14F-4D97-AF65-F5344CB8AC3E}">
        <p14:creationId xmlns:p14="http://schemas.microsoft.com/office/powerpoint/2010/main" val="2839878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49786" cy="498693"/>
          </a:xfrm>
          <a:prstGeom prst="rect">
            <a:avLst/>
          </a:prstGeom>
        </p:spPr>
        <p:txBody>
          <a:bodyPr vert="horz" lIns="91526" tIns="45764" rIns="91526" bIns="4576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4"/>
            <a:ext cx="2949786" cy="498693"/>
          </a:xfrm>
          <a:prstGeom prst="rect">
            <a:avLst/>
          </a:prstGeom>
        </p:spPr>
        <p:txBody>
          <a:bodyPr vert="horz" lIns="91526" tIns="45764" rIns="91526" bIns="45764" rtlCol="0"/>
          <a:lstStyle>
            <a:lvl1pPr algn="r">
              <a:defRPr sz="1200"/>
            </a:lvl1pPr>
          </a:lstStyle>
          <a:p>
            <a:fld id="{C6B2C924-E609-4431-B130-84FA06EF891B}"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526" tIns="45764" rIns="91526" bIns="45764" rtlCol="0" anchor="ctr"/>
          <a:lstStyle/>
          <a:p>
            <a:endParaRPr lang="ja-JP" altLang="en-US"/>
          </a:p>
        </p:txBody>
      </p:sp>
      <p:sp>
        <p:nvSpPr>
          <p:cNvPr id="5" name="ノート プレースホルダー 4"/>
          <p:cNvSpPr>
            <a:spLocks noGrp="1"/>
          </p:cNvSpPr>
          <p:nvPr>
            <p:ph type="body" sz="quarter" idx="3"/>
          </p:nvPr>
        </p:nvSpPr>
        <p:spPr>
          <a:xfrm>
            <a:off x="680721" y="4783309"/>
            <a:ext cx="5445760" cy="3913615"/>
          </a:xfrm>
          <a:prstGeom prst="rect">
            <a:avLst/>
          </a:prstGeom>
        </p:spPr>
        <p:txBody>
          <a:bodyPr vert="horz" lIns="91526" tIns="45764" rIns="91526" bIns="4576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26" tIns="45764" rIns="91526" bIns="4576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26" tIns="45764" rIns="91526" bIns="45764" rtlCol="0" anchor="b"/>
          <a:lstStyle>
            <a:lvl1pPr algn="r">
              <a:defRPr sz="1200"/>
            </a:lvl1pPr>
          </a:lstStyle>
          <a:p>
            <a:fld id="{184984E0-F49F-46EB-BF71-BD6138E2374E}" type="slidenum">
              <a:rPr kumimoji="1" lang="ja-JP" altLang="en-US" smtClean="0"/>
              <a:t>‹#›</a:t>
            </a:fld>
            <a:endParaRPr kumimoji="1" lang="ja-JP" altLang="en-US"/>
          </a:p>
        </p:txBody>
      </p:sp>
    </p:spTree>
    <p:extLst>
      <p:ext uri="{BB962C8B-B14F-4D97-AF65-F5344CB8AC3E}">
        <p14:creationId xmlns:p14="http://schemas.microsoft.com/office/powerpoint/2010/main" val="1925874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mn-ea"/>
                <a:ea typeface="+mn-ea"/>
              </a:rPr>
              <a:t>人権同和教育課</a:t>
            </a:r>
            <a:r>
              <a:rPr lang="en-US" altLang="ja-JP" dirty="0">
                <a:latin typeface="+mn-ea"/>
                <a:ea typeface="+mn-ea"/>
              </a:rPr>
              <a:t>e-</a:t>
            </a:r>
            <a:r>
              <a:rPr lang="ja-JP" altLang="en-US" dirty="0">
                <a:latin typeface="+mn-ea"/>
                <a:ea typeface="+mn-ea"/>
              </a:rPr>
              <a:t>コンテンツ</a:t>
            </a:r>
            <a:r>
              <a:rPr lang="en-US" altLang="ja-JP" dirty="0">
                <a:latin typeface="+mn-ea"/>
                <a:ea typeface="+mn-ea"/>
              </a:rPr>
              <a:t>No15</a:t>
            </a:r>
            <a:endParaRPr lang="ja-JP" altLang="en-US" dirty="0">
              <a:latin typeface="+mn-ea"/>
              <a:ea typeface="+mn-ea"/>
            </a:endParaRPr>
          </a:p>
          <a:p>
            <a:r>
              <a:rPr lang="ja-JP" altLang="en-US" dirty="0">
                <a:latin typeface="+mn-ea"/>
                <a:ea typeface="+mn-ea"/>
              </a:rPr>
              <a:t>人権教育の目標・理念</a:t>
            </a:r>
            <a:endParaRPr lang="en-US" altLang="ja-JP" dirty="0">
              <a:latin typeface="+mn-ea"/>
              <a:ea typeface="+mn-ea"/>
            </a:endParaRPr>
          </a:p>
          <a:p>
            <a:r>
              <a:rPr lang="ja-JP" altLang="en-US" dirty="0">
                <a:latin typeface="+mn-ea"/>
                <a:ea typeface="+mn-ea"/>
              </a:rPr>
              <a:t>について説明します。</a:t>
            </a:r>
          </a:p>
        </p:txBody>
      </p:sp>
      <p:sp>
        <p:nvSpPr>
          <p:cNvPr id="747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418" indent="-287609" defTabSz="91367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022" indent="-230406" defTabSz="91367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832" indent="-230406" defTabSz="91367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642" indent="-230406" defTabSz="91367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1272" indent="-230406" defTabSz="91367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8903" indent="-230406" defTabSz="91367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534" indent="-230406" defTabSz="91367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4167" indent="-230406" defTabSz="91367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6C5FEA-64CA-482B-9545-867AF59F6823}" type="slidenum">
              <a:rPr lang="en-US" altLang="ja-JP" smtClean="0">
                <a:solidFill>
                  <a:srgbClr val="000000"/>
                </a:solidFill>
                <a:ea typeface="ＭＳ Ｐゴシック" panose="020B0600070205080204" pitchFamily="50" charset="-128"/>
              </a:rPr>
              <a:pPr>
                <a:spcBef>
                  <a:spcPct val="0"/>
                </a:spcBef>
              </a:pPr>
              <a:t>1</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753939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262">
              <a:defRPr/>
            </a:pPr>
            <a:r>
              <a:rPr lang="ja-JP" altLang="en-US" kern="0" dirty="0">
                <a:solidFill>
                  <a:schemeClr val="tx1"/>
                </a:solidFill>
                <a:latin typeface="+mn-ea"/>
                <a:ea typeface="+mn-ea"/>
                <a:cs typeface="メイリオ" panose="020B0604030504040204" pitchFamily="50" charset="-128"/>
              </a:rPr>
              <a:t>次に</a:t>
            </a:r>
            <a:endParaRPr lang="en-US" altLang="ja-JP" kern="0" dirty="0">
              <a:solidFill>
                <a:schemeClr val="tx1"/>
              </a:solidFill>
              <a:latin typeface="+mn-ea"/>
              <a:ea typeface="+mn-ea"/>
              <a:cs typeface="メイリオ" panose="020B0604030504040204" pitchFamily="50" charset="-128"/>
            </a:endParaRPr>
          </a:p>
          <a:p>
            <a:pPr defTabSz="915262">
              <a:defRPr/>
            </a:pPr>
            <a:r>
              <a:rPr lang="ja-JP" altLang="en-US" kern="0" dirty="0">
                <a:solidFill>
                  <a:schemeClr val="tx1"/>
                </a:solidFill>
                <a:latin typeface="+mn-ea"/>
                <a:ea typeface="+mn-ea"/>
                <a:cs typeface="メイリオ" panose="020B0604030504040204" pitchFamily="50" charset="-128"/>
              </a:rPr>
              <a:t>○　人権尊重の視点に立つ学校づくり</a:t>
            </a:r>
            <a:r>
              <a:rPr kumimoji="1" lang="ja-JP" altLang="en-US" dirty="0">
                <a:solidFill>
                  <a:schemeClr val="tx1"/>
                </a:solidFill>
                <a:latin typeface="+mn-ea"/>
                <a:ea typeface="+mn-ea"/>
              </a:rPr>
              <a:t>について説明します。</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教科等指導では，</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人権が尊重される学習活動づくり</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・一人一人が大切にされる授業　，　</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・互いのよさや可能性を発揮できる取組</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　つまり，分からないことが分からないと言える，「分かるまで高め合う」人間関係づくりが大切です。</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学級経営等では，</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人権が尊重される環境づくり</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・安心して過ごせる学校・教室</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　つまり，頑張ったことを頑張ったねと認め合い，「互いに支え合う」人間関係づくりが大切です。</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生徒指導では</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人権が尊重される人間関係づくり</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・互いのよさや可能性を認め合える仲間</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　つまり，つらいことをつらいと言える，「共につらさを乗り越える」人間関係づくりが大切です。</a:t>
            </a:r>
            <a:endParaRPr kumimoji="1" lang="en-US" altLang="ja-JP"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17C45E06-4D6A-4BC2-A222-34D8E8985C5B}" type="slidenum">
              <a:rPr lang="en-US" altLang="ja-JP" smtClean="0"/>
              <a:pPr>
                <a:defRPr/>
              </a:pPr>
              <a:t>10</a:t>
            </a:fld>
            <a:endParaRPr lang="en-US" altLang="ja-JP"/>
          </a:p>
        </p:txBody>
      </p:sp>
    </p:spTree>
    <p:extLst>
      <p:ext uri="{BB962C8B-B14F-4D97-AF65-F5344CB8AC3E}">
        <p14:creationId xmlns:p14="http://schemas.microsoft.com/office/powerpoint/2010/main" val="3287934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rPr>
              <a:t>　</a:t>
            </a:r>
            <a:r>
              <a:rPr lang="ja-JP" altLang="en-US" dirty="0">
                <a:solidFill>
                  <a:schemeClr val="tx1"/>
                </a:solidFill>
                <a:latin typeface="+mn-ea"/>
                <a:ea typeface="+mn-ea"/>
              </a:rPr>
              <a:t>人権教育の推進を図る上では，もとより教育の場である学校が，人権が尊重され，安心して過ごせる場とならなければならず，学校生活全体において人権が尊重されるような環境づくりを進めていく必要があります。こうした学校・学級の雰囲気は，正規の教育課程と並び，「隠れたカリキュラム」として児童生徒の人権感覚の育成の面で重要であることが，第三次とりまとめでも言及されています。</a:t>
            </a:r>
            <a:endParaRPr lang="en-US" altLang="ja-JP" dirty="0">
              <a:solidFill>
                <a:schemeClr val="tx1"/>
              </a:solidFill>
              <a:latin typeface="+mn-ea"/>
              <a:ea typeface="+mn-ea"/>
            </a:endParaRPr>
          </a:p>
          <a:p>
            <a:r>
              <a:rPr lang="ja-JP" altLang="en-US" dirty="0">
                <a:solidFill>
                  <a:schemeClr val="tx1"/>
                </a:solidFill>
                <a:latin typeface="+mn-ea"/>
                <a:ea typeface="+mn-ea"/>
              </a:rPr>
              <a:t>「隠れたカリキュラム」とは，教育する側が意図する，しないに関わらず，学校生活を営む中で，児童生徒自らが学びとっていく全ての事柄を指すものであり，学校・学級の「隠れたカリキュラム」を構成するのは，それらの場の在り方であり，雰囲気といったものです。</a:t>
            </a:r>
          </a:p>
          <a:p>
            <a:r>
              <a:rPr lang="ja-JP" altLang="en-US" dirty="0">
                <a:solidFill>
                  <a:schemeClr val="tx1"/>
                </a:solidFill>
                <a:latin typeface="+mn-ea"/>
                <a:ea typeface="+mn-ea"/>
              </a:rPr>
              <a:t>例えば，「いじめ」を許さない態度を身に付けるためには，「いじめはよくない」という知的理解だけでは不十分です。実際に，「いじめ」を許さない雰囲気が浸透する学校・学級で生活することを通じて，児童生徒ははじめて「いじめ」を許さない人権感覚を身に付けることができるのです。だからこそ，教職員一体となっての組織づくり，場の雰囲気づくりが重要です。</a:t>
            </a:r>
            <a:endParaRPr lang="en-US" altLang="ja-JP" dirty="0">
              <a:solidFill>
                <a:schemeClr val="tx1"/>
              </a:solidFill>
              <a:latin typeface="+mn-ea"/>
              <a:ea typeface="+mn-ea"/>
            </a:endParaRPr>
          </a:p>
          <a:p>
            <a:endParaRPr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11</a:t>
            </a:fld>
            <a:endParaRPr kumimoji="1" lang="ja-JP" altLang="en-US"/>
          </a:p>
        </p:txBody>
      </p:sp>
    </p:spTree>
    <p:extLst>
      <p:ext uri="{BB962C8B-B14F-4D97-AF65-F5344CB8AC3E}">
        <p14:creationId xmlns:p14="http://schemas.microsoft.com/office/powerpoint/2010/main" val="2913386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a:extLst>
              <a:ext uri="{FF2B5EF4-FFF2-40B4-BE49-F238E27FC236}">
                <a16:creationId xmlns:a16="http://schemas.microsoft.com/office/drawing/2014/main" id="{672D7482-7F33-4260-AEC1-CC038B84C8AB}"/>
              </a:ext>
            </a:extLst>
          </p:cNvPr>
          <p:cNvSpPr>
            <a:spLocks noGrp="1" noRot="1" noChangeAspect="1" noTextEdit="1"/>
          </p:cNvSpPr>
          <p:nvPr>
            <p:ph type="sldImg"/>
          </p:nvPr>
        </p:nvSpPr>
        <p:spPr>
          <a:ln/>
        </p:spPr>
      </p:sp>
      <p:sp>
        <p:nvSpPr>
          <p:cNvPr id="101379" name="ノート プレースホルダー 2">
            <a:extLst>
              <a:ext uri="{FF2B5EF4-FFF2-40B4-BE49-F238E27FC236}">
                <a16:creationId xmlns:a16="http://schemas.microsoft.com/office/drawing/2014/main" id="{1B437F56-23B2-409A-B3EC-CE53F8B5D43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1802">
              <a:buClr>
                <a:srgbClr val="000000"/>
              </a:buClr>
              <a:buSzPct val="100000"/>
              <a:defRPr/>
            </a:pPr>
            <a:r>
              <a:rPr kumimoji="1" lang="ja-JP" altLang="en-US" b="0" dirty="0">
                <a:solidFill>
                  <a:schemeClr val="tx1"/>
                </a:solidFill>
                <a:latin typeface="+mn-ea"/>
                <a:ea typeface="+mn-ea"/>
              </a:rPr>
              <a:t>ここでは，人権尊重の雰囲気づくりをするために有効な８つの視点を紹介します。</a:t>
            </a:r>
            <a:endParaRPr kumimoji="1" lang="en-US" altLang="ja-JP" b="0" dirty="0">
              <a:solidFill>
                <a:schemeClr val="tx1"/>
              </a:solidFill>
              <a:latin typeface="+mn-ea"/>
              <a:ea typeface="+mn-ea"/>
            </a:endParaRPr>
          </a:p>
          <a:p>
            <a:r>
              <a:rPr lang="ja-JP" altLang="en-US" dirty="0">
                <a:solidFill>
                  <a:schemeClr val="tx1"/>
                </a:solidFill>
                <a:latin typeface="+mn-ea"/>
                <a:ea typeface="+mn-ea"/>
              </a:rPr>
              <a:t>①　みんなでルールをつくろう，児童生徒同士で，集団生活のルールを話し合って定めることにより，自他の権利を尊重する雰囲気が生まれます。</a:t>
            </a:r>
            <a:endParaRPr lang="en-US" altLang="ja-JP" dirty="0">
              <a:solidFill>
                <a:schemeClr val="tx1"/>
              </a:solidFill>
              <a:latin typeface="+mn-ea"/>
              <a:ea typeface="+mn-ea"/>
            </a:endParaRPr>
          </a:p>
          <a:p>
            <a:r>
              <a:rPr lang="ja-JP" altLang="en-US" dirty="0">
                <a:solidFill>
                  <a:schemeClr val="tx1"/>
                </a:solidFill>
                <a:latin typeface="+mn-ea"/>
                <a:ea typeface="+mn-ea"/>
              </a:rPr>
              <a:t>②　あいさつが人間関係づくりの第一歩，</a:t>
            </a:r>
            <a:r>
              <a:rPr lang="ja-JP" altLang="ja-JP" dirty="0">
                <a:latin typeface="+mn-ea"/>
              </a:rPr>
              <a:t>あいさつを通して，互いの存在を認め合うことで，自己有用感を感じることができます。</a:t>
            </a:r>
            <a:endParaRPr lang="en-US" altLang="ja-JP" dirty="0">
              <a:latin typeface="+mn-ea"/>
            </a:endParaRPr>
          </a:p>
          <a:p>
            <a:r>
              <a:rPr lang="ja-JP" altLang="en-US" dirty="0">
                <a:solidFill>
                  <a:schemeClr val="tx1"/>
                </a:solidFill>
                <a:latin typeface="+mn-ea"/>
                <a:ea typeface="+mn-ea"/>
              </a:rPr>
              <a:t>③　児童生徒とつながろう，</a:t>
            </a:r>
            <a:r>
              <a:rPr lang="ja-JP" altLang="ja-JP" dirty="0">
                <a:latin typeface="+mn-ea"/>
              </a:rPr>
              <a:t>うなずきなどの手法を用いて寄り添い，思いを引き出すことが大切です。</a:t>
            </a:r>
            <a:endParaRPr lang="en-US" altLang="ja-JP" dirty="0">
              <a:solidFill>
                <a:schemeClr val="tx1"/>
              </a:solidFill>
              <a:latin typeface="+mn-ea"/>
              <a:ea typeface="+mn-ea"/>
            </a:endParaRPr>
          </a:p>
          <a:p>
            <a:r>
              <a:rPr lang="ja-JP" altLang="en-US" dirty="0">
                <a:solidFill>
                  <a:schemeClr val="tx1"/>
                </a:solidFill>
                <a:latin typeface="+mn-ea"/>
                <a:ea typeface="+mn-ea"/>
              </a:rPr>
              <a:t>④　意見の相違</a:t>
            </a:r>
            <a:r>
              <a:rPr lang="en-US" altLang="ja-JP" dirty="0">
                <a:solidFill>
                  <a:schemeClr val="tx1"/>
                </a:solidFill>
                <a:latin typeface="+mn-ea"/>
                <a:ea typeface="+mn-ea"/>
              </a:rPr>
              <a:t>(</a:t>
            </a:r>
            <a:r>
              <a:rPr lang="ja-JP" altLang="en-US" dirty="0">
                <a:solidFill>
                  <a:schemeClr val="tx1"/>
                </a:solidFill>
                <a:latin typeface="+mn-ea"/>
                <a:ea typeface="+mn-ea"/>
              </a:rPr>
              <a:t>ピンチはチャンス</a:t>
            </a:r>
            <a:r>
              <a:rPr lang="en-US" altLang="ja-JP" dirty="0">
                <a:solidFill>
                  <a:schemeClr val="tx1"/>
                </a:solidFill>
                <a:latin typeface="+mn-ea"/>
                <a:ea typeface="+mn-ea"/>
              </a:rPr>
              <a:t>)</a:t>
            </a:r>
            <a:r>
              <a:rPr lang="ja-JP" altLang="en-US" dirty="0" err="1">
                <a:solidFill>
                  <a:schemeClr val="tx1"/>
                </a:solidFill>
                <a:latin typeface="+mn-ea"/>
                <a:ea typeface="+mn-ea"/>
              </a:rPr>
              <a:t>，</a:t>
            </a:r>
            <a:r>
              <a:rPr lang="ja-JP" altLang="ja-JP" dirty="0">
                <a:latin typeface="+mn-ea"/>
              </a:rPr>
              <a:t>価値観の違いから誤解や批判が生まれます。このような場合は，チャンスと考え，教師から「話合い」などを仕組むことが大切です。</a:t>
            </a:r>
            <a:endParaRPr lang="en-US" altLang="ja-JP" dirty="0">
              <a:latin typeface="+mn-ea"/>
            </a:endParaRPr>
          </a:p>
          <a:p>
            <a:pPr defTabSz="451802">
              <a:buClr>
                <a:srgbClr val="000000"/>
              </a:buClr>
              <a:buSzPct val="100000"/>
              <a:defRPr/>
            </a:pPr>
            <a:r>
              <a:rPr lang="ja-JP" altLang="en-US" dirty="0">
                <a:solidFill>
                  <a:schemeClr val="tx1"/>
                </a:solidFill>
                <a:latin typeface="+mn-ea"/>
                <a:ea typeface="+mn-ea"/>
              </a:rPr>
              <a:t>⑤　教室経営で自尊感情を育成，</a:t>
            </a:r>
            <a:r>
              <a:rPr lang="ja-JP" altLang="ja-JP" dirty="0">
                <a:latin typeface="+mn-ea"/>
              </a:rPr>
              <a:t>自分の作品が，教師や友達に認められると，「自分が大切にされている」と感じます。</a:t>
            </a:r>
            <a:endParaRPr lang="en-US" altLang="ja-JP" dirty="0">
              <a:solidFill>
                <a:schemeClr val="tx1"/>
              </a:solidFill>
              <a:latin typeface="+mn-ea"/>
              <a:ea typeface="+mn-ea"/>
            </a:endParaRPr>
          </a:p>
          <a:p>
            <a:r>
              <a:rPr lang="ja-JP" altLang="en-US" dirty="0">
                <a:solidFill>
                  <a:schemeClr val="tx1"/>
                </a:solidFill>
                <a:latin typeface="+mn-ea"/>
                <a:ea typeface="+mn-ea"/>
              </a:rPr>
              <a:t>⑥　整った環境で人権教育を進めよう，</a:t>
            </a:r>
            <a:r>
              <a:rPr lang="ja-JP" altLang="ja-JP" dirty="0">
                <a:latin typeface="+mn-ea"/>
              </a:rPr>
              <a:t>整った環境で過ごせば，児童生徒の心も落ち着き，少しの変化にも気付くことができます。</a:t>
            </a:r>
          </a:p>
          <a:p>
            <a:r>
              <a:rPr lang="ja-JP" altLang="en-US" dirty="0">
                <a:solidFill>
                  <a:schemeClr val="tx1"/>
                </a:solidFill>
                <a:latin typeface="+mn-ea"/>
                <a:ea typeface="+mn-ea"/>
              </a:rPr>
              <a:t>⑦　情報の共有でチーム学校に，</a:t>
            </a:r>
            <a:r>
              <a:rPr lang="ja-JP" altLang="ja-JP" dirty="0">
                <a:latin typeface="+mn-ea"/>
              </a:rPr>
              <a:t>児童生徒一人一人の情報を共有することで，個に応じたきめ細かな指導ができ，児童生徒の自尊感情の高揚につながります。</a:t>
            </a:r>
            <a:r>
              <a:rPr lang="ja-JP" altLang="en-US" dirty="0">
                <a:solidFill>
                  <a:schemeClr val="tx1"/>
                </a:solidFill>
                <a:latin typeface="+mn-ea"/>
                <a:ea typeface="+mn-ea"/>
              </a:rPr>
              <a:t>　　</a:t>
            </a:r>
            <a:endParaRPr lang="en-US" altLang="ja-JP" dirty="0">
              <a:solidFill>
                <a:schemeClr val="tx1"/>
              </a:solidFill>
              <a:latin typeface="+mn-ea"/>
              <a:ea typeface="+mn-ea"/>
            </a:endParaRPr>
          </a:p>
          <a:p>
            <a:r>
              <a:rPr lang="ja-JP" altLang="en-US" dirty="0">
                <a:solidFill>
                  <a:schemeClr val="tx1"/>
                </a:solidFill>
                <a:latin typeface="+mn-ea"/>
                <a:ea typeface="+mn-ea"/>
              </a:rPr>
              <a:t>⑧　保護者や地域とともに進めよう，</a:t>
            </a:r>
            <a:r>
              <a:rPr lang="ja-JP" altLang="ja-JP" dirty="0">
                <a:latin typeface="+mn-ea"/>
              </a:rPr>
              <a:t>開かれた学校にすることで，家庭や地域からの情報が得やすくなります。</a:t>
            </a:r>
          </a:p>
          <a:p>
            <a:pPr defTabSz="451802">
              <a:buClr>
                <a:srgbClr val="000000"/>
              </a:buClr>
              <a:buSzPct val="100000"/>
              <a:defRPr/>
            </a:pPr>
            <a:endParaRPr kumimoji="1" lang="en-US" altLang="ja-JP" b="0" dirty="0">
              <a:latin typeface="+mn-ea"/>
              <a:ea typeface="+mn-ea"/>
            </a:endParaRPr>
          </a:p>
        </p:txBody>
      </p:sp>
      <p:sp>
        <p:nvSpPr>
          <p:cNvPr id="101380" name="スライド番号プレースホルダー 3">
            <a:extLst>
              <a:ext uri="{FF2B5EF4-FFF2-40B4-BE49-F238E27FC236}">
                <a16:creationId xmlns:a16="http://schemas.microsoft.com/office/drawing/2014/main" id="{34F1AD4B-46A0-430C-9045-B2867FE15013}"/>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1pPr>
            <a:lvl2pPr>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2pPr>
            <a:lvl3pPr>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3pPr>
            <a:lvl4pPr>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4pPr>
            <a:lvl5pPr>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5pPr>
            <a:lvl6pPr marL="2520968" indent="-229177" defTabSz="450402" eaLnBrk="0" fontAlgn="base" hangingPunct="0">
              <a:spcBef>
                <a:spcPct val="0"/>
              </a:spcBef>
              <a:spcAft>
                <a:spcPct val="0"/>
              </a:spcAft>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6pPr>
            <a:lvl7pPr marL="2979325" indent="-229177" defTabSz="450402" eaLnBrk="0" fontAlgn="base" hangingPunct="0">
              <a:spcBef>
                <a:spcPct val="0"/>
              </a:spcBef>
              <a:spcAft>
                <a:spcPct val="0"/>
              </a:spcAft>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7pPr>
            <a:lvl8pPr marL="3437685" indent="-229177" defTabSz="450402" eaLnBrk="0" fontAlgn="base" hangingPunct="0">
              <a:spcBef>
                <a:spcPct val="0"/>
              </a:spcBef>
              <a:spcAft>
                <a:spcPct val="0"/>
              </a:spcAft>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8pPr>
            <a:lvl9pPr marL="3896041" indent="-229177" defTabSz="450402" eaLnBrk="0" fontAlgn="base" hangingPunct="0">
              <a:spcBef>
                <a:spcPct val="0"/>
              </a:spcBef>
              <a:spcAft>
                <a:spcPct val="0"/>
              </a:spcAft>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9pPr>
          </a:lstStyle>
          <a:p>
            <a:fld id="{407A7F08-B508-42AF-B894-F1D435398A0B}" type="slidenum">
              <a:rPr lang="en-US" altLang="ja-JP" sz="1200">
                <a:solidFill>
                  <a:srgbClr val="000000"/>
                </a:solidFill>
              </a:rPr>
              <a:pPr/>
              <a:t>12</a:t>
            </a:fld>
            <a:endParaRPr lang="en-US" altLang="ja-JP" sz="1200">
              <a:solidFill>
                <a:srgbClr val="000000"/>
              </a:solidFill>
            </a:endParaRPr>
          </a:p>
        </p:txBody>
      </p:sp>
    </p:spTree>
    <p:extLst>
      <p:ext uri="{BB962C8B-B14F-4D97-AF65-F5344CB8AC3E}">
        <p14:creationId xmlns:p14="http://schemas.microsoft.com/office/powerpoint/2010/main" val="272361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a:extLst>
              <a:ext uri="{FF2B5EF4-FFF2-40B4-BE49-F238E27FC236}">
                <a16:creationId xmlns:a16="http://schemas.microsoft.com/office/drawing/2014/main" id="{672D7482-7F33-4260-AEC1-CC038B84C8AB}"/>
              </a:ext>
            </a:extLst>
          </p:cNvPr>
          <p:cNvSpPr>
            <a:spLocks noGrp="1" noRot="1" noChangeAspect="1" noTextEdit="1"/>
          </p:cNvSpPr>
          <p:nvPr>
            <p:ph type="sldImg"/>
          </p:nvPr>
        </p:nvSpPr>
        <p:spPr>
          <a:ln/>
        </p:spPr>
      </p:sp>
      <p:sp>
        <p:nvSpPr>
          <p:cNvPr id="101379" name="ノート プレースホルダー 2">
            <a:extLst>
              <a:ext uri="{FF2B5EF4-FFF2-40B4-BE49-F238E27FC236}">
                <a16:creationId xmlns:a16="http://schemas.microsoft.com/office/drawing/2014/main" id="{1B437F56-23B2-409A-B3EC-CE53F8B5D43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1802">
              <a:buClr>
                <a:srgbClr val="000000"/>
              </a:buClr>
              <a:buSzPct val="100000"/>
              <a:defRPr/>
            </a:pPr>
            <a:r>
              <a:rPr kumimoji="1" lang="ja-JP" altLang="en-US" b="0" dirty="0">
                <a:solidFill>
                  <a:schemeClr val="tx1"/>
                </a:solidFill>
                <a:latin typeface="+mn-ea"/>
                <a:ea typeface="+mn-ea"/>
              </a:rPr>
              <a:t>いくつかの，具体例を紹介します。</a:t>
            </a:r>
          </a:p>
          <a:p>
            <a:r>
              <a:rPr lang="ja-JP" altLang="en-US" dirty="0">
                <a:solidFill>
                  <a:schemeClr val="tx1"/>
                </a:solidFill>
                <a:latin typeface="+mn-ea"/>
                <a:ea typeface="+mn-ea"/>
              </a:rPr>
              <a:t>「１　みんなでルールをつくろう」です。</a:t>
            </a:r>
            <a:endParaRPr lang="en-US" altLang="ja-JP" dirty="0">
              <a:solidFill>
                <a:schemeClr val="tx1"/>
              </a:solidFill>
              <a:latin typeface="+mn-ea"/>
              <a:ea typeface="+mn-ea"/>
            </a:endParaRPr>
          </a:p>
          <a:p>
            <a:r>
              <a:rPr lang="ja-JP" altLang="en-US" dirty="0">
                <a:solidFill>
                  <a:schemeClr val="tx1"/>
                </a:solidFill>
                <a:latin typeface="+mn-ea"/>
                <a:ea typeface="+mn-ea"/>
              </a:rPr>
              <a:t>中種子町立南界小学校では，左の写真のように，児童が人権集会で「南界小　人権のきまり」を作成しました。学校の廊下や教室に掲示しています。</a:t>
            </a:r>
            <a:endParaRPr lang="en-US" altLang="ja-JP" dirty="0">
              <a:solidFill>
                <a:schemeClr val="tx1"/>
              </a:solidFill>
              <a:latin typeface="+mn-ea"/>
              <a:ea typeface="+mn-ea"/>
            </a:endParaRPr>
          </a:p>
          <a:p>
            <a:r>
              <a:rPr lang="ja-JP" altLang="en-US" dirty="0">
                <a:solidFill>
                  <a:schemeClr val="tx1"/>
                </a:solidFill>
                <a:latin typeface="+mn-ea"/>
                <a:ea typeface="+mn-ea"/>
              </a:rPr>
              <a:t>「南界小　人権のきまり」の中の「ふわふわ言葉」を使って，「に</a:t>
            </a:r>
            <a:r>
              <a:rPr lang="ja-JP" altLang="en-US" dirty="0" err="1">
                <a:solidFill>
                  <a:schemeClr val="tx1"/>
                </a:solidFill>
                <a:latin typeface="+mn-ea"/>
                <a:ea typeface="+mn-ea"/>
              </a:rPr>
              <a:t>じいろ</a:t>
            </a:r>
            <a:r>
              <a:rPr lang="ja-JP" altLang="en-US" dirty="0">
                <a:solidFill>
                  <a:schemeClr val="tx1"/>
                </a:solidFill>
                <a:latin typeface="+mn-ea"/>
                <a:ea typeface="+mn-ea"/>
              </a:rPr>
              <a:t>カード」を作成し，互いのよさを伝え合う活動を通して，自他を大切にする心を育んでいます。言葉の使い方を，２年生が１年生に教えるなど，「人権のきまり」を大切にしている様子が見られます。</a:t>
            </a:r>
            <a:endParaRPr lang="en-US" altLang="ja-JP" dirty="0">
              <a:solidFill>
                <a:schemeClr val="tx1"/>
              </a:solidFill>
              <a:latin typeface="+mn-ea"/>
              <a:ea typeface="+mn-ea"/>
            </a:endParaRPr>
          </a:p>
        </p:txBody>
      </p:sp>
      <p:sp>
        <p:nvSpPr>
          <p:cNvPr id="101380" name="スライド番号プレースホルダー 3">
            <a:extLst>
              <a:ext uri="{FF2B5EF4-FFF2-40B4-BE49-F238E27FC236}">
                <a16:creationId xmlns:a16="http://schemas.microsoft.com/office/drawing/2014/main" id="{34F1AD4B-46A0-430C-9045-B2867FE15013}"/>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1pPr>
            <a:lvl2pPr>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2pPr>
            <a:lvl3pPr>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3pPr>
            <a:lvl4pPr>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4pPr>
            <a:lvl5pPr>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5pPr>
            <a:lvl6pPr marL="2520968" indent="-229177" defTabSz="450402" eaLnBrk="0" fontAlgn="base" hangingPunct="0">
              <a:spcBef>
                <a:spcPct val="0"/>
              </a:spcBef>
              <a:spcAft>
                <a:spcPct val="0"/>
              </a:spcAft>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6pPr>
            <a:lvl7pPr marL="2979325" indent="-229177" defTabSz="450402" eaLnBrk="0" fontAlgn="base" hangingPunct="0">
              <a:spcBef>
                <a:spcPct val="0"/>
              </a:spcBef>
              <a:spcAft>
                <a:spcPct val="0"/>
              </a:spcAft>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7pPr>
            <a:lvl8pPr marL="3437685" indent="-229177" defTabSz="450402" eaLnBrk="0" fontAlgn="base" hangingPunct="0">
              <a:spcBef>
                <a:spcPct val="0"/>
              </a:spcBef>
              <a:spcAft>
                <a:spcPct val="0"/>
              </a:spcAft>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8pPr>
            <a:lvl9pPr marL="3896041" indent="-229177" defTabSz="450402" eaLnBrk="0" fontAlgn="base" hangingPunct="0">
              <a:spcBef>
                <a:spcPct val="0"/>
              </a:spcBef>
              <a:spcAft>
                <a:spcPct val="0"/>
              </a:spcAft>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9pPr>
          </a:lstStyle>
          <a:p>
            <a:fld id="{407A7F08-B508-42AF-B894-F1D435398A0B}" type="slidenum">
              <a:rPr lang="en-US" altLang="ja-JP" sz="1200">
                <a:solidFill>
                  <a:srgbClr val="000000"/>
                </a:solidFill>
              </a:rPr>
              <a:pPr/>
              <a:t>13</a:t>
            </a:fld>
            <a:endParaRPr lang="en-US" altLang="ja-JP" sz="1200">
              <a:solidFill>
                <a:srgbClr val="000000"/>
              </a:solidFill>
            </a:endParaRPr>
          </a:p>
        </p:txBody>
      </p:sp>
    </p:spTree>
    <p:extLst>
      <p:ext uri="{BB962C8B-B14F-4D97-AF65-F5344CB8AC3E}">
        <p14:creationId xmlns:p14="http://schemas.microsoft.com/office/powerpoint/2010/main" val="2031040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a:extLst>
              <a:ext uri="{FF2B5EF4-FFF2-40B4-BE49-F238E27FC236}">
                <a16:creationId xmlns:a16="http://schemas.microsoft.com/office/drawing/2014/main" id="{672D7482-7F33-4260-AEC1-CC038B84C8AB}"/>
              </a:ext>
            </a:extLst>
          </p:cNvPr>
          <p:cNvSpPr>
            <a:spLocks noGrp="1" noRot="1" noChangeAspect="1" noTextEdit="1"/>
          </p:cNvSpPr>
          <p:nvPr>
            <p:ph type="sldImg"/>
          </p:nvPr>
        </p:nvSpPr>
        <p:spPr>
          <a:ln/>
        </p:spPr>
      </p:sp>
      <p:sp>
        <p:nvSpPr>
          <p:cNvPr id="101379" name="ノート プレースホルダー 2">
            <a:extLst>
              <a:ext uri="{FF2B5EF4-FFF2-40B4-BE49-F238E27FC236}">
                <a16:creationId xmlns:a16="http://schemas.microsoft.com/office/drawing/2014/main" id="{1B437F56-23B2-409A-B3EC-CE53F8B5D43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solidFill>
                  <a:schemeClr val="tx1"/>
                </a:solidFill>
                <a:latin typeface="+mn-ea"/>
                <a:ea typeface="+mn-ea"/>
              </a:rPr>
              <a:t>「４　意見の相違を改善につなげよう」です。</a:t>
            </a:r>
            <a:endParaRPr lang="en-US" altLang="ja-JP" dirty="0">
              <a:solidFill>
                <a:schemeClr val="tx1"/>
              </a:solidFill>
              <a:latin typeface="+mn-ea"/>
              <a:ea typeface="+mn-ea"/>
            </a:endParaRPr>
          </a:p>
          <a:p>
            <a:r>
              <a:rPr lang="ja-JP" altLang="en-US" dirty="0">
                <a:solidFill>
                  <a:schemeClr val="tx1"/>
                </a:solidFill>
                <a:latin typeface="+mn-ea"/>
                <a:ea typeface="+mn-ea"/>
              </a:rPr>
              <a:t>湧水町立栗野中学校では，生徒が学校で疑問に思ったことや要望を書いて入れる意見箱を設置しています。</a:t>
            </a:r>
          </a:p>
          <a:p>
            <a:r>
              <a:rPr lang="ja-JP" altLang="en-US" dirty="0">
                <a:solidFill>
                  <a:schemeClr val="tx1"/>
                </a:solidFill>
                <a:latin typeface="+mn-ea"/>
                <a:ea typeface="+mn-ea"/>
              </a:rPr>
              <a:t>生徒会が意見箱の中を定期的に確認し，投稿された意見については，生徒会本部が対応策を話し合い，学校生活の向上に役立てられるように取り組んでいます。</a:t>
            </a:r>
          </a:p>
          <a:p>
            <a:r>
              <a:rPr lang="ja-JP" altLang="en-US" dirty="0">
                <a:solidFill>
                  <a:schemeClr val="tx1"/>
                </a:solidFill>
                <a:latin typeface="+mn-ea"/>
                <a:ea typeface="+mn-ea"/>
              </a:rPr>
              <a:t>さらに，「門礼は，しっかりすべきだ！」という意見書に対して，生徒会役員は，校門前に立って，登校する生徒に門礼を呼び掛けることにしました。</a:t>
            </a:r>
          </a:p>
          <a:p>
            <a:r>
              <a:rPr lang="ja-JP" altLang="en-US" dirty="0">
                <a:solidFill>
                  <a:schemeClr val="tx1"/>
                </a:solidFill>
                <a:latin typeface="+mn-ea"/>
                <a:ea typeface="+mn-ea"/>
              </a:rPr>
              <a:t>こうした活動により，校門の前で立ち止まって礼をする生徒が多くなり，生徒会役員の自己効力感が高められました。</a:t>
            </a:r>
          </a:p>
        </p:txBody>
      </p:sp>
      <p:sp>
        <p:nvSpPr>
          <p:cNvPr id="101380" name="スライド番号プレースホルダー 3">
            <a:extLst>
              <a:ext uri="{FF2B5EF4-FFF2-40B4-BE49-F238E27FC236}">
                <a16:creationId xmlns:a16="http://schemas.microsoft.com/office/drawing/2014/main" id="{34F1AD4B-46A0-430C-9045-B2867FE15013}"/>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1pPr>
            <a:lvl2pPr>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2pPr>
            <a:lvl3pPr>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3pPr>
            <a:lvl4pPr>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4pPr>
            <a:lvl5pPr>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5pPr>
            <a:lvl6pPr marL="2520968" indent="-229177" defTabSz="450402" eaLnBrk="0" fontAlgn="base" hangingPunct="0">
              <a:spcBef>
                <a:spcPct val="0"/>
              </a:spcBef>
              <a:spcAft>
                <a:spcPct val="0"/>
              </a:spcAft>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6pPr>
            <a:lvl7pPr marL="2979325" indent="-229177" defTabSz="450402" eaLnBrk="0" fontAlgn="base" hangingPunct="0">
              <a:spcBef>
                <a:spcPct val="0"/>
              </a:spcBef>
              <a:spcAft>
                <a:spcPct val="0"/>
              </a:spcAft>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7pPr>
            <a:lvl8pPr marL="3437685" indent="-229177" defTabSz="450402" eaLnBrk="0" fontAlgn="base" hangingPunct="0">
              <a:spcBef>
                <a:spcPct val="0"/>
              </a:spcBef>
              <a:spcAft>
                <a:spcPct val="0"/>
              </a:spcAft>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8pPr>
            <a:lvl9pPr marL="3896041" indent="-229177" defTabSz="450402" eaLnBrk="0" fontAlgn="base" hangingPunct="0">
              <a:spcBef>
                <a:spcPct val="0"/>
              </a:spcBef>
              <a:spcAft>
                <a:spcPct val="0"/>
              </a:spcAft>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9pPr>
          </a:lstStyle>
          <a:p>
            <a:fld id="{407A7F08-B508-42AF-B894-F1D435398A0B}" type="slidenum">
              <a:rPr lang="en-US" altLang="ja-JP" sz="1200">
                <a:solidFill>
                  <a:srgbClr val="000000"/>
                </a:solidFill>
              </a:rPr>
              <a:pPr/>
              <a:t>14</a:t>
            </a:fld>
            <a:endParaRPr lang="en-US" altLang="ja-JP" sz="1200">
              <a:solidFill>
                <a:srgbClr val="000000"/>
              </a:solidFill>
            </a:endParaRPr>
          </a:p>
        </p:txBody>
      </p:sp>
    </p:spTree>
    <p:extLst>
      <p:ext uri="{BB962C8B-B14F-4D97-AF65-F5344CB8AC3E}">
        <p14:creationId xmlns:p14="http://schemas.microsoft.com/office/powerpoint/2010/main" val="3186405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a:extLst>
              <a:ext uri="{FF2B5EF4-FFF2-40B4-BE49-F238E27FC236}">
                <a16:creationId xmlns:a16="http://schemas.microsoft.com/office/drawing/2014/main" id="{672D7482-7F33-4260-AEC1-CC038B84C8AB}"/>
              </a:ext>
            </a:extLst>
          </p:cNvPr>
          <p:cNvSpPr>
            <a:spLocks noGrp="1" noRot="1" noChangeAspect="1" noTextEdit="1"/>
          </p:cNvSpPr>
          <p:nvPr>
            <p:ph type="sldImg"/>
          </p:nvPr>
        </p:nvSpPr>
        <p:spPr>
          <a:ln/>
        </p:spPr>
      </p:sp>
      <p:sp>
        <p:nvSpPr>
          <p:cNvPr id="101379" name="ノート プレースホルダー 2">
            <a:extLst>
              <a:ext uri="{FF2B5EF4-FFF2-40B4-BE49-F238E27FC236}">
                <a16:creationId xmlns:a16="http://schemas.microsoft.com/office/drawing/2014/main" id="{1B437F56-23B2-409A-B3EC-CE53F8B5D43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8332">
              <a:defRPr/>
            </a:pPr>
            <a:r>
              <a:rPr lang="ja-JP" altLang="en-US" dirty="0">
                <a:latin typeface="+mn-ea"/>
              </a:rPr>
              <a:t>「６　整った環境で人権教育を進めよう」です。</a:t>
            </a:r>
            <a:endParaRPr lang="en-US" altLang="ja-JP" dirty="0">
              <a:latin typeface="+mn-ea"/>
            </a:endParaRPr>
          </a:p>
          <a:p>
            <a:pPr defTabSz="918332">
              <a:defRPr/>
            </a:pPr>
            <a:r>
              <a:rPr lang="ja-JP" altLang="en-US" dirty="0">
                <a:latin typeface="+mn-ea"/>
              </a:rPr>
              <a:t>大崎町立大崎中学校では，縦割り編成による無言作業を通した環境整備に取り組んでいます。また，生徒は，牛乳パックの整理やトイレのスリッパ，靴箱，鞄棚等の整理整頓に努めています。こうした学校全体での一体感のある取組によって，生徒は落ち着いた学校生活を送っています。</a:t>
            </a:r>
            <a:endParaRPr lang="en-US" altLang="ja-JP" dirty="0">
              <a:latin typeface="+mn-ea"/>
            </a:endParaRPr>
          </a:p>
          <a:p>
            <a:endParaRPr lang="en-US" altLang="ja-JP" dirty="0">
              <a:latin typeface="+mn-ea"/>
              <a:ea typeface="+mn-ea"/>
            </a:endParaRPr>
          </a:p>
          <a:p>
            <a:r>
              <a:rPr lang="ja-JP" altLang="en-US" dirty="0">
                <a:latin typeface="+mn-ea"/>
                <a:ea typeface="+mn-ea"/>
              </a:rPr>
              <a:t>他にも具体例を，令和３年度「なくそう差別　築こう明るい社会</a:t>
            </a:r>
            <a:r>
              <a:rPr lang="en-US" altLang="ja-JP" dirty="0">
                <a:latin typeface="+mn-ea"/>
                <a:ea typeface="+mn-ea"/>
              </a:rPr>
              <a:t>『</a:t>
            </a:r>
            <a:r>
              <a:rPr lang="ja-JP" altLang="en-US" dirty="0">
                <a:latin typeface="+mn-ea"/>
                <a:ea typeface="+mn-ea"/>
              </a:rPr>
              <a:t>陽だまり</a:t>
            </a:r>
            <a:r>
              <a:rPr lang="en-US" altLang="ja-JP" dirty="0">
                <a:latin typeface="+mn-ea"/>
                <a:ea typeface="+mn-ea"/>
              </a:rPr>
              <a:t>』</a:t>
            </a:r>
            <a:r>
              <a:rPr lang="ja-JP" altLang="en-US" dirty="0">
                <a:latin typeface="+mn-ea"/>
                <a:ea typeface="+mn-ea"/>
              </a:rPr>
              <a:t>」の</a:t>
            </a:r>
            <a:r>
              <a:rPr lang="en-US" altLang="ja-JP" dirty="0">
                <a:latin typeface="+mn-ea"/>
                <a:ea typeface="+mn-ea"/>
              </a:rPr>
              <a:t>P12</a:t>
            </a:r>
            <a:r>
              <a:rPr lang="ja-JP" altLang="en-US" dirty="0">
                <a:latin typeface="+mn-ea"/>
                <a:ea typeface="+mn-ea"/>
              </a:rPr>
              <a:t>～</a:t>
            </a:r>
            <a:r>
              <a:rPr lang="en-US" altLang="ja-JP" dirty="0">
                <a:latin typeface="+mn-ea"/>
                <a:ea typeface="+mn-ea"/>
              </a:rPr>
              <a:t>P16</a:t>
            </a:r>
            <a:r>
              <a:rPr lang="ja-JP" altLang="en-US" dirty="0">
                <a:latin typeface="+mn-ea"/>
                <a:ea typeface="+mn-ea"/>
              </a:rPr>
              <a:t>に掲載していますので，御覧ください。</a:t>
            </a:r>
            <a:endParaRPr lang="en-US" altLang="ja-JP" dirty="0">
              <a:latin typeface="+mn-ea"/>
              <a:ea typeface="+mn-ea"/>
            </a:endParaRPr>
          </a:p>
          <a:p>
            <a:pPr defTabSz="918332">
              <a:defRPr/>
            </a:pPr>
            <a:endParaRPr lang="ja-JP" altLang="ja-JP" dirty="0">
              <a:latin typeface="+mn-ea"/>
            </a:endParaRPr>
          </a:p>
        </p:txBody>
      </p:sp>
      <p:sp>
        <p:nvSpPr>
          <p:cNvPr id="101380" name="スライド番号プレースホルダー 3">
            <a:extLst>
              <a:ext uri="{FF2B5EF4-FFF2-40B4-BE49-F238E27FC236}">
                <a16:creationId xmlns:a16="http://schemas.microsoft.com/office/drawing/2014/main" id="{34F1AD4B-46A0-430C-9045-B2867FE15013}"/>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1pPr>
            <a:lvl2pPr>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2pPr>
            <a:lvl3pPr>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3pPr>
            <a:lvl4pPr>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4pPr>
            <a:lvl5pPr>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5pPr>
            <a:lvl6pPr marL="2520968" indent="-229177" defTabSz="450402" eaLnBrk="0" fontAlgn="base" hangingPunct="0">
              <a:spcBef>
                <a:spcPct val="0"/>
              </a:spcBef>
              <a:spcAft>
                <a:spcPct val="0"/>
              </a:spcAft>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6pPr>
            <a:lvl7pPr marL="2979325" indent="-229177" defTabSz="450402" eaLnBrk="0" fontAlgn="base" hangingPunct="0">
              <a:spcBef>
                <a:spcPct val="0"/>
              </a:spcBef>
              <a:spcAft>
                <a:spcPct val="0"/>
              </a:spcAft>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7pPr>
            <a:lvl8pPr marL="3437685" indent="-229177" defTabSz="450402" eaLnBrk="0" fontAlgn="base" hangingPunct="0">
              <a:spcBef>
                <a:spcPct val="0"/>
              </a:spcBef>
              <a:spcAft>
                <a:spcPct val="0"/>
              </a:spcAft>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8pPr>
            <a:lvl9pPr marL="3896041" indent="-229177" defTabSz="450402" eaLnBrk="0" fontAlgn="base" hangingPunct="0">
              <a:spcBef>
                <a:spcPct val="0"/>
              </a:spcBef>
              <a:spcAft>
                <a:spcPct val="0"/>
              </a:spcAft>
              <a:tabLst>
                <a:tab pos="0" algn="l"/>
                <a:tab pos="919899" algn="l"/>
                <a:tab pos="1839797" algn="l"/>
                <a:tab pos="2759696" algn="l"/>
                <a:tab pos="3679596" algn="l"/>
                <a:tab pos="4602677" algn="l"/>
                <a:tab pos="5522576" algn="l"/>
                <a:tab pos="6442475" algn="l"/>
                <a:tab pos="7362374" algn="l"/>
                <a:tab pos="8282273" algn="l"/>
                <a:tab pos="9205355" algn="l"/>
                <a:tab pos="10125253" algn="l"/>
              </a:tabLst>
              <a:defRPr sz="2800">
                <a:solidFill>
                  <a:schemeClr val="bg1"/>
                </a:solidFill>
                <a:latin typeface="Arial" panose="020B0604020202020204" pitchFamily="34" charset="0"/>
                <a:ea typeface="ＭＳ Ｐゴシック" panose="020B0600070205080204" pitchFamily="50" charset="-128"/>
              </a:defRPr>
            </a:lvl9pPr>
          </a:lstStyle>
          <a:p>
            <a:fld id="{407A7F08-B508-42AF-B894-F1D435398A0B}" type="slidenum">
              <a:rPr lang="en-US" altLang="ja-JP" sz="1200">
                <a:solidFill>
                  <a:srgbClr val="000000"/>
                </a:solidFill>
              </a:rPr>
              <a:pPr/>
              <a:t>15</a:t>
            </a:fld>
            <a:endParaRPr lang="en-US" altLang="ja-JP" sz="1200">
              <a:solidFill>
                <a:srgbClr val="000000"/>
              </a:solidFill>
            </a:endParaRPr>
          </a:p>
        </p:txBody>
      </p:sp>
    </p:spTree>
    <p:extLst>
      <p:ext uri="{BB962C8B-B14F-4D97-AF65-F5344CB8AC3E}">
        <p14:creationId xmlns:p14="http://schemas.microsoft.com/office/powerpoint/2010/main" val="291841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50000"/>
              </a:lnSpc>
            </a:pPr>
            <a:r>
              <a:rPr lang="ja-JP" altLang="ja-JP" dirty="0">
                <a:latin typeface="+mn-ea"/>
                <a:ea typeface="+mn-ea"/>
              </a:rPr>
              <a:t>最後に</a:t>
            </a:r>
          </a:p>
          <a:p>
            <a:r>
              <a:rPr lang="ja-JP" altLang="ja-JP" dirty="0">
                <a:latin typeface="+mn-ea"/>
                <a:ea typeface="+mn-ea"/>
              </a:rPr>
              <a:t>人権教育は全ての教育の基本</a:t>
            </a:r>
            <a:r>
              <a:rPr lang="ja-JP" altLang="en-US" dirty="0">
                <a:latin typeface="+mn-ea"/>
                <a:ea typeface="+mn-ea"/>
              </a:rPr>
              <a:t>です。</a:t>
            </a:r>
            <a:endParaRPr lang="ja-JP" altLang="ja-JP" dirty="0">
              <a:latin typeface="+mn-ea"/>
              <a:ea typeface="+mn-ea"/>
            </a:endParaRPr>
          </a:p>
          <a:p>
            <a:r>
              <a:rPr lang="ja-JP" altLang="ja-JP" dirty="0">
                <a:latin typeface="+mn-ea"/>
                <a:ea typeface="+mn-ea"/>
              </a:rPr>
              <a:t>子どもたちが，今日も行きたいと思う学校づくりを</a:t>
            </a:r>
            <a:r>
              <a:rPr lang="ja-JP" altLang="ja-JP">
                <a:latin typeface="+mn-ea"/>
                <a:ea typeface="+mn-ea"/>
              </a:rPr>
              <a:t>進めましょう。</a:t>
            </a:r>
            <a:endParaRPr lang="ja-JP" altLang="ja-JP" dirty="0">
              <a:latin typeface="+mn-ea"/>
              <a:ea typeface="+mn-ea"/>
            </a:endParaRPr>
          </a:p>
        </p:txBody>
      </p:sp>
    </p:spTree>
    <p:extLst>
      <p:ext uri="{BB962C8B-B14F-4D97-AF65-F5344CB8AC3E}">
        <p14:creationId xmlns:p14="http://schemas.microsoft.com/office/powerpoint/2010/main" val="91855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本コンテンツでは</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次の３点について学習します。</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はじめに</a:t>
            </a:r>
            <a:endParaRPr kumimoji="1" lang="en-US" altLang="ja-JP" dirty="0">
              <a:solidFill>
                <a:schemeClr val="tx1"/>
              </a:solidFill>
              <a:latin typeface="+mn-ea"/>
              <a:ea typeface="+mn-ea"/>
            </a:endParaRPr>
          </a:p>
          <a:p>
            <a:r>
              <a:rPr lang="ja-JP" altLang="en-US" dirty="0">
                <a:solidFill>
                  <a:schemeClr val="tx1"/>
                </a:solidFill>
                <a:latin typeface="+mn-ea"/>
                <a:ea typeface="+mn-ea"/>
              </a:rPr>
              <a:t>○　人権とは</a:t>
            </a:r>
            <a:endParaRPr lang="en-US" altLang="ja-JP" dirty="0">
              <a:solidFill>
                <a:schemeClr val="tx1"/>
              </a:solidFill>
              <a:latin typeface="+mn-ea"/>
              <a:ea typeface="+mn-ea"/>
            </a:endParaRPr>
          </a:p>
          <a:p>
            <a:r>
              <a:rPr kumimoji="1" lang="ja-JP" altLang="en-US" dirty="0">
                <a:solidFill>
                  <a:schemeClr val="tx1"/>
                </a:solidFill>
                <a:latin typeface="+mn-ea"/>
                <a:ea typeface="+mn-ea"/>
              </a:rPr>
              <a:t>次に</a:t>
            </a:r>
            <a:endParaRPr kumimoji="1" lang="en-US" altLang="ja-JP" dirty="0">
              <a:solidFill>
                <a:schemeClr val="tx1"/>
              </a:solidFill>
              <a:latin typeface="+mn-ea"/>
              <a:ea typeface="+mn-ea"/>
            </a:endParaRPr>
          </a:p>
          <a:p>
            <a:r>
              <a:rPr lang="ja-JP" altLang="en-US" dirty="0">
                <a:solidFill>
                  <a:schemeClr val="tx1"/>
                </a:solidFill>
                <a:latin typeface="+mn-ea"/>
                <a:ea typeface="+mn-ea"/>
              </a:rPr>
              <a:t>○　学校における人権教育</a:t>
            </a:r>
          </a:p>
          <a:p>
            <a:r>
              <a:rPr lang="ja-JP" altLang="en-US" dirty="0">
                <a:solidFill>
                  <a:schemeClr val="tx1"/>
                </a:solidFill>
                <a:latin typeface="+mn-ea"/>
                <a:ea typeface="+mn-ea"/>
              </a:rPr>
              <a:t>そして</a:t>
            </a:r>
            <a:endParaRPr lang="en-US" altLang="ja-JP" dirty="0">
              <a:solidFill>
                <a:schemeClr val="tx1"/>
              </a:solidFill>
              <a:latin typeface="+mn-ea"/>
              <a:ea typeface="+mn-ea"/>
            </a:endParaRPr>
          </a:p>
          <a:p>
            <a:pPr defTabSz="915262">
              <a:defRPr/>
            </a:pPr>
            <a:r>
              <a:rPr lang="ja-JP" altLang="en-US" dirty="0">
                <a:solidFill>
                  <a:schemeClr val="tx1"/>
                </a:solidFill>
                <a:latin typeface="+mn-ea"/>
                <a:ea typeface="+mn-ea"/>
              </a:rPr>
              <a:t>○　</a:t>
            </a:r>
            <a:r>
              <a:rPr kumimoji="1" lang="ja-JP" altLang="en-US" dirty="0">
                <a:solidFill>
                  <a:schemeClr val="tx1"/>
                </a:solidFill>
                <a:latin typeface="+mn-ea"/>
                <a:ea typeface="+mn-ea"/>
              </a:rPr>
              <a:t>人権尊重の精神に立つ学校づくり</a:t>
            </a:r>
            <a:endParaRPr kumimoji="1" lang="en-US" altLang="ja-JP" dirty="0">
              <a:solidFill>
                <a:schemeClr val="tx1"/>
              </a:solidFill>
              <a:latin typeface="+mn-ea"/>
              <a:ea typeface="+mn-ea"/>
            </a:endParaRPr>
          </a:p>
          <a:p>
            <a:r>
              <a:rPr lang="ja-JP" altLang="en-US" dirty="0">
                <a:solidFill>
                  <a:schemeClr val="tx1"/>
                </a:solidFill>
                <a:latin typeface="+mn-ea"/>
                <a:ea typeface="+mn-ea"/>
              </a:rPr>
              <a:t>です。　</a:t>
            </a:r>
            <a:endParaRPr lang="en-US" altLang="ja-JP"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3409816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262">
              <a:defRPr/>
            </a:pPr>
            <a:r>
              <a:rPr lang="ja-JP" altLang="en-US" dirty="0">
                <a:latin typeface="+mn-ea"/>
                <a:ea typeface="+mn-ea"/>
              </a:rPr>
              <a:t>　</a:t>
            </a:r>
            <a:r>
              <a:rPr lang="ja-JP" altLang="en-US" dirty="0">
                <a:solidFill>
                  <a:schemeClr val="tx1"/>
                </a:solidFill>
                <a:latin typeface="+mn-ea"/>
                <a:ea typeface="+mn-ea"/>
              </a:rPr>
              <a:t>○　人権とは</a:t>
            </a:r>
            <a:endParaRPr lang="en-US" altLang="ja-JP" dirty="0">
              <a:solidFill>
                <a:schemeClr val="tx1"/>
              </a:solidFill>
              <a:latin typeface="+mn-ea"/>
              <a:ea typeface="+mn-ea"/>
            </a:endParaRPr>
          </a:p>
          <a:p>
            <a:pPr defTabSz="915262">
              <a:defRPr/>
            </a:pPr>
            <a:r>
              <a:rPr lang="ja-JP" altLang="en-US" dirty="0">
                <a:solidFill>
                  <a:schemeClr val="tx1"/>
                </a:solidFill>
                <a:latin typeface="+mn-ea"/>
                <a:ea typeface="+mn-ea"/>
              </a:rPr>
              <a:t>　</a:t>
            </a:r>
            <a:r>
              <a:rPr lang="ja-JP" altLang="ja-JP" dirty="0">
                <a:solidFill>
                  <a:schemeClr val="tx1"/>
                </a:solidFill>
                <a:latin typeface="+mn-ea"/>
                <a:ea typeface="+mn-ea"/>
              </a:rPr>
              <a:t>私たちの日常の生活には，人権教育，人権問題，人権侵害などと「人権」という言葉をよく聞きますが，「人権」という言葉にどんな印象をもっていますか？</a:t>
            </a:r>
          </a:p>
          <a:p>
            <a:endParaRPr kumimoji="1" lang="ja-JP" altLang="en-US"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17C45E06-4D6A-4BC2-A222-34D8E8985C5B}" type="slidenum">
              <a:rPr lang="en-US" altLang="ja-JP" smtClean="0"/>
              <a:pPr>
                <a:defRPr/>
              </a:pPr>
              <a:t>3</a:t>
            </a:fld>
            <a:endParaRPr lang="en-US" altLang="ja-JP"/>
          </a:p>
        </p:txBody>
      </p:sp>
    </p:spTree>
    <p:extLst>
      <p:ext uri="{BB962C8B-B14F-4D97-AF65-F5344CB8AC3E}">
        <p14:creationId xmlns:p14="http://schemas.microsoft.com/office/powerpoint/2010/main" val="393967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latin typeface="+mn-ea"/>
              </a:rPr>
              <a:t>「県民の意識調査」における「人権についての印象や感想について」の質問項目です。</a:t>
            </a:r>
            <a:endParaRPr lang="en-US" altLang="ja-JP" dirty="0">
              <a:latin typeface="+mn-ea"/>
            </a:endParaRPr>
          </a:p>
          <a:p>
            <a:r>
              <a:rPr lang="ja-JP" altLang="en-US" dirty="0">
                <a:latin typeface="+mn-ea"/>
              </a:rPr>
              <a:t>問１　あなたは，「人権」について，日常生活を過ごす中でどのような印象や感想をお持ちですか。（☑はいくつでも）</a:t>
            </a:r>
            <a:endParaRPr lang="en-US" altLang="ja-JP" dirty="0">
              <a:latin typeface="+mn-ea"/>
            </a:endParaRPr>
          </a:p>
          <a:p>
            <a:endParaRPr lang="en-US" altLang="ja-JP" dirty="0">
              <a:latin typeface="+mn-ea"/>
            </a:endParaRPr>
          </a:p>
          <a:p>
            <a:r>
              <a:rPr lang="ja-JP" altLang="en-US" dirty="0">
                <a:latin typeface="+mn-ea"/>
              </a:rPr>
              <a:t>□　</a:t>
            </a:r>
            <a:r>
              <a:rPr lang="en-US" altLang="ja-JP" dirty="0">
                <a:latin typeface="+mn-ea"/>
              </a:rPr>
              <a:t>1.</a:t>
            </a:r>
            <a:r>
              <a:rPr lang="ja-JP" altLang="en-US" dirty="0">
                <a:latin typeface="+mn-ea"/>
              </a:rPr>
              <a:t>　憲法で守られている（憲法で基本的人権が規定されている）</a:t>
            </a:r>
            <a:endParaRPr lang="en-US" altLang="ja-JP" dirty="0">
              <a:latin typeface="+mn-ea"/>
            </a:endParaRPr>
          </a:p>
          <a:p>
            <a:r>
              <a:rPr lang="ja-JP" altLang="en-US" dirty="0">
                <a:latin typeface="+mn-ea"/>
              </a:rPr>
              <a:t>□　</a:t>
            </a:r>
            <a:r>
              <a:rPr lang="en-US" altLang="ja-JP" dirty="0">
                <a:latin typeface="+mn-ea"/>
              </a:rPr>
              <a:t>2.</a:t>
            </a:r>
            <a:r>
              <a:rPr lang="ja-JP" altLang="en-US" dirty="0">
                <a:latin typeface="+mn-ea"/>
              </a:rPr>
              <a:t>　何となく暗い感じがする（どちらかといえば暗い）</a:t>
            </a:r>
            <a:endParaRPr lang="en-US" altLang="ja-JP" dirty="0">
              <a:latin typeface="+mn-ea"/>
            </a:endParaRPr>
          </a:p>
          <a:p>
            <a:r>
              <a:rPr lang="ja-JP" altLang="en-US" dirty="0">
                <a:latin typeface="+mn-ea"/>
              </a:rPr>
              <a:t>□　</a:t>
            </a:r>
            <a:r>
              <a:rPr lang="en-US" altLang="ja-JP" dirty="0">
                <a:latin typeface="+mn-ea"/>
              </a:rPr>
              <a:t>3.</a:t>
            </a:r>
            <a:r>
              <a:rPr lang="ja-JP" altLang="en-US" dirty="0">
                <a:latin typeface="+mn-ea"/>
              </a:rPr>
              <a:t>　難しい問題だ（どちらかといえばむずかしい）</a:t>
            </a:r>
            <a:endParaRPr lang="en-US" altLang="ja-JP" dirty="0">
              <a:latin typeface="+mn-ea"/>
            </a:endParaRPr>
          </a:p>
          <a:p>
            <a:r>
              <a:rPr lang="ja-JP" altLang="en-US" dirty="0">
                <a:latin typeface="+mn-ea"/>
              </a:rPr>
              <a:t>□　</a:t>
            </a:r>
            <a:r>
              <a:rPr lang="en-US" altLang="ja-JP" dirty="0">
                <a:latin typeface="+mn-ea"/>
              </a:rPr>
              <a:t>4.</a:t>
            </a:r>
            <a:r>
              <a:rPr lang="ja-JP" altLang="en-US" dirty="0">
                <a:latin typeface="+mn-ea"/>
              </a:rPr>
              <a:t>　何となく堅苦しい（どちらかといえば堅苦しい）</a:t>
            </a:r>
            <a:endParaRPr lang="en-US" altLang="ja-JP" dirty="0">
              <a:latin typeface="+mn-ea"/>
            </a:endParaRPr>
          </a:p>
          <a:p>
            <a:r>
              <a:rPr lang="ja-JP" altLang="en-US" dirty="0">
                <a:latin typeface="+mn-ea"/>
              </a:rPr>
              <a:t>□　</a:t>
            </a:r>
            <a:r>
              <a:rPr lang="en-US" altLang="ja-JP" dirty="0">
                <a:latin typeface="+mn-ea"/>
              </a:rPr>
              <a:t>5.</a:t>
            </a:r>
            <a:r>
              <a:rPr lang="ja-JP" altLang="en-US" dirty="0">
                <a:latin typeface="+mn-ea"/>
              </a:rPr>
              <a:t>　重要な問題である（どちらかといえば重要である）</a:t>
            </a:r>
            <a:endParaRPr lang="en-US" altLang="ja-JP" dirty="0">
              <a:latin typeface="+mn-ea"/>
            </a:endParaRPr>
          </a:p>
          <a:p>
            <a:r>
              <a:rPr lang="ja-JP" altLang="en-US" dirty="0">
                <a:latin typeface="+mn-ea"/>
              </a:rPr>
              <a:t>□　</a:t>
            </a:r>
            <a:r>
              <a:rPr lang="en-US" altLang="ja-JP" dirty="0">
                <a:latin typeface="+mn-ea"/>
              </a:rPr>
              <a:t>6.</a:t>
            </a:r>
            <a:r>
              <a:rPr lang="ja-JP" altLang="en-US" dirty="0">
                <a:latin typeface="+mn-ea"/>
              </a:rPr>
              <a:t>　自分にも関係がある</a:t>
            </a:r>
            <a:endParaRPr lang="en-US" altLang="ja-JP" dirty="0">
              <a:latin typeface="+mn-ea"/>
            </a:endParaRPr>
          </a:p>
          <a:p>
            <a:r>
              <a:rPr lang="ja-JP" altLang="en-US" dirty="0">
                <a:latin typeface="+mn-ea"/>
              </a:rPr>
              <a:t>□　</a:t>
            </a:r>
            <a:r>
              <a:rPr lang="en-US" altLang="ja-JP" dirty="0">
                <a:latin typeface="+mn-ea"/>
              </a:rPr>
              <a:t>7.</a:t>
            </a:r>
            <a:r>
              <a:rPr lang="ja-JP" altLang="en-US" dirty="0">
                <a:latin typeface="+mn-ea"/>
              </a:rPr>
              <a:t>　自分だけの問題ではない</a:t>
            </a:r>
            <a:endParaRPr lang="en-US" altLang="ja-JP" dirty="0">
              <a:latin typeface="+mn-ea"/>
            </a:endParaRPr>
          </a:p>
          <a:p>
            <a:r>
              <a:rPr lang="ja-JP" altLang="en-US" dirty="0">
                <a:latin typeface="+mn-ea"/>
              </a:rPr>
              <a:t>□　</a:t>
            </a:r>
            <a:r>
              <a:rPr lang="en-US" altLang="ja-JP" dirty="0">
                <a:latin typeface="+mn-ea"/>
              </a:rPr>
              <a:t>8.</a:t>
            </a:r>
            <a:r>
              <a:rPr lang="ja-JP" altLang="en-US" dirty="0">
                <a:latin typeface="+mn-ea"/>
              </a:rPr>
              <a:t>　巻き込まれるとやっかいそうだ</a:t>
            </a:r>
            <a:endParaRPr lang="en-US" altLang="ja-JP" dirty="0">
              <a:latin typeface="+mn-ea"/>
            </a:endParaRPr>
          </a:p>
          <a:p>
            <a:r>
              <a:rPr lang="ja-JP" altLang="en-US" dirty="0">
                <a:latin typeface="+mn-ea"/>
              </a:rPr>
              <a:t>□　</a:t>
            </a:r>
            <a:r>
              <a:rPr lang="en-US" altLang="ja-JP" dirty="0">
                <a:latin typeface="+mn-ea"/>
              </a:rPr>
              <a:t>9.</a:t>
            </a:r>
            <a:r>
              <a:rPr lang="ja-JP" altLang="en-US" dirty="0">
                <a:latin typeface="+mn-ea"/>
              </a:rPr>
              <a:t>　あまり興味がない</a:t>
            </a:r>
            <a:endParaRPr lang="en-US" altLang="ja-JP" dirty="0">
              <a:latin typeface="+mn-ea"/>
            </a:endParaRPr>
          </a:p>
          <a:p>
            <a:r>
              <a:rPr lang="ja-JP" altLang="en-US" dirty="0">
                <a:latin typeface="+mn-ea"/>
              </a:rPr>
              <a:t>□ </a:t>
            </a:r>
            <a:r>
              <a:rPr lang="en-US" altLang="ja-JP" dirty="0">
                <a:latin typeface="+mn-ea"/>
              </a:rPr>
              <a:t>10.</a:t>
            </a:r>
            <a:r>
              <a:rPr lang="ja-JP" altLang="en-US" dirty="0">
                <a:latin typeface="+mn-ea"/>
              </a:rPr>
              <a:t>　その他（具体的：　　　　　　　　　　　　　　　　　　　　　　　　　　）</a:t>
            </a:r>
            <a:endParaRPr lang="en-US" altLang="ja-JP" dirty="0">
              <a:latin typeface="+mn-ea"/>
            </a:endParaRPr>
          </a:p>
          <a:p>
            <a:endParaRPr lang="ja-JP" altLang="ja-JP" dirty="0">
              <a:latin typeface="+mn-ea"/>
            </a:endParaRPr>
          </a:p>
        </p:txBody>
      </p:sp>
      <p:sp>
        <p:nvSpPr>
          <p:cNvPr id="4" name="スライド番号プレースホルダー 3"/>
          <p:cNvSpPr>
            <a:spLocks noGrp="1"/>
          </p:cNvSpPr>
          <p:nvPr>
            <p:ph type="sldNum" sz="quarter" idx="10"/>
          </p:nvPr>
        </p:nvSpPr>
        <p:spPr/>
        <p:txBody>
          <a:bodyPr/>
          <a:lstStyle/>
          <a:p>
            <a:pPr>
              <a:defRPr/>
            </a:pPr>
            <a:fld id="{17C45E06-4D6A-4BC2-A222-34D8E8985C5B}" type="slidenum">
              <a:rPr lang="en-US" altLang="ja-JP" smtClean="0"/>
              <a:pPr>
                <a:defRPr/>
              </a:pPr>
              <a:t>4</a:t>
            </a:fld>
            <a:endParaRPr lang="en-US" altLang="ja-JP"/>
          </a:p>
        </p:txBody>
      </p:sp>
    </p:spTree>
    <p:extLst>
      <p:ext uri="{BB962C8B-B14F-4D97-AF65-F5344CB8AC3E}">
        <p14:creationId xmlns:p14="http://schemas.microsoft.com/office/powerpoint/2010/main" val="2427534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r>
              <a:rPr lang="ja-JP" altLang="en-US" dirty="0">
                <a:solidFill>
                  <a:schemeClr val="tx1"/>
                </a:solidFill>
                <a:latin typeface="+mn-ea"/>
                <a:ea typeface="+mn-ea"/>
              </a:rPr>
              <a:t>質問項目の中で</a:t>
            </a:r>
            <a:endParaRPr lang="en-US" altLang="ja-JP" dirty="0">
              <a:solidFill>
                <a:schemeClr val="tx1"/>
              </a:solidFill>
              <a:latin typeface="+mn-ea"/>
              <a:ea typeface="+mn-ea"/>
            </a:endParaRPr>
          </a:p>
          <a:p>
            <a:r>
              <a:rPr lang="ja-JP" altLang="en-US" dirty="0">
                <a:solidFill>
                  <a:schemeClr val="tx1"/>
                </a:solidFill>
                <a:latin typeface="+mn-ea"/>
                <a:ea typeface="+mn-ea"/>
              </a:rPr>
              <a:t>　</a:t>
            </a:r>
            <a:r>
              <a:rPr lang="ja-JP" altLang="ja-JP" dirty="0">
                <a:solidFill>
                  <a:schemeClr val="tx1"/>
                </a:solidFill>
                <a:latin typeface="+mn-ea"/>
                <a:ea typeface="+mn-ea"/>
              </a:rPr>
              <a:t>「憲法で守られている」と回答した割合が</a:t>
            </a:r>
            <a:r>
              <a:rPr lang="en-US" altLang="ja-JP" dirty="0">
                <a:solidFill>
                  <a:schemeClr val="tx1"/>
                </a:solidFill>
                <a:latin typeface="+mn-ea"/>
                <a:ea typeface="+mn-ea"/>
              </a:rPr>
              <a:t>54.0</a:t>
            </a:r>
            <a:r>
              <a:rPr lang="ja-JP" altLang="ja-JP" dirty="0">
                <a:solidFill>
                  <a:schemeClr val="tx1"/>
                </a:solidFill>
                <a:latin typeface="+mn-ea"/>
                <a:ea typeface="+mn-ea"/>
              </a:rPr>
              <a:t>％，</a:t>
            </a:r>
            <a:endParaRPr lang="en-US" altLang="ja-JP" dirty="0">
              <a:solidFill>
                <a:schemeClr val="tx1"/>
              </a:solidFill>
              <a:latin typeface="+mn-ea"/>
              <a:ea typeface="+mn-ea"/>
            </a:endParaRPr>
          </a:p>
          <a:p>
            <a:r>
              <a:rPr lang="ja-JP" altLang="en-US" dirty="0">
                <a:solidFill>
                  <a:schemeClr val="tx1"/>
                </a:solidFill>
                <a:latin typeface="+mn-ea"/>
                <a:ea typeface="+mn-ea"/>
              </a:rPr>
              <a:t>　</a:t>
            </a:r>
            <a:r>
              <a:rPr lang="ja-JP" altLang="ja-JP" dirty="0">
                <a:solidFill>
                  <a:schemeClr val="tx1"/>
                </a:solidFill>
                <a:latin typeface="+mn-ea"/>
                <a:ea typeface="+mn-ea"/>
              </a:rPr>
              <a:t>「重要な問題である」と回答した割合が</a:t>
            </a:r>
            <a:r>
              <a:rPr lang="en-US" altLang="ja-JP" dirty="0">
                <a:solidFill>
                  <a:schemeClr val="tx1"/>
                </a:solidFill>
                <a:latin typeface="+mn-ea"/>
                <a:ea typeface="+mn-ea"/>
              </a:rPr>
              <a:t>52.1</a:t>
            </a:r>
            <a:r>
              <a:rPr lang="ja-JP" altLang="ja-JP" dirty="0">
                <a:solidFill>
                  <a:schemeClr val="tx1"/>
                </a:solidFill>
                <a:latin typeface="+mn-ea"/>
                <a:ea typeface="+mn-ea"/>
              </a:rPr>
              <a:t>％</a:t>
            </a:r>
            <a:endParaRPr lang="en-US" altLang="ja-JP" dirty="0">
              <a:solidFill>
                <a:schemeClr val="tx1"/>
              </a:solidFill>
              <a:latin typeface="+mn-ea"/>
              <a:ea typeface="+mn-ea"/>
            </a:endParaRPr>
          </a:p>
          <a:p>
            <a:r>
              <a:rPr lang="ja-JP" altLang="ja-JP" dirty="0">
                <a:solidFill>
                  <a:schemeClr val="tx1"/>
                </a:solidFill>
                <a:latin typeface="+mn-ea"/>
                <a:ea typeface="+mn-ea"/>
              </a:rPr>
              <a:t>と全体の半数以上が回答しています。</a:t>
            </a:r>
          </a:p>
          <a:p>
            <a:r>
              <a:rPr lang="ja-JP" altLang="en-US" dirty="0">
                <a:solidFill>
                  <a:schemeClr val="tx1"/>
                </a:solidFill>
                <a:latin typeface="+mn-ea"/>
                <a:ea typeface="+mn-ea"/>
              </a:rPr>
              <a:t>　</a:t>
            </a:r>
            <a:r>
              <a:rPr lang="ja-JP" altLang="ja-JP" dirty="0">
                <a:solidFill>
                  <a:schemeClr val="tx1"/>
                </a:solidFill>
                <a:latin typeface="+mn-ea"/>
                <a:ea typeface="+mn-ea"/>
              </a:rPr>
              <a:t>しかし，「自分にも関係がある」と回答した割合は</a:t>
            </a:r>
            <a:r>
              <a:rPr lang="en-US" altLang="ja-JP" dirty="0">
                <a:solidFill>
                  <a:schemeClr val="tx1"/>
                </a:solidFill>
                <a:latin typeface="+mn-ea"/>
                <a:ea typeface="+mn-ea"/>
              </a:rPr>
              <a:t>30.6</a:t>
            </a:r>
            <a:r>
              <a:rPr lang="ja-JP" altLang="ja-JP" dirty="0">
                <a:solidFill>
                  <a:schemeClr val="tx1"/>
                </a:solidFill>
                <a:latin typeface="+mn-ea"/>
                <a:ea typeface="+mn-ea"/>
              </a:rPr>
              <a:t>％と約３割程度に留まっている状況にあることは，人権を大切にしなければならないということを分かっていても，人権問題を避けて，行動に移せない状況があるということです。</a:t>
            </a:r>
          </a:p>
          <a:p>
            <a:endParaRPr kumimoji="1" lang="ja-JP" altLang="en-US" dirty="0">
              <a:solidFill>
                <a:schemeClr val="tx1"/>
              </a:solidFill>
            </a:endParaRPr>
          </a:p>
          <a:p>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pPr>
              <a:defRPr/>
            </a:pPr>
            <a:fld id="{C5F0E2E2-533E-47C6-83B4-D0965E2A2F18}" type="slidenum">
              <a:rPr lang="ja-JP" altLang="en-US" smtClean="0"/>
              <a:pPr>
                <a:defRPr/>
              </a:pPr>
              <a:t>5</a:t>
            </a:fld>
            <a:endParaRPr lang="ja-JP" altLang="en-US"/>
          </a:p>
        </p:txBody>
      </p:sp>
    </p:spTree>
    <p:extLst>
      <p:ext uri="{BB962C8B-B14F-4D97-AF65-F5344CB8AC3E}">
        <p14:creationId xmlns:p14="http://schemas.microsoft.com/office/powerpoint/2010/main" val="1275629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cs typeface="メイリオ" pitchFamily="50" charset="-128"/>
              </a:rPr>
              <a:t>人権とは何か</a:t>
            </a:r>
            <a:endParaRPr lang="en-US" altLang="ja-JP" dirty="0">
              <a:latin typeface="+mn-ea"/>
              <a:cs typeface="メイリオ" pitchFamily="50" charset="-128"/>
            </a:endParaRPr>
          </a:p>
          <a:p>
            <a:pPr defTabSz="918222">
              <a:spcBef>
                <a:spcPct val="20000"/>
              </a:spcBef>
              <a:buClr>
                <a:schemeClr val="hlink"/>
              </a:buClr>
              <a:buSzPct val="80000"/>
            </a:pPr>
            <a:r>
              <a:rPr lang="en-US" altLang="ja-JP" dirty="0">
                <a:latin typeface="+mn-ea"/>
              </a:rPr>
              <a:t>H11</a:t>
            </a:r>
            <a:r>
              <a:rPr lang="ja-JP" altLang="en-US" dirty="0">
                <a:latin typeface="+mn-ea"/>
              </a:rPr>
              <a:t>：人権擁護推進審議会答申には</a:t>
            </a:r>
            <a:endParaRPr lang="en-US" altLang="ja-JP" dirty="0">
              <a:latin typeface="+mn-ea"/>
            </a:endParaRPr>
          </a:p>
          <a:p>
            <a:pPr eaLnBrk="1" hangingPunct="1">
              <a:spcBef>
                <a:spcPct val="20000"/>
              </a:spcBef>
              <a:buClr>
                <a:schemeClr val="hlink"/>
              </a:buClr>
              <a:buSzPct val="80000"/>
              <a:buFont typeface="Wingdings" pitchFamily="2" charset="2"/>
              <a:buNone/>
            </a:pPr>
            <a:r>
              <a:rPr lang="ja-JP" altLang="en-US" dirty="0">
                <a:latin typeface="+mn-ea"/>
              </a:rPr>
              <a:t>人々が生存と自由を確保し，それぞれの幸福を追求する権利</a:t>
            </a:r>
            <a:endParaRPr lang="en-US" altLang="ja-JP" dirty="0">
              <a:latin typeface="+mn-ea"/>
            </a:endParaRPr>
          </a:p>
          <a:p>
            <a:pPr algn="l" eaLnBrk="1" hangingPunct="1">
              <a:spcBef>
                <a:spcPct val="20000"/>
              </a:spcBef>
              <a:buClr>
                <a:schemeClr val="hlink"/>
              </a:buClr>
              <a:buSzPct val="80000"/>
              <a:buFont typeface="Wingdings" pitchFamily="2" charset="2"/>
              <a:buNone/>
            </a:pPr>
            <a:r>
              <a:rPr lang="ja-JP" altLang="en-US" dirty="0">
                <a:latin typeface="+mn-ea"/>
              </a:rPr>
              <a:t>と示されています</a:t>
            </a:r>
            <a:endParaRPr lang="en-US" altLang="ja-JP" dirty="0">
              <a:latin typeface="+mn-ea"/>
            </a:endParaRPr>
          </a:p>
          <a:p>
            <a:pPr defTabSz="918222">
              <a:spcBef>
                <a:spcPct val="20000"/>
              </a:spcBef>
              <a:buClr>
                <a:schemeClr val="hlink"/>
              </a:buClr>
              <a:buSzPct val="80000"/>
            </a:pPr>
            <a:r>
              <a:rPr lang="ja-JP" altLang="en-US" dirty="0">
                <a:latin typeface="+mn-ea"/>
              </a:rPr>
              <a:t>また，</a:t>
            </a:r>
            <a:r>
              <a:rPr lang="en-US" altLang="ja-JP" dirty="0">
                <a:latin typeface="+mn-ea"/>
              </a:rPr>
              <a:t>H14</a:t>
            </a:r>
            <a:r>
              <a:rPr lang="ja-JP" altLang="en-US" dirty="0">
                <a:latin typeface="+mn-ea"/>
              </a:rPr>
              <a:t>：人権教育・啓発に関する基本計画では</a:t>
            </a:r>
            <a:endParaRPr lang="en-US" altLang="ja-JP" dirty="0">
              <a:latin typeface="+mn-ea"/>
            </a:endParaRPr>
          </a:p>
          <a:p>
            <a:pPr eaLnBrk="1" hangingPunct="1">
              <a:spcBef>
                <a:spcPct val="20000"/>
              </a:spcBef>
              <a:buClr>
                <a:schemeClr val="hlink"/>
              </a:buClr>
              <a:buSzPct val="80000"/>
              <a:buFont typeface="Wingdings" pitchFamily="2" charset="2"/>
              <a:buNone/>
            </a:pPr>
            <a:r>
              <a:rPr lang="ja-JP" altLang="en-US" dirty="0">
                <a:latin typeface="+mn-ea"/>
              </a:rPr>
              <a:t>人権とは，人間の尊厳に基づいて各人が持っている固有の権利であり，社会において幸福な生活を営むために欠かすことのできない権利である。</a:t>
            </a:r>
            <a:endParaRPr lang="en-US" altLang="ja-JP" dirty="0">
              <a:latin typeface="+mn-ea"/>
            </a:endParaRPr>
          </a:p>
          <a:p>
            <a:pPr algn="l" eaLnBrk="1" hangingPunct="1">
              <a:spcBef>
                <a:spcPct val="20000"/>
              </a:spcBef>
              <a:buClr>
                <a:schemeClr val="hlink"/>
              </a:buClr>
              <a:buSzPct val="80000"/>
              <a:buFont typeface="Wingdings" pitchFamily="2" charset="2"/>
              <a:buNone/>
            </a:pPr>
            <a:r>
              <a:rPr lang="ja-JP" altLang="en-US" dirty="0">
                <a:latin typeface="+mn-ea"/>
              </a:rPr>
              <a:t>と示されています。</a:t>
            </a:r>
          </a:p>
        </p:txBody>
      </p:sp>
      <p:sp>
        <p:nvSpPr>
          <p:cNvPr id="4" name="スライド番号プレースホルダー 3"/>
          <p:cNvSpPr>
            <a:spLocks noGrp="1"/>
          </p:cNvSpPr>
          <p:nvPr>
            <p:ph type="sldNum" sz="quarter" idx="10"/>
          </p:nvPr>
        </p:nvSpPr>
        <p:spPr/>
        <p:txBody>
          <a:bodyPr/>
          <a:lstStyle/>
          <a:p>
            <a:pPr>
              <a:defRPr/>
            </a:pPr>
            <a:fld id="{C5F0E2E2-533E-47C6-83B4-D0965E2A2F18}" type="slidenum">
              <a:rPr lang="ja-JP" altLang="en-US" smtClean="0"/>
              <a:pPr>
                <a:defRPr/>
              </a:pPr>
              <a:t>6</a:t>
            </a:fld>
            <a:endParaRPr lang="ja-JP" altLang="en-US"/>
          </a:p>
        </p:txBody>
      </p:sp>
    </p:spTree>
    <p:extLst>
      <p:ext uri="{BB962C8B-B14F-4D97-AF65-F5344CB8AC3E}">
        <p14:creationId xmlns:p14="http://schemas.microsoft.com/office/powerpoint/2010/main" val="3150479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262">
              <a:defRPr/>
            </a:pPr>
            <a:r>
              <a:rPr lang="ja-JP" altLang="en-US" dirty="0">
                <a:solidFill>
                  <a:schemeClr val="tx1"/>
                </a:solidFill>
              </a:rPr>
              <a:t>　</a:t>
            </a:r>
            <a:r>
              <a:rPr lang="ja-JP" altLang="ja-JP" dirty="0">
                <a:solidFill>
                  <a:schemeClr val="tx1"/>
                </a:solidFill>
              </a:rPr>
              <a:t>「人権」という文字を人と権利という２つの言葉に分解して考えてみますと，人権とは「人が生まれながらにして持っている必要不可欠な様々な権利」と解釈できると思います。たとえば，生命や身体の自由の保障，法の下の平等，衣食住の充足などに関わる諸権利，また，人が幸せに生きる上で必要不可欠な教育を受ける権利，働く権利などが考えられます。</a:t>
            </a:r>
          </a:p>
          <a:p>
            <a:r>
              <a:rPr lang="ja-JP" altLang="en-US" dirty="0">
                <a:solidFill>
                  <a:schemeClr val="tx1"/>
                </a:solidFill>
              </a:rPr>
              <a:t>　</a:t>
            </a:r>
            <a:r>
              <a:rPr lang="ja-JP" altLang="ja-JP" dirty="0">
                <a:solidFill>
                  <a:schemeClr val="tx1"/>
                </a:solidFill>
              </a:rPr>
              <a:t>では，児童生徒が人権をどう学んでいけばよいのか。つまり，人権教育はどうあればよいのか，ということになります。</a:t>
            </a:r>
          </a:p>
        </p:txBody>
      </p:sp>
      <p:sp>
        <p:nvSpPr>
          <p:cNvPr id="4" name="スライド番号プレースホルダー 3"/>
          <p:cNvSpPr>
            <a:spLocks noGrp="1"/>
          </p:cNvSpPr>
          <p:nvPr>
            <p:ph type="sldNum" sz="quarter" idx="10"/>
          </p:nvPr>
        </p:nvSpPr>
        <p:spPr/>
        <p:txBody>
          <a:bodyPr/>
          <a:lstStyle/>
          <a:p>
            <a:pPr>
              <a:defRPr/>
            </a:pPr>
            <a:fld id="{17C45E06-4D6A-4BC2-A222-34D8E8985C5B}" type="slidenum">
              <a:rPr lang="en-US" altLang="ja-JP" smtClean="0"/>
              <a:pPr>
                <a:defRPr/>
              </a:pPr>
              <a:t>7</a:t>
            </a:fld>
            <a:endParaRPr lang="en-US" altLang="ja-JP"/>
          </a:p>
        </p:txBody>
      </p:sp>
    </p:spTree>
    <p:extLst>
      <p:ext uri="{BB962C8B-B14F-4D97-AF65-F5344CB8AC3E}">
        <p14:creationId xmlns:p14="http://schemas.microsoft.com/office/powerpoint/2010/main" val="852086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dirty="0">
                <a:solidFill>
                  <a:schemeClr val="tx1"/>
                </a:solidFill>
                <a:latin typeface="+mn-ea"/>
                <a:ea typeface="+mn-ea"/>
                <a:cs typeface="メイリオ" pitchFamily="50" charset="-128"/>
              </a:rPr>
              <a:t>次に</a:t>
            </a:r>
            <a:endParaRPr lang="en-US" altLang="ja-JP" b="0" dirty="0">
              <a:solidFill>
                <a:schemeClr val="tx1"/>
              </a:solidFill>
              <a:latin typeface="+mn-ea"/>
              <a:ea typeface="+mn-ea"/>
              <a:cs typeface="メイリオ" pitchFamily="50" charset="-128"/>
            </a:endParaRPr>
          </a:p>
          <a:p>
            <a:r>
              <a:rPr lang="ja-JP" altLang="en-US" b="0" dirty="0">
                <a:solidFill>
                  <a:schemeClr val="tx1"/>
                </a:solidFill>
                <a:latin typeface="+mn-ea"/>
                <a:ea typeface="+mn-ea"/>
                <a:cs typeface="メイリオ" pitchFamily="50" charset="-128"/>
              </a:rPr>
              <a:t>○　学校における人権教育について説明します。　</a:t>
            </a:r>
            <a:endParaRPr lang="en-US" altLang="ja-JP" b="0" dirty="0">
              <a:solidFill>
                <a:schemeClr val="tx1"/>
              </a:solidFill>
              <a:latin typeface="+mn-ea"/>
              <a:ea typeface="+mn-ea"/>
              <a:cs typeface="メイリオ" pitchFamily="50" charset="-128"/>
            </a:endParaRPr>
          </a:p>
          <a:p>
            <a:r>
              <a:rPr lang="ja-JP" altLang="en-US" b="0" dirty="0">
                <a:solidFill>
                  <a:schemeClr val="tx1"/>
                </a:solidFill>
                <a:latin typeface="+mn-ea"/>
                <a:ea typeface="+mn-ea"/>
                <a:cs typeface="メイリオ" pitchFamily="50" charset="-128"/>
              </a:rPr>
              <a:t>人権教育とは</a:t>
            </a:r>
            <a:endParaRPr lang="en-US" altLang="ja-JP" b="0" dirty="0">
              <a:solidFill>
                <a:schemeClr val="tx1"/>
              </a:solidFill>
              <a:latin typeface="+mn-ea"/>
              <a:ea typeface="+mn-ea"/>
              <a:cs typeface="メイリオ" pitchFamily="50" charset="-128"/>
            </a:endParaRPr>
          </a:p>
          <a:p>
            <a:r>
              <a:rPr lang="ja-JP" altLang="en-US" dirty="0">
                <a:solidFill>
                  <a:schemeClr val="tx1"/>
                </a:solidFill>
                <a:latin typeface="+mn-ea"/>
                <a:ea typeface="+mn-ea"/>
              </a:rPr>
              <a:t>　</a:t>
            </a:r>
            <a:r>
              <a:rPr lang="ja-JP" altLang="ja-JP" dirty="0">
                <a:solidFill>
                  <a:schemeClr val="tx1"/>
                </a:solidFill>
                <a:latin typeface="+mn-ea"/>
                <a:ea typeface="+mn-ea"/>
              </a:rPr>
              <a:t>「人権教育及び人権啓発の推進に関する法律」では，</a:t>
            </a:r>
            <a:endParaRPr lang="en-US" altLang="ja-JP" dirty="0">
              <a:solidFill>
                <a:schemeClr val="tx1"/>
              </a:solidFill>
              <a:latin typeface="+mn-ea"/>
              <a:ea typeface="+mn-ea"/>
            </a:endParaRPr>
          </a:p>
          <a:p>
            <a:r>
              <a:rPr lang="ja-JP" altLang="en-US" dirty="0">
                <a:solidFill>
                  <a:schemeClr val="tx1"/>
                </a:solidFill>
                <a:latin typeface="+mn-ea"/>
                <a:ea typeface="+mn-ea"/>
              </a:rPr>
              <a:t>　</a:t>
            </a:r>
            <a:r>
              <a:rPr lang="ja-JP" altLang="ja-JP" dirty="0">
                <a:solidFill>
                  <a:schemeClr val="tx1"/>
                </a:solidFill>
                <a:latin typeface="+mn-ea"/>
                <a:ea typeface="+mn-ea"/>
              </a:rPr>
              <a:t>人権教育を「人権尊重の精神の涵養を目的とする教育活動」とし，「学校，地域，家庭，職域その他の様々な場を通じて，国民が，その発達段階に応じ，人権尊重の理念に対する理解を深め，これを体得することができるようにすること」と定義されています。</a:t>
            </a:r>
          </a:p>
          <a:p>
            <a:pPr defTabSz="915262">
              <a:spcBef>
                <a:spcPct val="20000"/>
              </a:spcBef>
              <a:buClr>
                <a:schemeClr val="hlink"/>
              </a:buClr>
              <a:buSzPct val="80000"/>
              <a:defRPr/>
            </a:pPr>
            <a:r>
              <a:rPr lang="ja-JP" altLang="en-US" dirty="0">
                <a:solidFill>
                  <a:schemeClr val="tx1"/>
                </a:solidFill>
                <a:latin typeface="+mn-ea"/>
                <a:ea typeface="+mn-ea"/>
              </a:rPr>
              <a:t>　</a:t>
            </a:r>
            <a:r>
              <a:rPr lang="ja-JP" altLang="ja-JP" dirty="0">
                <a:solidFill>
                  <a:schemeClr val="tx1"/>
                </a:solidFill>
                <a:latin typeface="+mn-ea"/>
                <a:ea typeface="+mn-ea"/>
              </a:rPr>
              <a:t>ここで言うところの「人権尊重の理念」とは，人権擁護推進審議会答申によれば，</a:t>
            </a:r>
            <a:endParaRPr lang="en-US" altLang="ja-JP" dirty="0">
              <a:solidFill>
                <a:schemeClr val="tx1"/>
              </a:solidFill>
              <a:latin typeface="+mn-ea"/>
              <a:ea typeface="+mn-ea"/>
            </a:endParaRPr>
          </a:p>
          <a:p>
            <a:pPr defTabSz="915262">
              <a:spcBef>
                <a:spcPct val="20000"/>
              </a:spcBef>
              <a:buClr>
                <a:schemeClr val="hlink"/>
              </a:buClr>
              <a:buSzPct val="80000"/>
              <a:defRPr/>
            </a:pPr>
            <a:r>
              <a:rPr lang="ja-JP" altLang="en-US" dirty="0">
                <a:solidFill>
                  <a:schemeClr val="tx1"/>
                </a:solidFill>
                <a:latin typeface="+mn-ea"/>
                <a:ea typeface="+mn-ea"/>
              </a:rPr>
              <a:t>　</a:t>
            </a:r>
            <a:r>
              <a:rPr lang="ja-JP" altLang="ja-JP" dirty="0">
                <a:solidFill>
                  <a:schemeClr val="tx1"/>
                </a:solidFill>
                <a:latin typeface="+mn-ea"/>
                <a:ea typeface="+mn-ea"/>
              </a:rPr>
              <a:t>「自分の人権のみならず他人の人権についても正しく理解し，その権利の行使に伴う責任を自覚して，人権を相互に尊重し合うこと」とされています。この人権尊重の理念が，日常生活の中で，態度や行動に現れるようになるよう，人権教育を推進して行かなければならないということになります。</a:t>
            </a:r>
            <a:endParaRPr lang="en-US" altLang="ja-JP" dirty="0">
              <a:solidFill>
                <a:schemeClr val="tx1"/>
              </a:solidFill>
              <a:latin typeface="+mn-ea"/>
              <a:ea typeface="+mn-ea"/>
            </a:endParaRPr>
          </a:p>
          <a:p>
            <a:pPr defTabSz="915262">
              <a:spcBef>
                <a:spcPct val="20000"/>
              </a:spcBef>
              <a:buClr>
                <a:schemeClr val="hlink"/>
              </a:buClr>
              <a:buSzPct val="80000"/>
              <a:defRPr/>
            </a:pPr>
            <a:r>
              <a:rPr lang="ja-JP" altLang="en-US" dirty="0">
                <a:solidFill>
                  <a:schemeClr val="tx1"/>
                </a:solidFill>
                <a:latin typeface="+mn-ea"/>
                <a:ea typeface="+mn-ea"/>
              </a:rPr>
              <a:t>　</a:t>
            </a:r>
            <a:r>
              <a:rPr lang="ja-JP" altLang="ja-JP" dirty="0">
                <a:solidFill>
                  <a:schemeClr val="tx1"/>
                </a:solidFill>
                <a:latin typeface="+mn-ea"/>
                <a:ea typeface="+mn-ea"/>
              </a:rPr>
              <a:t>このように，人権教育については，法が義務づけるほど重要な教育として進められていることから，先程の県民意識調査で半分以上の県民が「人権は法で守られている」と回答したことにも理解ができます。</a:t>
            </a:r>
          </a:p>
          <a:p>
            <a:pPr defTabSz="915262">
              <a:spcBef>
                <a:spcPct val="20000"/>
              </a:spcBef>
              <a:buClr>
                <a:schemeClr val="hlink"/>
              </a:buClr>
              <a:buSzPct val="80000"/>
              <a:defRPr/>
            </a:pPr>
            <a:endParaRPr lang="ja-JP" altLang="ja-JP" dirty="0">
              <a:solidFill>
                <a:schemeClr val="tx1"/>
              </a:solidFill>
            </a:endParaRPr>
          </a:p>
        </p:txBody>
      </p:sp>
      <p:sp>
        <p:nvSpPr>
          <p:cNvPr id="4" name="スライド番号プレースホルダー 3"/>
          <p:cNvSpPr>
            <a:spLocks noGrp="1"/>
          </p:cNvSpPr>
          <p:nvPr>
            <p:ph type="sldNum" sz="quarter" idx="10"/>
          </p:nvPr>
        </p:nvSpPr>
        <p:spPr/>
        <p:txBody>
          <a:bodyPr/>
          <a:lstStyle/>
          <a:p>
            <a:pPr>
              <a:defRPr/>
            </a:pPr>
            <a:fld id="{C5F0E2E2-533E-47C6-83B4-D0965E2A2F18}" type="slidenum">
              <a:rPr lang="ja-JP" altLang="en-US" smtClean="0"/>
              <a:pPr>
                <a:defRPr/>
              </a:pPr>
              <a:t>8</a:t>
            </a:fld>
            <a:endParaRPr lang="ja-JP" altLang="en-US"/>
          </a:p>
        </p:txBody>
      </p:sp>
    </p:spTree>
    <p:extLst>
      <p:ext uri="{BB962C8B-B14F-4D97-AF65-F5344CB8AC3E}">
        <p14:creationId xmlns:p14="http://schemas.microsoft.com/office/powerpoint/2010/main" val="817443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83">
              <a:defRPr/>
            </a:pPr>
            <a:r>
              <a:rPr kumimoji="1" lang="ja-JP" altLang="en-US" b="0" i="0" u="none" strike="noStrike" cap="none" normalizeH="0" baseline="0" dirty="0">
                <a:ln>
                  <a:noFill/>
                </a:ln>
                <a:solidFill>
                  <a:schemeClr val="tx1"/>
                </a:solidFill>
                <a:effectLst/>
                <a:latin typeface="+mn-ea"/>
                <a:ea typeface="+mn-ea"/>
              </a:rPr>
              <a:t>学習指導要領前文には</a:t>
            </a:r>
          </a:p>
          <a:p>
            <a:pPr defTabSz="915262">
              <a:defRPr/>
            </a:pPr>
            <a:r>
              <a:rPr lang="ja-JP" altLang="ja-JP" b="0" kern="100" dirty="0">
                <a:solidFill>
                  <a:schemeClr val="tx1"/>
                </a:solidFill>
                <a:latin typeface="+mn-ea"/>
                <a:ea typeface="+mn-ea"/>
                <a:cs typeface="HG丸ｺﾞｼｯｸM-PRO" panose="020F0600000000000000" pitchFamily="50" charset="-128"/>
              </a:rPr>
              <a:t>一人一人の児童（生徒）が，</a:t>
            </a:r>
            <a:r>
              <a:rPr lang="ja-JP" altLang="ja-JP" b="0" u="sng" kern="100" dirty="0">
                <a:solidFill>
                  <a:schemeClr val="tx1"/>
                </a:solidFill>
                <a:latin typeface="+mn-ea"/>
                <a:ea typeface="+mn-ea"/>
                <a:cs typeface="HG丸ｺﾞｼｯｸM-PRO" panose="020F0600000000000000" pitchFamily="50" charset="-128"/>
              </a:rPr>
              <a:t>自分のよさや可能性を認識するとともに，あらゆる他者を価値のある存在として尊重し，多様な人々と協働しながら</a:t>
            </a:r>
            <a:r>
              <a:rPr lang="ja-JP" altLang="ja-JP" b="0" kern="100" dirty="0">
                <a:solidFill>
                  <a:schemeClr val="tx1"/>
                </a:solidFill>
                <a:latin typeface="+mn-ea"/>
                <a:ea typeface="+mn-ea"/>
                <a:cs typeface="HG丸ｺﾞｼｯｸM-PRO" panose="020F0600000000000000" pitchFamily="50" charset="-128"/>
              </a:rPr>
              <a:t>様々な社会的変化を乗り越え，豊かな人生を切り拓き，持続可能な社会の創り手となることができるようにすること</a:t>
            </a:r>
            <a:r>
              <a:rPr kumimoji="1" lang="ja-JP" altLang="en-US" b="0" dirty="0">
                <a:solidFill>
                  <a:schemeClr val="tx1"/>
                </a:solidFill>
                <a:latin typeface="+mn-ea"/>
                <a:ea typeface="+mn-ea"/>
              </a:rPr>
              <a:t>と書かれています。</a:t>
            </a:r>
            <a:endParaRPr kumimoji="1" lang="en-US" altLang="ja-JP" b="0" dirty="0">
              <a:solidFill>
                <a:schemeClr val="tx1"/>
              </a:solidFill>
              <a:latin typeface="+mn-ea"/>
              <a:ea typeface="+mn-ea"/>
            </a:endParaRPr>
          </a:p>
          <a:p>
            <a:r>
              <a:rPr kumimoji="1" lang="ja-JP" altLang="en-US" b="0" dirty="0">
                <a:solidFill>
                  <a:schemeClr val="tx1"/>
                </a:solidFill>
                <a:latin typeface="+mn-ea"/>
                <a:ea typeface="+mn-ea"/>
              </a:rPr>
              <a:t>また，</a:t>
            </a:r>
            <a:r>
              <a:rPr lang="ja-JP" altLang="en-US" b="0" dirty="0">
                <a:solidFill>
                  <a:schemeClr val="tx1"/>
                </a:solidFill>
                <a:latin typeface="+mn-ea"/>
                <a:ea typeface="+mn-ea"/>
              </a:rPr>
              <a:t>人権教育の指導方法等の在り方について（第三次とりまとめ）には，学校における人権教育の目標は，一人一人の児童生徒がその発達段階に応じ，人権の意義・内容や重要性について理解し，自分の大切さとともに他の人の大切さを認めることができるようになり，様々な場面や状況下での具体的な態度や行動に現れるようにするとともに，人権が尊重される社会づくりに向けた行動につなげること</a:t>
            </a:r>
            <a:r>
              <a:rPr kumimoji="1" lang="ja-JP" altLang="en-US" b="0" dirty="0">
                <a:solidFill>
                  <a:schemeClr val="tx1"/>
                </a:solidFill>
                <a:latin typeface="+mn-ea"/>
                <a:ea typeface="+mn-ea"/>
              </a:rPr>
              <a:t>と書かれています。</a:t>
            </a:r>
            <a:endParaRPr kumimoji="1" lang="en-US" altLang="ja-JP" b="0" dirty="0">
              <a:solidFill>
                <a:schemeClr val="tx1"/>
              </a:solidFill>
              <a:latin typeface="+mn-ea"/>
              <a:ea typeface="+mn-ea"/>
            </a:endParaRPr>
          </a:p>
          <a:p>
            <a:pPr defTabSz="915262">
              <a:defRPr/>
            </a:pPr>
            <a:r>
              <a:rPr lang="ja-JP" altLang="en-US" b="0" dirty="0">
                <a:solidFill>
                  <a:schemeClr val="tx1"/>
                </a:solidFill>
                <a:latin typeface="+mn-ea"/>
                <a:ea typeface="+mn-ea"/>
              </a:rPr>
              <a:t>だから，人権教育は，大事な使命を担っているのです。</a:t>
            </a:r>
          </a:p>
          <a:p>
            <a:endParaRPr kumimoji="1" lang="en-US" altLang="ja-JP" b="0" dirty="0">
              <a:solidFill>
                <a:schemeClr val="tx1"/>
              </a:solidFill>
              <a:latin typeface="+mn-ea"/>
              <a:ea typeface="+mn-ea"/>
            </a:endParaRPr>
          </a:p>
          <a:p>
            <a:endParaRPr kumimoji="1" lang="en-US" altLang="ja-JP" dirty="0">
              <a:solidFill>
                <a:schemeClr val="tx1"/>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9</a:t>
            </a:fld>
            <a:endParaRPr kumimoji="1" lang="ja-JP" altLang="en-US"/>
          </a:p>
        </p:txBody>
      </p:sp>
    </p:spTree>
    <p:extLst>
      <p:ext uri="{BB962C8B-B14F-4D97-AF65-F5344CB8AC3E}">
        <p14:creationId xmlns:p14="http://schemas.microsoft.com/office/powerpoint/2010/main" val="39900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ja-JP" altLang="en-US"/>
              <a:t>マスター タイトルの書式設定</a:t>
            </a:r>
            <a:endParaRPr lang="en-US" dirty="0"/>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A333AB67-D2FE-4986-960A-095B70B0363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50BF549F-D222-4EF5-8768-E05B12B7AE77}" type="slidenum">
              <a:rPr lang="en-US" altLang="ja-JP"/>
              <a:pPr>
                <a:defRPr/>
              </a:pPr>
              <a:t>‹#›</a:t>
            </a:fld>
            <a:endParaRPr lang="en-US" altLang="ja-JP"/>
          </a:p>
        </p:txBody>
      </p:sp>
    </p:spTree>
    <p:extLst>
      <p:ext uri="{BB962C8B-B14F-4D97-AF65-F5344CB8AC3E}">
        <p14:creationId xmlns:p14="http://schemas.microsoft.com/office/powerpoint/2010/main" val="214418950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2E0343C3-501B-4173-B3FB-3C381FF98453}"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E442A5AB-76B7-426F-AF54-54CA3B10B34F}" type="slidenum">
              <a:rPr lang="en-US" altLang="ja-JP"/>
              <a:pPr>
                <a:defRPr/>
              </a:pPr>
              <a:t>‹#›</a:t>
            </a:fld>
            <a:endParaRPr lang="en-US" altLang="ja-JP"/>
          </a:p>
        </p:txBody>
      </p:sp>
    </p:spTree>
    <p:extLst>
      <p:ext uri="{BB962C8B-B14F-4D97-AF65-F5344CB8AC3E}">
        <p14:creationId xmlns:p14="http://schemas.microsoft.com/office/powerpoint/2010/main" val="199426845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86554C1-A424-48CE-AF2F-13FF839B3615}"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DF3C95F4-857D-4AC3-A692-F77564E4A832}" type="slidenum">
              <a:rPr lang="en-US" altLang="ja-JP"/>
              <a:pPr>
                <a:defRPr/>
              </a:pPr>
              <a:t>‹#›</a:t>
            </a:fld>
            <a:endParaRPr lang="en-US" altLang="ja-JP"/>
          </a:p>
        </p:txBody>
      </p:sp>
    </p:spTree>
    <p:extLst>
      <p:ext uri="{BB962C8B-B14F-4D97-AF65-F5344CB8AC3E}">
        <p14:creationId xmlns:p14="http://schemas.microsoft.com/office/powerpoint/2010/main" val="419050533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fld id="{48CB87C3-A6F5-49F9-AF83-653D1D0D0E35}" type="datetime1">
              <a:rPr lang="ja-JP" altLang="en-US"/>
              <a:pPr>
                <a:defRPr/>
              </a:pPr>
              <a:t>2023/3/24</a:t>
            </a:fld>
            <a:endParaRPr lang="en-US" altLang="ja-JP"/>
          </a:p>
        </p:txBody>
      </p:sp>
      <p:sp>
        <p:nvSpPr>
          <p:cNvPr id="6" name="Rectangle 5"/>
          <p:cNvSpPr>
            <a:spLocks noGrp="1" noChangeArrowheads="1"/>
          </p:cNvSpPr>
          <p:nvPr>
            <p:ph type="ftr" sz="quarter" idx="11"/>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r>
              <a:rPr lang="en-US" altLang="ja-JP"/>
              <a:t>なくそう差別　築こう明るい社会</a:t>
            </a:r>
          </a:p>
        </p:txBody>
      </p:sp>
      <p:sp>
        <p:nvSpPr>
          <p:cNvPr id="7" name="Rectangle 6"/>
          <p:cNvSpPr>
            <a:spLocks noGrp="1" noChangeArrowheads="1"/>
          </p:cNvSpPr>
          <p:nvPr>
            <p:ph type="sldNum" sz="quarter" idx="12"/>
          </p:nvPr>
        </p:nvSpPr>
        <p:spPr/>
        <p:txBody>
          <a:bodyPr/>
          <a:lstStyle>
            <a:lvl1pPr>
              <a:lnSpc>
                <a:spcPct val="80000"/>
              </a:lnSpc>
              <a:spcBef>
                <a:spcPct val="20000"/>
              </a:spcBef>
              <a:defRPr kumimoji="1">
                <a:solidFill>
                  <a:srgbClr val="898989"/>
                </a:solidFill>
              </a:defRPr>
            </a:lvl1pPr>
          </a:lstStyle>
          <a:p>
            <a:pPr>
              <a:defRPr/>
            </a:pPr>
            <a:fld id="{E63AA457-7CF6-4FEE-A73E-47B14AB8A5EB}" type="slidenum">
              <a:rPr lang="en-US" altLang="ja-JP"/>
              <a:pPr>
                <a:defRPr/>
              </a:pPr>
              <a:t>‹#›</a:t>
            </a:fld>
            <a:endParaRPr lang="en-US" altLang="ja-JP"/>
          </a:p>
        </p:txBody>
      </p:sp>
    </p:spTree>
    <p:extLst>
      <p:ext uri="{BB962C8B-B14F-4D97-AF65-F5344CB8AC3E}">
        <p14:creationId xmlns:p14="http://schemas.microsoft.com/office/powerpoint/2010/main" val="295386099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CD010C2-1B78-4F8D-B061-6C9D13E65A7B}"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48050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E0E71-53FC-41EF-9ED3-D1C24C75A257}"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5450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752776-D8A9-49A9-B190-7FF50CE87585}"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2170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CCC42A-7960-47AC-A098-B2114D9C513B}"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8280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44A93-D569-4C71-B1D5-4C9357322637}"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2681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5E652B-C722-4764-8B76-33FD1F2EE77A}"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3615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1DD10-6414-46D6-B4AF-BE6AC33E419F}"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963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4"/>
          </p:nvPr>
        </p:nvSpPr>
        <p:spPr/>
        <p:txBody>
          <a:bodyPr/>
          <a:lstStyle>
            <a:lvl1pPr eaLnBrk="1" hangingPunct="1">
              <a:lnSpc>
                <a:spcPct val="80000"/>
              </a:lnSpc>
              <a:spcBef>
                <a:spcPct val="20000"/>
              </a:spcBef>
              <a:defRPr kumimoji="1">
                <a:latin typeface="Comic Sans MS" pitchFamily="66" charset="0"/>
              </a:defRPr>
            </a:lvl1pPr>
          </a:lstStyle>
          <a:p>
            <a:pPr>
              <a:defRPr/>
            </a:pPr>
            <a:fld id="{76DA075B-1A0C-4D92-8194-E7AD2C5B10A6}" type="datetime1">
              <a:rPr lang="ja-JP" altLang="en-US"/>
              <a:pPr>
                <a:defRPr/>
              </a:pPr>
              <a:t>2023/3/24</a:t>
            </a:fld>
            <a:endParaRPr lang="en-US" altLang="ja-JP"/>
          </a:p>
        </p:txBody>
      </p:sp>
      <p:sp>
        <p:nvSpPr>
          <p:cNvPr id="5" name="Footer Placeholder 4"/>
          <p:cNvSpPr>
            <a:spLocks noGrp="1"/>
          </p:cNvSpPr>
          <p:nvPr>
            <p:ph type="ftr" sz="quarter" idx="15"/>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6"/>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C1526B65-FD4E-4548-A82F-D7C93CEB1517}" type="slidenum">
              <a:rPr lang="en-US" altLang="ja-JP"/>
              <a:pPr>
                <a:defRPr/>
              </a:pPr>
              <a:t>‹#›</a:t>
            </a:fld>
            <a:endParaRPr lang="en-US" altLang="ja-JP"/>
          </a:p>
        </p:txBody>
      </p:sp>
    </p:spTree>
    <p:extLst>
      <p:ext uri="{BB962C8B-B14F-4D97-AF65-F5344CB8AC3E}">
        <p14:creationId xmlns:p14="http://schemas.microsoft.com/office/powerpoint/2010/main" val="235049123"/>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8C1D8D-557A-4FC6-8B98-E88748716945}"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7310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EE6244-F34A-4C9B-B2A7-C1DB98C992D8}"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6447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682674-1BBA-4FAB-9031-A7BF3D386012}"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0244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C6E368-6E55-4638-942C-D9E57C61ABF9}"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5756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fld id="{98CD9292-6BE6-460F-B736-DEBAF2B3FF43}" type="datetime1">
              <a:rPr lang="ja-JP" altLang="en-US"/>
              <a:pPr>
                <a:defRPr/>
              </a:pPr>
              <a:t>2023/3/24</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t>なくそう差別　築こう明るい社会</a:t>
            </a:r>
          </a:p>
        </p:txBody>
      </p:sp>
      <p:sp>
        <p:nvSpPr>
          <p:cNvPr id="5" name="Rectangle 6"/>
          <p:cNvSpPr>
            <a:spLocks noGrp="1" noChangeArrowheads="1"/>
          </p:cNvSpPr>
          <p:nvPr>
            <p:ph type="sldNum" sz="quarter" idx="12"/>
          </p:nvPr>
        </p:nvSpPr>
        <p:spPr>
          <a:ln/>
        </p:spPr>
        <p:txBody>
          <a:bodyPr/>
          <a:lstStyle>
            <a:lvl1pPr>
              <a:defRPr/>
            </a:lvl1pPr>
          </a:lstStyle>
          <a:p>
            <a:pPr>
              <a:defRPr/>
            </a:pPr>
            <a:fld id="{73299E69-D7CA-49C4-84D8-0B7410B11E73}" type="slidenum">
              <a:rPr lang="en-US" altLang="ja-JP"/>
              <a:pPr>
                <a:defRPr/>
              </a:pPr>
              <a:t>‹#›</a:t>
            </a:fld>
            <a:endParaRPr lang="en-US" altLang="ja-JP"/>
          </a:p>
        </p:txBody>
      </p:sp>
    </p:spTree>
    <p:extLst>
      <p:ext uri="{BB962C8B-B14F-4D97-AF65-F5344CB8AC3E}">
        <p14:creationId xmlns:p14="http://schemas.microsoft.com/office/powerpoint/2010/main" val="303286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5335BB29-8855-4406-8530-D86797E9A46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2DCDE8A-E861-4D01-976A-A6A150A8F71E}" type="slidenum">
              <a:rPr lang="en-US" altLang="ja-JP"/>
              <a:pPr>
                <a:defRPr/>
              </a:pPr>
              <a:t>‹#›</a:t>
            </a:fld>
            <a:endParaRPr lang="en-US" altLang="ja-JP"/>
          </a:p>
        </p:txBody>
      </p:sp>
    </p:spTree>
    <p:extLst>
      <p:ext uri="{BB962C8B-B14F-4D97-AF65-F5344CB8AC3E}">
        <p14:creationId xmlns:p14="http://schemas.microsoft.com/office/powerpoint/2010/main" val="185549388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5"/>
          </p:nvPr>
        </p:nvSpPr>
        <p:spPr/>
        <p:txBody>
          <a:bodyPr/>
          <a:lstStyle>
            <a:lvl1pPr eaLnBrk="1" hangingPunct="1">
              <a:lnSpc>
                <a:spcPct val="80000"/>
              </a:lnSpc>
              <a:spcBef>
                <a:spcPct val="20000"/>
              </a:spcBef>
              <a:defRPr kumimoji="1">
                <a:latin typeface="Comic Sans MS" pitchFamily="66" charset="0"/>
              </a:defRPr>
            </a:lvl1pPr>
          </a:lstStyle>
          <a:p>
            <a:pPr>
              <a:defRPr/>
            </a:pPr>
            <a:fld id="{119E149A-AC29-4F09-9E9E-12C9FF2397F7}" type="datetime1">
              <a:rPr lang="ja-JP" altLang="en-US"/>
              <a:pPr>
                <a:defRPr/>
              </a:pPr>
              <a:t>2023/3/24</a:t>
            </a:fld>
            <a:endParaRPr lang="en-US" altLang="ja-JP"/>
          </a:p>
        </p:txBody>
      </p:sp>
      <p:sp>
        <p:nvSpPr>
          <p:cNvPr id="6" name="Footer Placeholder 5"/>
          <p:cNvSpPr>
            <a:spLocks noGrp="1"/>
          </p:cNvSpPr>
          <p:nvPr>
            <p:ph type="ftr" sz="quarter" idx="16"/>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7"/>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A56A5D0-ED38-4AE4-B1FE-384CFFBC7503}" type="slidenum">
              <a:rPr lang="en-US" altLang="ja-JP"/>
              <a:pPr>
                <a:defRPr/>
              </a:pPr>
              <a:t>‹#›</a:t>
            </a:fld>
            <a:endParaRPr lang="en-US" altLang="ja-JP"/>
          </a:p>
        </p:txBody>
      </p:sp>
    </p:spTree>
    <p:extLst>
      <p:ext uri="{BB962C8B-B14F-4D97-AF65-F5344CB8AC3E}">
        <p14:creationId xmlns:p14="http://schemas.microsoft.com/office/powerpoint/2010/main" val="239870365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6"/>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CF82326-8390-4B34-A8B6-ED2BB698B93D}" type="datetime1">
              <a:rPr lang="ja-JP" altLang="en-US"/>
              <a:pPr>
                <a:defRPr/>
              </a:pPr>
              <a:t>2023/3/24</a:t>
            </a:fld>
            <a:endParaRPr lang="en-US" altLang="ja-JP"/>
          </a:p>
        </p:txBody>
      </p:sp>
      <p:sp>
        <p:nvSpPr>
          <p:cNvPr id="8" name="Footer Placeholder 7"/>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9" name="Slide Number Placeholder 8"/>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15962FB-F9BA-4E58-9055-08961B1FDB7F}" type="slidenum">
              <a:rPr lang="en-US" altLang="ja-JP"/>
              <a:pPr>
                <a:defRPr/>
              </a:pPr>
              <a:t>‹#›</a:t>
            </a:fld>
            <a:endParaRPr lang="en-US" altLang="ja-JP"/>
          </a:p>
        </p:txBody>
      </p:sp>
    </p:spTree>
    <p:extLst>
      <p:ext uri="{BB962C8B-B14F-4D97-AF65-F5344CB8AC3E}">
        <p14:creationId xmlns:p14="http://schemas.microsoft.com/office/powerpoint/2010/main" val="392081635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B4A7750A-2447-45F3-BC21-09A75D5CCF84}" type="datetime1">
              <a:rPr lang="ja-JP" altLang="en-US"/>
              <a:pPr>
                <a:defRPr/>
              </a:pPr>
              <a:t>2023/3/24</a:t>
            </a:fld>
            <a:endParaRPr lang="en-US" altLang="ja-JP"/>
          </a:p>
        </p:txBody>
      </p:sp>
      <p:sp>
        <p:nvSpPr>
          <p:cNvPr id="4" name="Footer Placeholder 3"/>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5" name="Slide Number Placeholder 4"/>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A82B04D6-2BC2-4001-81AC-549283C36E14}" type="slidenum">
              <a:rPr lang="en-US" altLang="ja-JP"/>
              <a:pPr>
                <a:defRPr/>
              </a:pPr>
              <a:t>‹#›</a:t>
            </a:fld>
            <a:endParaRPr lang="en-US" altLang="ja-JP"/>
          </a:p>
        </p:txBody>
      </p:sp>
    </p:spTree>
    <p:extLst>
      <p:ext uri="{BB962C8B-B14F-4D97-AF65-F5344CB8AC3E}">
        <p14:creationId xmlns:p14="http://schemas.microsoft.com/office/powerpoint/2010/main" val="361017609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076B5C4E-57B9-47D9-8225-29819BCBADB9}" type="datetime1">
              <a:rPr lang="ja-JP" altLang="en-US"/>
              <a:pPr>
                <a:defRPr/>
              </a:pPr>
              <a:t>2023/3/24</a:t>
            </a:fld>
            <a:endParaRPr lang="en-US" altLang="ja-JP"/>
          </a:p>
        </p:txBody>
      </p:sp>
      <p:sp>
        <p:nvSpPr>
          <p:cNvPr id="3" name="Footer Placeholder 2"/>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4" name="Slide Number Placeholder 3"/>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FEC3D354-C017-4000-AA40-61378D1D80F9}" type="slidenum">
              <a:rPr lang="en-US" altLang="ja-JP"/>
              <a:pPr>
                <a:defRPr/>
              </a:pPr>
              <a:t>‹#›</a:t>
            </a:fld>
            <a:endParaRPr lang="en-US" altLang="ja-JP"/>
          </a:p>
        </p:txBody>
      </p:sp>
    </p:spTree>
    <p:extLst>
      <p:ext uri="{BB962C8B-B14F-4D97-AF65-F5344CB8AC3E}">
        <p14:creationId xmlns:p14="http://schemas.microsoft.com/office/powerpoint/2010/main" val="347272870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6C7FFAD0-6193-4A04-A05F-CA45B3D3E7C2}" type="datetime1">
              <a:rPr lang="ja-JP" altLang="en-US"/>
              <a:pPr>
                <a:defRPr/>
              </a:pPr>
              <a:t>2023/3/24</a:t>
            </a:fld>
            <a:endParaRPr lang="en-US" altLang="ja-JP"/>
          </a:p>
        </p:txBody>
      </p:sp>
      <p:sp>
        <p:nvSpPr>
          <p:cNvPr id="6"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15E1E530-F2E0-42EC-BA0C-561C2FD6D509}" type="slidenum">
              <a:rPr lang="en-US" altLang="ja-JP"/>
              <a:pPr>
                <a:defRPr/>
              </a:pPr>
              <a:t>‹#›</a:t>
            </a:fld>
            <a:endParaRPr lang="en-US" altLang="ja-JP"/>
          </a:p>
        </p:txBody>
      </p:sp>
    </p:spTree>
    <p:extLst>
      <p:ext uri="{BB962C8B-B14F-4D97-AF65-F5344CB8AC3E}">
        <p14:creationId xmlns:p14="http://schemas.microsoft.com/office/powerpoint/2010/main" val="245558729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a:t>マスター タイトルの書式設定</a:t>
            </a:r>
            <a:endParaRPr lang="en-US" dirty="0"/>
          </a:p>
        </p:txBody>
      </p:sp>
      <p:sp>
        <p:nvSpPr>
          <p:cNvPr id="9"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7665E75D-B319-4242-9C67-F749CC8E88A9}" type="datetime1">
              <a:rPr lang="ja-JP" altLang="en-US"/>
              <a:pPr>
                <a:defRPr/>
              </a:pPr>
              <a:t>2023/3/24</a:t>
            </a:fld>
            <a:endParaRPr lang="en-US" altLang="ja-JP"/>
          </a:p>
        </p:txBody>
      </p:sp>
      <p:sp>
        <p:nvSpPr>
          <p:cNvPr id="10"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1"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E2C8CCD-E83C-43DC-ACD1-A18E5B8B77D0}" type="slidenum">
              <a:rPr lang="en-US" altLang="ja-JP"/>
              <a:pPr>
                <a:defRPr/>
              </a:pPr>
              <a:t>‹#›</a:t>
            </a:fld>
            <a:endParaRPr lang="en-US" altLang="ja-JP"/>
          </a:p>
        </p:txBody>
      </p:sp>
    </p:spTree>
    <p:extLst>
      <p:ext uri="{BB962C8B-B14F-4D97-AF65-F5344CB8AC3E}">
        <p14:creationId xmlns:p14="http://schemas.microsoft.com/office/powerpoint/2010/main" val="230161685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085"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fld id="{F42797C2-A3D2-4FC5-B3C9-BA9D8B5A163A}" type="datetime1">
              <a:rPr lang="ja-JP" altLang="en-US"/>
              <a:pPr fontAlgn="base">
                <a:spcAft>
                  <a:spcPct val="0"/>
                </a:spcAft>
                <a:defRPr/>
              </a:pPr>
              <a:t>2023/3/24</a:t>
            </a:fld>
            <a:endParaRPr lang="en-US" altLang="ja-JP"/>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r>
              <a:rPr lang="ja-JP" altLang="en-US"/>
              <a:t>なくそう差別　築こう明るい社会</a:t>
            </a:r>
            <a:endParaRPr lang="en-US" altLang="ja-JP"/>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00000"/>
              </a:lnSpc>
              <a:spcBef>
                <a:spcPct val="0"/>
              </a:spcBef>
              <a:defRPr kumimoji="0" sz="1200">
                <a:solidFill>
                  <a:srgbClr val="7F7F7F"/>
                </a:solidFill>
                <a:latin typeface="Arial" panose="020B0604020202020204" pitchFamily="34" charset="0"/>
              </a:defRPr>
            </a:lvl1pPr>
          </a:lstStyle>
          <a:p>
            <a:pPr fontAlgn="base">
              <a:spcAft>
                <a:spcPct val="0"/>
              </a:spcAft>
              <a:defRPr/>
            </a:pPr>
            <a:fld id="{BD9267C2-DD6F-45F4-8D8E-1D2B28DA1CE7}" type="slidenum">
              <a:rPr lang="en-US" altLang="ja-JP" b="1">
                <a:ea typeface="ＭＳ Ｐゴシック" panose="020B0600070205080204" pitchFamily="50" charset="-128"/>
              </a:rPr>
              <a:pPr fontAlgn="base">
                <a:spcAft>
                  <a:spcPct val="0"/>
                </a:spcAft>
                <a:defRPr/>
              </a:pPr>
              <a:t>‹#›</a:t>
            </a:fld>
            <a:endParaRPr lang="en-US" altLang="ja-JP" b="1">
              <a:ea typeface="ＭＳ Ｐゴシック" panose="020B0600070205080204" pitchFamily="50" charset="-128"/>
            </a:endParaRPr>
          </a:p>
        </p:txBody>
      </p:sp>
    </p:spTree>
    <p:extLst>
      <p:ext uri="{BB962C8B-B14F-4D97-AF65-F5344CB8AC3E}">
        <p14:creationId xmlns:p14="http://schemas.microsoft.com/office/powerpoint/2010/main" val="1879450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p:transition>
  <p:hf sldNum="0"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A7432-16A2-4873-967F-3CB2999788E5}" type="datetime1">
              <a:rPr lang="ja-JP" altLang="en-US" smtClean="0">
                <a:solidFill>
                  <a:prstClr val="black">
                    <a:tint val="75000"/>
                  </a:prstClr>
                </a:solidFill>
              </a:rPr>
              <a:pPr/>
              <a:t>2023/3/24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225883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22948" y="2732427"/>
            <a:ext cx="7840116" cy="1725067"/>
          </a:xfrm>
        </p:spPr>
        <p:txBody>
          <a:bodyPr/>
          <a:lstStyle/>
          <a:p>
            <a:pPr marL="182880" indent="0" eaLnBrk="1" hangingPunct="1">
              <a:lnSpc>
                <a:spcPts val="3000"/>
              </a:lnSpc>
              <a:buNone/>
              <a:defRPr/>
            </a:pP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人権教育の目標・理念</a:t>
            </a:r>
          </a:p>
        </p:txBody>
      </p:sp>
      <p:sp>
        <p:nvSpPr>
          <p:cNvPr id="2058" name="Rectangle 10"/>
          <p:cNvSpPr>
            <a:spLocks noChangeArrowheads="1"/>
          </p:cNvSpPr>
          <p:nvPr/>
        </p:nvSpPr>
        <p:spPr bwMode="auto">
          <a:xfrm>
            <a:off x="5202846" y="6168755"/>
            <a:ext cx="3600450" cy="457200"/>
          </a:xfrm>
          <a:prstGeom prst="rect">
            <a:avLst/>
          </a:prstGeom>
          <a:noFill/>
          <a:ln w="9525">
            <a:noFill/>
            <a:miter lim="800000"/>
            <a:headEnd/>
            <a:tailEnd/>
          </a:ln>
        </p:spPr>
        <p:txBody>
          <a:bodyPr>
            <a:spAutoFit/>
          </a:bodyPr>
          <a:lstStyle/>
          <a:p>
            <a:pPr fontAlgn="base">
              <a:spcBef>
                <a:spcPct val="20000"/>
              </a:spcBef>
              <a:spcAft>
                <a:spcPct val="0"/>
              </a:spcAft>
              <a:defRPr/>
            </a:pPr>
            <a:r>
              <a:rPr lang="ja-JP" altLang="en-US" sz="2400" dirty="0">
                <a:solidFill>
                  <a:prstClr val="black"/>
                </a:solidFill>
                <a:latin typeface="Comic Sans MS" panose="030F0702030302020204" pitchFamily="66" charset="0"/>
                <a:ea typeface="ＭＳ Ｐゴシック" panose="020B0600070205080204" pitchFamily="50" charset="-128"/>
              </a:rPr>
              <a:t>県教育庁人権同和教育課</a:t>
            </a:r>
          </a:p>
        </p:txBody>
      </p:sp>
      <p:sp>
        <p:nvSpPr>
          <p:cNvPr id="2" name="正方形/長方形 1"/>
          <p:cNvSpPr/>
          <p:nvPr/>
        </p:nvSpPr>
        <p:spPr>
          <a:xfrm>
            <a:off x="960999" y="374836"/>
            <a:ext cx="7205819" cy="646331"/>
          </a:xfrm>
          <a:prstGeom prst="rect">
            <a:avLst/>
          </a:prstGeom>
          <a:noFill/>
        </p:spPr>
        <p:txBody>
          <a:bodyPr wrap="none" lIns="91440" tIns="45720" rIns="91440" bIns="45720">
            <a:spAutoFit/>
          </a:bodyPr>
          <a:lstStyle/>
          <a:p>
            <a:pPr algn="ctr"/>
            <a:r>
              <a:rPr lang="ja-JP" altLang="en-US" sz="3600" u="sng" spc="-150" dirty="0">
                <a:ln w="0"/>
                <a:effectLst>
                  <a:outerShdw blurRad="38100" dist="19050" dir="2700000" algn="tl" rotWithShape="0">
                    <a:schemeClr val="dk1">
                      <a:alpha val="40000"/>
                    </a:schemeClr>
                  </a:outerShdw>
                </a:effectLst>
                <a:latin typeface="+mn-ea"/>
              </a:rPr>
              <a:t>人権同和教育課ｅ</a:t>
            </a:r>
            <a:r>
              <a:rPr lang="en-US" altLang="ja-JP" sz="3600" u="sng" spc="-150" dirty="0">
                <a:ln w="0"/>
                <a:effectLst>
                  <a:outerShdw blurRad="38100" dist="19050" dir="2700000" algn="tl" rotWithShape="0">
                    <a:schemeClr val="dk1">
                      <a:alpha val="40000"/>
                    </a:schemeClr>
                  </a:outerShdw>
                </a:effectLst>
                <a:latin typeface="+mn-ea"/>
              </a:rPr>
              <a:t>-</a:t>
            </a:r>
            <a:r>
              <a:rPr lang="ja-JP" altLang="en-US" sz="3600" u="sng" spc="-150" dirty="0">
                <a:ln w="0"/>
                <a:effectLst>
                  <a:outerShdw blurRad="38100" dist="19050" dir="2700000" algn="tl" rotWithShape="0">
                    <a:schemeClr val="dk1">
                      <a:alpha val="40000"/>
                    </a:schemeClr>
                  </a:outerShdw>
                </a:effectLst>
                <a:latin typeface="+mn-ea"/>
              </a:rPr>
              <a:t>コンテンツ </a:t>
            </a:r>
            <a:r>
              <a:rPr lang="en-US" altLang="ja-JP" sz="3600" u="sng" spc="-150" dirty="0">
                <a:ln w="0"/>
                <a:effectLst>
                  <a:outerShdw blurRad="38100" dist="19050" dir="2700000" algn="tl" rotWithShape="0">
                    <a:schemeClr val="dk1">
                      <a:alpha val="40000"/>
                    </a:schemeClr>
                  </a:outerShdw>
                </a:effectLst>
                <a:latin typeface="+mn-ea"/>
              </a:rPr>
              <a:t>No15</a:t>
            </a:r>
            <a:endParaRPr lang="ja-JP" altLang="en-US" sz="3600" b="0" u="sng" cap="none" spc="-150" dirty="0">
              <a:ln w="0"/>
              <a:solidFill>
                <a:schemeClr val="tx1"/>
              </a:solidFill>
              <a:effectLst>
                <a:outerShdw blurRad="38100" dist="19050" dir="2700000" algn="tl" rotWithShape="0">
                  <a:schemeClr val="dk1">
                    <a:alpha val="40000"/>
                  </a:schemeClr>
                </a:outerShdw>
              </a:effectLst>
              <a:latin typeface="+mn-ea"/>
            </a:endParaRPr>
          </a:p>
        </p:txBody>
      </p:sp>
    </p:spTree>
    <p:extLst>
      <p:ext uri="{BB962C8B-B14F-4D97-AF65-F5344CB8AC3E}">
        <p14:creationId xmlns:p14="http://schemas.microsoft.com/office/powerpoint/2010/main" val="44833241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12965" y="228600"/>
            <a:ext cx="8116635" cy="577450"/>
          </a:xfrm>
          <a:prstGeom prst="roundRect">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schemeClr val="tx1"/>
                </a:solidFill>
                <a:latin typeface="BIZ UDPゴシック" panose="020B0400000000000000" pitchFamily="50" charset="-128"/>
                <a:ea typeface="BIZ UDPゴシック" panose="020B0400000000000000" pitchFamily="50" charset="-128"/>
              </a:rPr>
              <a:t>３　人権尊重の精神に立つ学校づくり</a:t>
            </a:r>
          </a:p>
        </p:txBody>
      </p:sp>
      <p:pic>
        <p:nvPicPr>
          <p:cNvPr id="4" name="コンテンツ プレースホルダー 5">
            <a:extLst>
              <a:ext uri="{FF2B5EF4-FFF2-40B4-BE49-F238E27FC236}">
                <a16:creationId xmlns:a16="http://schemas.microsoft.com/office/drawing/2014/main" id="{5BB08473-CDC5-4FB2-9FA0-6BD2C77D7917}"/>
              </a:ext>
            </a:extLst>
          </p:cNvPr>
          <p:cNvPicPr>
            <a:picLocks noChangeAspect="1"/>
          </p:cNvPicPr>
          <p:nvPr/>
        </p:nvPicPr>
        <p:blipFill>
          <a:blip r:embed="rId3"/>
          <a:stretch>
            <a:fillRect/>
          </a:stretch>
        </p:blipFill>
        <p:spPr>
          <a:xfrm>
            <a:off x="132393" y="1294348"/>
            <a:ext cx="8879214" cy="5067306"/>
          </a:xfrm>
          <a:prstGeom prst="rect">
            <a:avLst/>
          </a:prstGeom>
        </p:spPr>
      </p:pic>
    </p:spTree>
    <p:extLst>
      <p:ext uri="{BB962C8B-B14F-4D97-AF65-F5344CB8AC3E}">
        <p14:creationId xmlns:p14="http://schemas.microsoft.com/office/powerpoint/2010/main" val="475809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bwMode="auto">
          <a:xfrm>
            <a:off x="1498600" y="6098776"/>
            <a:ext cx="7416800" cy="581424"/>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人権教育の指導方法等の在り方について（第三次とりまとめ）から</a:t>
            </a:r>
            <a:endParaRPr kumimoji="1" lang="ja-JP" altLang="en-US" sz="1800" i="0" u="none" strike="noStrike" cap="none" normalizeH="0" baseline="0" dirty="0">
              <a:ln>
                <a:noFill/>
              </a:ln>
              <a:solidFill>
                <a:schemeClr val="tx1"/>
              </a:solidFill>
              <a:effectLst/>
            </a:endParaRPr>
          </a:p>
        </p:txBody>
      </p:sp>
      <p:sp>
        <p:nvSpPr>
          <p:cNvPr id="4" name="角丸四角形 3"/>
          <p:cNvSpPr/>
          <p:nvPr/>
        </p:nvSpPr>
        <p:spPr bwMode="auto">
          <a:xfrm>
            <a:off x="448369" y="350343"/>
            <a:ext cx="8394841" cy="692185"/>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600" b="1" i="0" u="none" strike="noStrike" cap="none" normalizeH="0" baseline="0" dirty="0">
                <a:ln>
                  <a:noFill/>
                </a:ln>
                <a:solidFill>
                  <a:schemeClr val="tx1"/>
                </a:solidFill>
                <a:effectLst/>
                <a:latin typeface="Arial" charset="0"/>
                <a:ea typeface="ＭＳ Ｐゴシック" pitchFamily="50" charset="-128"/>
              </a:rPr>
              <a:t>人権教育の推進を図る上では，場の雰囲気づくりが重要</a:t>
            </a:r>
          </a:p>
        </p:txBody>
      </p:sp>
      <p:sp>
        <p:nvSpPr>
          <p:cNvPr id="3" name="テキスト ボックス 2">
            <a:extLst>
              <a:ext uri="{FF2B5EF4-FFF2-40B4-BE49-F238E27FC236}">
                <a16:creationId xmlns:a16="http://schemas.microsoft.com/office/drawing/2014/main" id="{6CCBCF36-0A5B-4C7D-9347-1E42FF78B8D3}"/>
              </a:ext>
            </a:extLst>
          </p:cNvPr>
          <p:cNvSpPr txBox="1"/>
          <p:nvPr/>
        </p:nvSpPr>
        <p:spPr>
          <a:xfrm>
            <a:off x="336884" y="1335504"/>
            <a:ext cx="8554453" cy="4524315"/>
          </a:xfrm>
          <a:prstGeom prst="rect">
            <a:avLst/>
          </a:prstGeom>
          <a:solidFill>
            <a:schemeClr val="accent2">
              <a:lumMod val="40000"/>
              <a:lumOff val="60000"/>
            </a:schemeClr>
          </a:solidFill>
          <a:ln>
            <a:solidFill>
              <a:schemeClr val="tx1"/>
            </a:solidFill>
          </a:ln>
        </p:spPr>
        <p:txBody>
          <a:bodyPr wrap="square" rtlCol="0">
            <a:spAutoFit/>
          </a:bodyPr>
          <a:lstStyle/>
          <a:p>
            <a:r>
              <a:rPr lang="ja-JP" altLang="en-US" sz="3600" dirty="0"/>
              <a:t>　学校は，人権が尊重され，安心して過ごせる場とならなければならず，学校生活全体において人権が尊重されるような環境づくりを進めていく必要がある。</a:t>
            </a:r>
            <a:endParaRPr lang="en-US" altLang="ja-JP" sz="3600" dirty="0"/>
          </a:p>
          <a:p>
            <a:r>
              <a:rPr lang="ja-JP" altLang="en-US" sz="3600" dirty="0"/>
              <a:t>　こうした学校の雰囲気は，正規の教育課程と並び，</a:t>
            </a:r>
            <a:r>
              <a:rPr lang="ja-JP" altLang="en-US" sz="3600" dirty="0">
                <a:solidFill>
                  <a:srgbClr val="FF0000"/>
                </a:solidFill>
              </a:rPr>
              <a:t>「隠れたカリキュラム」</a:t>
            </a:r>
            <a:r>
              <a:rPr lang="ja-JP" altLang="en-US" sz="3600" dirty="0"/>
              <a:t>として児童生徒の人権感覚の育成の面で重要である。</a:t>
            </a:r>
          </a:p>
        </p:txBody>
      </p:sp>
    </p:spTree>
    <p:extLst>
      <p:ext uri="{BB962C8B-B14F-4D97-AF65-F5344CB8AC3E}">
        <p14:creationId xmlns:p14="http://schemas.microsoft.com/office/powerpoint/2010/main" val="388024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大波 2"/>
          <p:cNvSpPr/>
          <p:nvPr/>
        </p:nvSpPr>
        <p:spPr>
          <a:xfrm>
            <a:off x="336550" y="291881"/>
            <a:ext cx="6121400" cy="496888"/>
          </a:xfrm>
          <a:prstGeom prst="wave">
            <a:avLst/>
          </a:prstGeom>
          <a:gradFill>
            <a:gsLst>
              <a:gs pos="0">
                <a:schemeClr val="bg1"/>
              </a:gs>
              <a:gs pos="50000">
                <a:srgbClr val="CCFFCC"/>
              </a:gs>
              <a:gs pos="100000">
                <a:schemeClr val="bg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774553" y="476329"/>
            <a:ext cx="6070893" cy="523220"/>
          </a:xfrm>
          <a:prstGeom prst="rect">
            <a:avLst/>
          </a:prstGeom>
          <a:noFill/>
        </p:spPr>
        <p:txBody>
          <a:bodyPr wrap="none" lIns="91440" tIns="45720" rIns="91440" bIns="45720">
            <a:spAutoFit/>
          </a:bodyPr>
          <a:lstStyle/>
          <a:p>
            <a:pPr algn="ctr"/>
            <a:r>
              <a:rPr lang="ja-JP" altLang="en-US" sz="2800" b="1" dirty="0">
                <a:ln w="22225">
                  <a:solidFill>
                    <a:schemeClr val="accent2"/>
                  </a:solidFill>
                  <a:prstDash val="solid"/>
                </a:ln>
                <a:solidFill>
                  <a:schemeClr val="accent2">
                    <a:lumMod val="40000"/>
                    <a:lumOff val="60000"/>
                  </a:schemeClr>
                </a:solidFill>
              </a:rPr>
              <a:t>環境が人をつくる（隠れたカリキュラム）</a:t>
            </a:r>
          </a:p>
        </p:txBody>
      </p:sp>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12</a:t>
            </a:fld>
            <a:endParaRPr kumimoji="1" lang="ja-JP" altLang="en-US"/>
          </a:p>
        </p:txBody>
      </p:sp>
      <p:sp>
        <p:nvSpPr>
          <p:cNvPr id="5" name="テキスト ボックス 4"/>
          <p:cNvSpPr txBox="1"/>
          <p:nvPr/>
        </p:nvSpPr>
        <p:spPr>
          <a:xfrm>
            <a:off x="938748" y="1359158"/>
            <a:ext cx="7571303" cy="5120825"/>
          </a:xfrm>
          <a:prstGeom prst="rect">
            <a:avLst/>
          </a:prstGeom>
          <a:noFill/>
        </p:spPr>
        <p:txBody>
          <a:bodyPr wrap="none" rtlCol="0">
            <a:spAutoFit/>
          </a:bodyPr>
          <a:lstStyle/>
          <a:p>
            <a:pPr>
              <a:lnSpc>
                <a:spcPts val="5000"/>
              </a:lnSpc>
            </a:pPr>
            <a:r>
              <a:rPr kumimoji="1" lang="ja-JP" altLang="en-US" sz="3200" b="1" dirty="0">
                <a:latin typeface="BIZ UDゴシック" panose="020B0400000000000000" pitchFamily="49" charset="-128"/>
                <a:ea typeface="BIZ UDゴシック" panose="020B0400000000000000" pitchFamily="49" charset="-128"/>
              </a:rPr>
              <a:t>①　みんなで</a:t>
            </a:r>
            <a:r>
              <a:rPr lang="ja-JP" altLang="en-US" sz="3200" b="1" dirty="0">
                <a:latin typeface="BIZ UDゴシック" panose="020B0400000000000000" pitchFamily="49" charset="-128"/>
                <a:ea typeface="BIZ UDゴシック" panose="020B0400000000000000" pitchFamily="49" charset="-128"/>
              </a:rPr>
              <a:t>ルール</a:t>
            </a:r>
            <a:r>
              <a:rPr kumimoji="1" lang="ja-JP" altLang="en-US" sz="3200" b="1" dirty="0">
                <a:latin typeface="BIZ UDゴシック" panose="020B0400000000000000" pitchFamily="49" charset="-128"/>
                <a:ea typeface="BIZ UDゴシック" panose="020B0400000000000000" pitchFamily="49" charset="-128"/>
              </a:rPr>
              <a:t>をつくろう</a:t>
            </a:r>
            <a:endParaRPr kumimoji="1" lang="en-US" altLang="ja-JP" sz="3200" b="1" dirty="0">
              <a:latin typeface="BIZ UDゴシック" panose="020B0400000000000000" pitchFamily="49" charset="-128"/>
              <a:ea typeface="BIZ UDゴシック" panose="020B0400000000000000" pitchFamily="49" charset="-128"/>
            </a:endParaRPr>
          </a:p>
          <a:p>
            <a:pPr>
              <a:lnSpc>
                <a:spcPts val="5000"/>
              </a:lnSpc>
            </a:pPr>
            <a:r>
              <a:rPr lang="ja-JP" altLang="en-US" sz="3200" b="1" dirty="0">
                <a:latin typeface="BIZ UDゴシック" panose="020B0400000000000000" pitchFamily="49" charset="-128"/>
                <a:ea typeface="BIZ UDゴシック" panose="020B0400000000000000" pitchFamily="49" charset="-128"/>
              </a:rPr>
              <a:t>②　あいさつが人間関係づくりの第一歩</a:t>
            </a:r>
            <a:endParaRPr lang="en-US" altLang="ja-JP" sz="3200" b="1" dirty="0">
              <a:latin typeface="BIZ UDゴシック" panose="020B0400000000000000" pitchFamily="49" charset="-128"/>
              <a:ea typeface="BIZ UDゴシック" panose="020B0400000000000000" pitchFamily="49" charset="-128"/>
            </a:endParaRPr>
          </a:p>
          <a:p>
            <a:pPr>
              <a:lnSpc>
                <a:spcPts val="5000"/>
              </a:lnSpc>
            </a:pPr>
            <a:r>
              <a:rPr kumimoji="1" lang="ja-JP" altLang="en-US" sz="3200" b="1" dirty="0">
                <a:latin typeface="BIZ UDゴシック" panose="020B0400000000000000" pitchFamily="49" charset="-128"/>
                <a:ea typeface="BIZ UDゴシック" panose="020B0400000000000000" pitchFamily="49" charset="-128"/>
              </a:rPr>
              <a:t>③　児童生徒とつながろう</a:t>
            </a:r>
            <a:endParaRPr kumimoji="1" lang="en-US" altLang="ja-JP" sz="3200" b="1" dirty="0">
              <a:latin typeface="BIZ UDゴシック" panose="020B0400000000000000" pitchFamily="49" charset="-128"/>
              <a:ea typeface="BIZ UDゴシック" panose="020B0400000000000000" pitchFamily="49" charset="-128"/>
            </a:endParaRPr>
          </a:p>
          <a:p>
            <a:pPr>
              <a:lnSpc>
                <a:spcPts val="5000"/>
              </a:lnSpc>
            </a:pPr>
            <a:r>
              <a:rPr lang="ja-JP" altLang="en-US" sz="3200" b="1" dirty="0">
                <a:latin typeface="BIZ UDゴシック" panose="020B0400000000000000" pitchFamily="49" charset="-128"/>
                <a:ea typeface="BIZ UDゴシック" panose="020B0400000000000000" pitchFamily="49" charset="-128"/>
              </a:rPr>
              <a:t>④　意見の相違</a:t>
            </a:r>
            <a:r>
              <a:rPr lang="en-US" altLang="ja-JP" sz="3200" b="1" dirty="0">
                <a:latin typeface="BIZ UDゴシック" panose="020B0400000000000000" pitchFamily="49" charset="-128"/>
                <a:ea typeface="BIZ UDゴシック" panose="020B0400000000000000" pitchFamily="49" charset="-128"/>
              </a:rPr>
              <a:t>(</a:t>
            </a:r>
            <a:r>
              <a:rPr lang="ja-JP" altLang="en-US" sz="3200" b="1" dirty="0">
                <a:latin typeface="BIZ UDゴシック" panose="020B0400000000000000" pitchFamily="49" charset="-128"/>
                <a:ea typeface="BIZ UDゴシック" panose="020B0400000000000000" pitchFamily="49" charset="-128"/>
              </a:rPr>
              <a:t>ピンチはチャンス</a:t>
            </a:r>
            <a:r>
              <a:rPr lang="en-US" altLang="ja-JP" sz="3200" b="1" dirty="0">
                <a:latin typeface="BIZ UDゴシック" panose="020B0400000000000000" pitchFamily="49" charset="-128"/>
                <a:ea typeface="BIZ UDゴシック" panose="020B0400000000000000" pitchFamily="49" charset="-128"/>
              </a:rPr>
              <a:t>)</a:t>
            </a:r>
          </a:p>
          <a:p>
            <a:pPr>
              <a:lnSpc>
                <a:spcPts val="5000"/>
              </a:lnSpc>
            </a:pPr>
            <a:r>
              <a:rPr kumimoji="1" lang="ja-JP" altLang="en-US" sz="3200" b="1" dirty="0">
                <a:latin typeface="BIZ UDゴシック" panose="020B0400000000000000" pitchFamily="49" charset="-128"/>
                <a:ea typeface="BIZ UDゴシック" panose="020B0400000000000000" pitchFamily="49" charset="-128"/>
              </a:rPr>
              <a:t>⑤　教室経営で自尊感情を育成</a:t>
            </a:r>
            <a:endParaRPr kumimoji="1" lang="en-US" altLang="ja-JP" sz="3200" b="1" dirty="0">
              <a:latin typeface="BIZ UDゴシック" panose="020B0400000000000000" pitchFamily="49" charset="-128"/>
              <a:ea typeface="BIZ UDゴシック" panose="020B0400000000000000" pitchFamily="49" charset="-128"/>
            </a:endParaRPr>
          </a:p>
          <a:p>
            <a:pPr>
              <a:lnSpc>
                <a:spcPts val="5000"/>
              </a:lnSpc>
            </a:pPr>
            <a:r>
              <a:rPr lang="ja-JP" altLang="en-US" sz="3200" b="1" dirty="0">
                <a:latin typeface="BIZ UDゴシック" panose="020B0400000000000000" pitchFamily="49" charset="-128"/>
                <a:ea typeface="BIZ UDゴシック" panose="020B0400000000000000" pitchFamily="49" charset="-128"/>
              </a:rPr>
              <a:t>⑥　整った環境で人権教育を進めよう</a:t>
            </a:r>
            <a:endParaRPr lang="en-US" altLang="ja-JP" sz="3200" b="1" dirty="0">
              <a:latin typeface="BIZ UDゴシック" panose="020B0400000000000000" pitchFamily="49" charset="-128"/>
              <a:ea typeface="BIZ UDゴシック" panose="020B0400000000000000" pitchFamily="49" charset="-128"/>
            </a:endParaRPr>
          </a:p>
          <a:p>
            <a:pPr>
              <a:lnSpc>
                <a:spcPts val="5000"/>
              </a:lnSpc>
            </a:pPr>
            <a:r>
              <a:rPr kumimoji="1" lang="ja-JP" altLang="en-US" sz="3200" b="1" dirty="0">
                <a:latin typeface="BIZ UDゴシック" panose="020B0400000000000000" pitchFamily="49" charset="-128"/>
                <a:ea typeface="BIZ UDゴシック" panose="020B0400000000000000" pitchFamily="49" charset="-128"/>
              </a:rPr>
              <a:t>⑦　情報の共有でチーム学校に</a:t>
            </a:r>
            <a:endParaRPr kumimoji="1" lang="en-US" altLang="ja-JP" sz="3200" b="1" dirty="0">
              <a:latin typeface="BIZ UDゴシック" panose="020B0400000000000000" pitchFamily="49" charset="-128"/>
              <a:ea typeface="BIZ UDゴシック" panose="020B0400000000000000" pitchFamily="49" charset="-128"/>
            </a:endParaRPr>
          </a:p>
          <a:p>
            <a:pPr>
              <a:lnSpc>
                <a:spcPts val="5000"/>
              </a:lnSpc>
            </a:pPr>
            <a:r>
              <a:rPr lang="ja-JP" altLang="en-US" sz="3200" b="1" dirty="0">
                <a:latin typeface="BIZ UDゴシック" panose="020B0400000000000000" pitchFamily="49" charset="-128"/>
                <a:ea typeface="BIZ UDゴシック" panose="020B0400000000000000" pitchFamily="49" charset="-128"/>
              </a:rPr>
              <a:t>⑧　保護者や地域とともに進めよう</a:t>
            </a:r>
            <a:endParaRPr kumimoji="1" lang="ja-JP" altLang="en-US" sz="32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53828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大波 2"/>
          <p:cNvSpPr/>
          <p:nvPr/>
        </p:nvSpPr>
        <p:spPr>
          <a:xfrm>
            <a:off x="336550" y="291881"/>
            <a:ext cx="6121400" cy="496888"/>
          </a:xfrm>
          <a:prstGeom prst="wave">
            <a:avLst/>
          </a:prstGeom>
          <a:gradFill>
            <a:gsLst>
              <a:gs pos="0">
                <a:schemeClr val="bg1"/>
              </a:gs>
              <a:gs pos="50000">
                <a:srgbClr val="CCFFCC"/>
              </a:gs>
              <a:gs pos="100000">
                <a:schemeClr val="bg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774553" y="476329"/>
            <a:ext cx="6070893" cy="523220"/>
          </a:xfrm>
          <a:prstGeom prst="rect">
            <a:avLst/>
          </a:prstGeom>
          <a:noFill/>
        </p:spPr>
        <p:txBody>
          <a:bodyPr wrap="none" lIns="91440" tIns="45720" rIns="91440" bIns="45720">
            <a:spAutoFit/>
          </a:bodyPr>
          <a:lstStyle/>
          <a:p>
            <a:pPr algn="ctr"/>
            <a:r>
              <a:rPr lang="ja-JP" altLang="en-US" sz="2800" b="1" dirty="0">
                <a:ln w="22225">
                  <a:solidFill>
                    <a:schemeClr val="accent2"/>
                  </a:solidFill>
                  <a:prstDash val="solid"/>
                </a:ln>
                <a:solidFill>
                  <a:schemeClr val="accent2">
                    <a:lumMod val="40000"/>
                    <a:lumOff val="60000"/>
                  </a:schemeClr>
                </a:solidFill>
              </a:rPr>
              <a:t>環境が人をつくる（隠れたカリキュラム）</a:t>
            </a:r>
          </a:p>
        </p:txBody>
      </p:sp>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13</a:t>
            </a:fld>
            <a:endParaRPr kumimoji="1" lang="ja-JP" altLang="en-US"/>
          </a:p>
        </p:txBody>
      </p:sp>
      <p:pic>
        <p:nvPicPr>
          <p:cNvPr id="5" name="図 4"/>
          <p:cNvPicPr>
            <a:picLocks noChangeAspect="1"/>
          </p:cNvPicPr>
          <p:nvPr/>
        </p:nvPicPr>
        <p:blipFill>
          <a:blip r:embed="rId3"/>
          <a:stretch>
            <a:fillRect/>
          </a:stretch>
        </p:blipFill>
        <p:spPr>
          <a:xfrm>
            <a:off x="188765" y="2173893"/>
            <a:ext cx="9029535" cy="931618"/>
          </a:xfrm>
          <a:prstGeom prst="rect">
            <a:avLst/>
          </a:prstGeom>
        </p:spPr>
      </p:pic>
      <p:pic>
        <p:nvPicPr>
          <p:cNvPr id="8" name="図 7"/>
          <p:cNvPicPr>
            <a:picLocks noChangeAspect="1"/>
          </p:cNvPicPr>
          <p:nvPr/>
        </p:nvPicPr>
        <p:blipFill>
          <a:blip r:embed="rId4"/>
          <a:stretch>
            <a:fillRect/>
          </a:stretch>
        </p:blipFill>
        <p:spPr>
          <a:xfrm>
            <a:off x="258205" y="1387950"/>
            <a:ext cx="4675585" cy="556618"/>
          </a:xfrm>
          <a:prstGeom prst="rect">
            <a:avLst/>
          </a:prstGeom>
        </p:spPr>
      </p:pic>
      <p:pic>
        <p:nvPicPr>
          <p:cNvPr id="9" name="図 8"/>
          <p:cNvPicPr>
            <a:picLocks noChangeAspect="1"/>
          </p:cNvPicPr>
          <p:nvPr/>
        </p:nvPicPr>
        <p:blipFill>
          <a:blip r:embed="rId5"/>
          <a:stretch>
            <a:fillRect/>
          </a:stretch>
        </p:blipFill>
        <p:spPr>
          <a:xfrm>
            <a:off x="258205" y="3195782"/>
            <a:ext cx="4292972" cy="3158980"/>
          </a:xfrm>
          <a:prstGeom prst="rect">
            <a:avLst/>
          </a:prstGeom>
        </p:spPr>
      </p:pic>
      <p:pic>
        <p:nvPicPr>
          <p:cNvPr id="10" name="図 9"/>
          <p:cNvPicPr>
            <a:picLocks noChangeAspect="1"/>
          </p:cNvPicPr>
          <p:nvPr/>
        </p:nvPicPr>
        <p:blipFill>
          <a:blip r:embed="rId6"/>
          <a:stretch>
            <a:fillRect/>
          </a:stretch>
        </p:blipFill>
        <p:spPr>
          <a:xfrm>
            <a:off x="4703533" y="3242619"/>
            <a:ext cx="4283826" cy="2014114"/>
          </a:xfrm>
          <a:prstGeom prst="rect">
            <a:avLst/>
          </a:prstGeom>
        </p:spPr>
      </p:pic>
      <p:pic>
        <p:nvPicPr>
          <p:cNvPr id="12" name="図 11"/>
          <p:cNvPicPr>
            <a:picLocks noChangeAspect="1"/>
          </p:cNvPicPr>
          <p:nvPr/>
        </p:nvPicPr>
        <p:blipFill>
          <a:blip r:embed="rId7"/>
          <a:stretch>
            <a:fillRect/>
          </a:stretch>
        </p:blipFill>
        <p:spPr>
          <a:xfrm>
            <a:off x="4156447" y="4552916"/>
            <a:ext cx="2964706" cy="2002138"/>
          </a:xfrm>
          <a:prstGeom prst="rect">
            <a:avLst/>
          </a:prstGeom>
        </p:spPr>
      </p:pic>
    </p:spTree>
    <p:extLst>
      <p:ext uri="{BB962C8B-B14F-4D97-AF65-F5344CB8AC3E}">
        <p14:creationId xmlns:p14="http://schemas.microsoft.com/office/powerpoint/2010/main" val="272813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14</a:t>
            </a:fld>
            <a:endParaRPr kumimoji="1" lang="ja-JP" altLang="en-US"/>
          </a:p>
        </p:txBody>
      </p:sp>
      <p:pic>
        <p:nvPicPr>
          <p:cNvPr id="2" name="図 1"/>
          <p:cNvPicPr>
            <a:picLocks noChangeAspect="1"/>
          </p:cNvPicPr>
          <p:nvPr/>
        </p:nvPicPr>
        <p:blipFill>
          <a:blip r:embed="rId3"/>
          <a:stretch>
            <a:fillRect/>
          </a:stretch>
        </p:blipFill>
        <p:spPr>
          <a:xfrm>
            <a:off x="56277" y="145863"/>
            <a:ext cx="5864846" cy="675230"/>
          </a:xfrm>
          <a:prstGeom prst="rect">
            <a:avLst/>
          </a:prstGeom>
        </p:spPr>
      </p:pic>
      <p:pic>
        <p:nvPicPr>
          <p:cNvPr id="3" name="図 2"/>
          <p:cNvPicPr>
            <a:picLocks noChangeAspect="1"/>
          </p:cNvPicPr>
          <p:nvPr/>
        </p:nvPicPr>
        <p:blipFill>
          <a:blip r:embed="rId4"/>
          <a:stretch>
            <a:fillRect/>
          </a:stretch>
        </p:blipFill>
        <p:spPr>
          <a:xfrm>
            <a:off x="56277" y="955191"/>
            <a:ext cx="6476566" cy="3304370"/>
          </a:xfrm>
          <a:prstGeom prst="rect">
            <a:avLst/>
          </a:prstGeom>
        </p:spPr>
      </p:pic>
      <p:pic>
        <p:nvPicPr>
          <p:cNvPr id="5" name="図 4"/>
          <p:cNvPicPr>
            <a:picLocks noChangeAspect="1"/>
          </p:cNvPicPr>
          <p:nvPr/>
        </p:nvPicPr>
        <p:blipFill>
          <a:blip r:embed="rId5"/>
          <a:stretch>
            <a:fillRect/>
          </a:stretch>
        </p:blipFill>
        <p:spPr>
          <a:xfrm>
            <a:off x="3573797" y="3714232"/>
            <a:ext cx="5306372" cy="2823093"/>
          </a:xfrm>
          <a:prstGeom prst="rect">
            <a:avLst/>
          </a:prstGeom>
        </p:spPr>
      </p:pic>
    </p:spTree>
    <p:extLst>
      <p:ext uri="{BB962C8B-B14F-4D97-AF65-F5344CB8AC3E}">
        <p14:creationId xmlns:p14="http://schemas.microsoft.com/office/powerpoint/2010/main" val="354966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15</a:t>
            </a:fld>
            <a:endParaRPr kumimoji="1" lang="ja-JP" altLang="en-US"/>
          </a:p>
        </p:txBody>
      </p:sp>
      <p:pic>
        <p:nvPicPr>
          <p:cNvPr id="2" name="図 1"/>
          <p:cNvPicPr>
            <a:picLocks noChangeAspect="1"/>
          </p:cNvPicPr>
          <p:nvPr/>
        </p:nvPicPr>
        <p:blipFill>
          <a:blip r:embed="rId3"/>
          <a:stretch>
            <a:fillRect/>
          </a:stretch>
        </p:blipFill>
        <p:spPr>
          <a:xfrm>
            <a:off x="333948" y="239170"/>
            <a:ext cx="5413972" cy="619246"/>
          </a:xfrm>
          <a:prstGeom prst="rect">
            <a:avLst/>
          </a:prstGeom>
        </p:spPr>
      </p:pic>
      <p:pic>
        <p:nvPicPr>
          <p:cNvPr id="3" name="図 2"/>
          <p:cNvPicPr>
            <a:picLocks noChangeAspect="1"/>
          </p:cNvPicPr>
          <p:nvPr/>
        </p:nvPicPr>
        <p:blipFill>
          <a:blip r:embed="rId4"/>
          <a:stretch>
            <a:fillRect/>
          </a:stretch>
        </p:blipFill>
        <p:spPr>
          <a:xfrm>
            <a:off x="333946" y="941416"/>
            <a:ext cx="4034975" cy="2529571"/>
          </a:xfrm>
          <a:prstGeom prst="rect">
            <a:avLst/>
          </a:prstGeom>
        </p:spPr>
      </p:pic>
      <p:pic>
        <p:nvPicPr>
          <p:cNvPr id="5" name="図 4"/>
          <p:cNvPicPr>
            <a:picLocks noChangeAspect="1"/>
          </p:cNvPicPr>
          <p:nvPr/>
        </p:nvPicPr>
        <p:blipFill>
          <a:blip r:embed="rId5"/>
          <a:stretch>
            <a:fillRect/>
          </a:stretch>
        </p:blipFill>
        <p:spPr>
          <a:xfrm>
            <a:off x="3014051" y="3595717"/>
            <a:ext cx="3828425" cy="2923976"/>
          </a:xfrm>
          <a:prstGeom prst="rect">
            <a:avLst/>
          </a:prstGeom>
        </p:spPr>
      </p:pic>
      <p:pic>
        <p:nvPicPr>
          <p:cNvPr id="6" name="図 5"/>
          <p:cNvPicPr>
            <a:picLocks noChangeAspect="1"/>
          </p:cNvPicPr>
          <p:nvPr/>
        </p:nvPicPr>
        <p:blipFill>
          <a:blip r:embed="rId6"/>
          <a:stretch>
            <a:fillRect/>
          </a:stretch>
        </p:blipFill>
        <p:spPr>
          <a:xfrm>
            <a:off x="5110847" y="983147"/>
            <a:ext cx="3701713" cy="2487839"/>
          </a:xfrm>
          <a:prstGeom prst="rect">
            <a:avLst/>
          </a:prstGeom>
        </p:spPr>
      </p:pic>
      <p:pic>
        <p:nvPicPr>
          <p:cNvPr id="8" name="図 7"/>
          <p:cNvPicPr>
            <a:picLocks noChangeAspect="1"/>
          </p:cNvPicPr>
          <p:nvPr/>
        </p:nvPicPr>
        <p:blipFill>
          <a:blip r:embed="rId7"/>
          <a:stretch>
            <a:fillRect/>
          </a:stretch>
        </p:blipFill>
        <p:spPr>
          <a:xfrm>
            <a:off x="333947" y="3632061"/>
            <a:ext cx="2506625" cy="2887632"/>
          </a:xfrm>
          <a:prstGeom prst="rect">
            <a:avLst/>
          </a:prstGeom>
        </p:spPr>
      </p:pic>
      <p:pic>
        <p:nvPicPr>
          <p:cNvPr id="9" name="図 8"/>
          <p:cNvPicPr>
            <a:picLocks noChangeAspect="1"/>
          </p:cNvPicPr>
          <p:nvPr/>
        </p:nvPicPr>
        <p:blipFill>
          <a:blip r:embed="rId8"/>
          <a:stretch>
            <a:fillRect/>
          </a:stretch>
        </p:blipFill>
        <p:spPr>
          <a:xfrm>
            <a:off x="6842476" y="3869278"/>
            <a:ext cx="2005470" cy="2376853"/>
          </a:xfrm>
          <a:prstGeom prst="rect">
            <a:avLst/>
          </a:prstGeom>
        </p:spPr>
      </p:pic>
    </p:spTree>
    <p:extLst>
      <p:ext uri="{BB962C8B-B14F-4D97-AF65-F5344CB8AC3E}">
        <p14:creationId xmlns:p14="http://schemas.microsoft.com/office/powerpoint/2010/main" val="343077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図 6">
            <a:extLst>
              <a:ext uri="{FF2B5EF4-FFF2-40B4-BE49-F238E27FC236}">
                <a16:creationId xmlns:a16="http://schemas.microsoft.com/office/drawing/2014/main" id="{12427214-8261-48B7-90B0-2135960043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3711665" y="170012"/>
            <a:ext cx="4950445" cy="5601029"/>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effectLst>
            <a:softEdge rad="165100"/>
          </a:effectLst>
        </p:spPr>
      </p:pic>
      <p:sp useBgFill="1">
        <p:nvSpPr>
          <p:cNvPr id="14" name="Freeform: Shape 1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0" lang="en-US">
              <a:solidFill>
                <a:prstClr val="white"/>
              </a:solidFill>
              <a:latin typeface="Calibri" panose="020F0502020204030204"/>
            </a:endParaRPr>
          </a:p>
        </p:txBody>
      </p:sp>
      <p:sp useBgFill="1">
        <p:nvSpPr>
          <p:cNvPr id="15" name="Freeform: Shape 1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0" lang="en-US">
              <a:solidFill>
                <a:prstClr val="white"/>
              </a:solidFill>
              <a:latin typeface="Calibri" panose="020F0502020204030204"/>
            </a:endParaRPr>
          </a:p>
        </p:txBody>
      </p:sp>
      <p:sp>
        <p:nvSpPr>
          <p:cNvPr id="11" name="Text Box 4">
            <a:extLst>
              <a:ext uri="{FF2B5EF4-FFF2-40B4-BE49-F238E27FC236}">
                <a16:creationId xmlns:a16="http://schemas.microsoft.com/office/drawing/2014/main" id="{3CB42EDD-3162-49AA-A473-24B9D15A9A4B}"/>
              </a:ext>
            </a:extLst>
          </p:cNvPr>
          <p:cNvSpPr txBox="1">
            <a:spLocks noChangeArrowheads="1"/>
          </p:cNvSpPr>
          <p:nvPr/>
        </p:nvSpPr>
        <p:spPr bwMode="auto">
          <a:xfrm>
            <a:off x="228631" y="955033"/>
            <a:ext cx="3974711" cy="33386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0"/>
              </a:spcBef>
              <a:spcAft>
                <a:spcPts val="600"/>
              </a:spcAft>
              <a:buFontTx/>
              <a:buNone/>
            </a:pPr>
            <a:r>
              <a:rPr lang="ja-JP" altLang="en-US" sz="2900" dirty="0">
                <a:solidFill>
                  <a:prstClr val="black"/>
                </a:solidFill>
                <a:latin typeface="BIZ UD明朝 Medium" panose="02020500000000000000" pitchFamily="17" charset="-128"/>
                <a:ea typeface="BIZ UD明朝 Medium" panose="02020500000000000000" pitchFamily="17" charset="-128"/>
              </a:rPr>
              <a:t>人権教育は，自分の生き方を見つめ，共に人生観を築き上げる教育です。</a:t>
            </a:r>
            <a:endParaRPr lang="en-US" altLang="ja-JP" sz="2900" dirty="0">
              <a:solidFill>
                <a:prstClr val="black"/>
              </a:solidFill>
              <a:latin typeface="BIZ UD明朝 Medium" panose="02020500000000000000" pitchFamily="17" charset="-128"/>
              <a:ea typeface="BIZ UD明朝 Medium" panose="02020500000000000000" pitchFamily="17" charset="-128"/>
            </a:endParaRPr>
          </a:p>
          <a:p>
            <a:pPr>
              <a:lnSpc>
                <a:spcPct val="90000"/>
              </a:lnSpc>
              <a:spcBef>
                <a:spcPct val="0"/>
              </a:spcBef>
              <a:spcAft>
                <a:spcPts val="600"/>
              </a:spcAft>
              <a:buFontTx/>
              <a:buNone/>
            </a:pPr>
            <a:endParaRPr lang="ja-JP" altLang="en-US" sz="2900" dirty="0">
              <a:solidFill>
                <a:prstClr val="black"/>
              </a:solidFill>
              <a:latin typeface="BIZ UD明朝 Medium" panose="02020500000000000000" pitchFamily="17" charset="-128"/>
              <a:ea typeface="BIZ UD明朝 Medium" panose="02020500000000000000" pitchFamily="17" charset="-128"/>
            </a:endParaRPr>
          </a:p>
          <a:p>
            <a:pPr>
              <a:lnSpc>
                <a:spcPct val="90000"/>
              </a:lnSpc>
              <a:spcBef>
                <a:spcPct val="0"/>
              </a:spcBef>
              <a:spcAft>
                <a:spcPts val="600"/>
              </a:spcAft>
              <a:buFontTx/>
              <a:buNone/>
            </a:pPr>
            <a:r>
              <a:rPr lang="ja-JP" altLang="en-US" sz="2900" dirty="0">
                <a:solidFill>
                  <a:prstClr val="black"/>
                </a:solidFill>
                <a:latin typeface="BIZ UD明朝 Medium" panose="02020500000000000000" pitchFamily="17" charset="-128"/>
                <a:ea typeface="BIZ UD明朝 Medium" panose="02020500000000000000" pitchFamily="17" charset="-128"/>
              </a:rPr>
              <a:t> 自分を大切に</a:t>
            </a:r>
            <a:r>
              <a:rPr lang="en-US" altLang="ja-JP" sz="2900" dirty="0">
                <a:solidFill>
                  <a:prstClr val="black"/>
                </a:solidFill>
                <a:latin typeface="BIZ UD明朝 Medium" panose="02020500000000000000" pitchFamily="17" charset="-128"/>
                <a:ea typeface="BIZ UD明朝 Medium" panose="02020500000000000000" pitchFamily="17" charset="-128"/>
              </a:rPr>
              <a:t>…</a:t>
            </a:r>
            <a:r>
              <a:rPr lang="ja-JP" altLang="en-US" sz="2900" dirty="0">
                <a:solidFill>
                  <a:prstClr val="black"/>
                </a:solidFill>
                <a:latin typeface="BIZ UD明朝 Medium" panose="02020500000000000000" pitchFamily="17" charset="-128"/>
                <a:ea typeface="BIZ UD明朝 Medium" panose="02020500000000000000" pitchFamily="17" charset="-128"/>
              </a:rPr>
              <a:t>　</a:t>
            </a:r>
            <a:br>
              <a:rPr lang="ja-JP" altLang="en-US" sz="2900" dirty="0">
                <a:solidFill>
                  <a:prstClr val="black"/>
                </a:solidFill>
                <a:latin typeface="BIZ UD明朝 Medium" panose="02020500000000000000" pitchFamily="17" charset="-128"/>
                <a:ea typeface="BIZ UD明朝 Medium" panose="02020500000000000000" pitchFamily="17" charset="-128"/>
              </a:rPr>
            </a:br>
            <a:r>
              <a:rPr lang="ja-JP" altLang="en-US" sz="2900" dirty="0">
                <a:solidFill>
                  <a:prstClr val="black"/>
                </a:solidFill>
                <a:latin typeface="BIZ UD明朝 Medium" panose="02020500000000000000" pitchFamily="17" charset="-128"/>
                <a:ea typeface="BIZ UD明朝 Medium" panose="02020500000000000000" pitchFamily="17" charset="-128"/>
              </a:rPr>
              <a:t>　 他の人を大切に</a:t>
            </a:r>
            <a:r>
              <a:rPr lang="en-US" altLang="ja-JP" sz="2900" dirty="0">
                <a:solidFill>
                  <a:prstClr val="black"/>
                </a:solidFill>
                <a:latin typeface="BIZ UD明朝 Medium" panose="02020500000000000000" pitchFamily="17" charset="-128"/>
                <a:ea typeface="BIZ UD明朝 Medium" panose="02020500000000000000" pitchFamily="17" charset="-128"/>
              </a:rPr>
              <a:t>…</a:t>
            </a:r>
          </a:p>
        </p:txBody>
      </p:sp>
      <p:sp>
        <p:nvSpPr>
          <p:cNvPr id="3" name="スライド番号プレースホルダー 2"/>
          <p:cNvSpPr>
            <a:spLocks noGrp="1"/>
          </p:cNvSpPr>
          <p:nvPr>
            <p:ph type="sldNum" sz="quarter" idx="4294967295"/>
          </p:nvPr>
        </p:nvSpPr>
        <p:spPr>
          <a:xfrm>
            <a:off x="7315200" y="6356350"/>
            <a:ext cx="1200150" cy="365125"/>
          </a:xfrm>
          <a:prstGeom prst="rect">
            <a:avLst/>
          </a:prstGeom>
        </p:spPr>
        <p:txBody>
          <a:bodyPr vert="horz" lIns="91440" tIns="45720" rIns="91440" bIns="45720" rtlCol="0" anchor="ctr">
            <a:normAutofit/>
          </a:bodyPr>
          <a:lstStyle/>
          <a:p>
            <a:pPr>
              <a:spcAft>
                <a:spcPts val="600"/>
              </a:spcAft>
              <a:defRPr/>
            </a:pPr>
            <a:fld id="{90237AB0-5452-4974-B0D6-AAC534A68F92}" type="slidenum">
              <a:rPr lang="en-US" altLang="ja-JP" sz="1000">
                <a:solidFill>
                  <a:prstClr val="white"/>
                </a:solidFill>
                <a:latin typeface="Calibri" panose="020F0502020204030204"/>
              </a:rPr>
              <a:pPr>
                <a:spcAft>
                  <a:spcPts val="600"/>
                </a:spcAft>
                <a:defRPr/>
              </a:pPr>
              <a:t>16</a:t>
            </a:fld>
            <a:endParaRPr lang="en-US" altLang="ja-JP" sz="1000">
              <a:solidFill>
                <a:prstClr val="white"/>
              </a:solidFill>
              <a:latin typeface="Calibri" panose="020F0502020204030204"/>
            </a:endParaRPr>
          </a:p>
        </p:txBody>
      </p:sp>
      <p:sp>
        <p:nvSpPr>
          <p:cNvPr id="9" name="テキスト ボックス 8">
            <a:extLst>
              <a:ext uri="{FF2B5EF4-FFF2-40B4-BE49-F238E27FC236}">
                <a16:creationId xmlns:a16="http://schemas.microsoft.com/office/drawing/2014/main" id="{62658F6D-5B88-4DF6-BDC9-831B39F2645D}"/>
              </a:ext>
            </a:extLst>
          </p:cNvPr>
          <p:cNvSpPr txBox="1"/>
          <p:nvPr/>
        </p:nvSpPr>
        <p:spPr>
          <a:xfrm>
            <a:off x="239661" y="5108342"/>
            <a:ext cx="6189714" cy="1477328"/>
          </a:xfrm>
          <a:prstGeom prst="rect">
            <a:avLst/>
          </a:prstGeom>
          <a:noFill/>
        </p:spPr>
        <p:txBody>
          <a:bodyPr wrap="square" rtlCol="0">
            <a:spAutoFit/>
          </a:bodyPr>
          <a:lstStyle/>
          <a:p>
            <a:r>
              <a:rPr lang="en-US" altLang="ja-JP" dirty="0"/>
              <a:t>《</a:t>
            </a:r>
            <a:r>
              <a:rPr lang="ja-JP" altLang="en-US" dirty="0"/>
              <a:t>参考・引用文献</a:t>
            </a:r>
            <a:r>
              <a:rPr lang="en-US" altLang="ja-JP" dirty="0"/>
              <a:t>》</a:t>
            </a:r>
          </a:p>
          <a:p>
            <a:r>
              <a:rPr lang="ja-JP" altLang="en-US" dirty="0"/>
              <a:t>　・　令和４年度版　人権の擁護</a:t>
            </a:r>
            <a:endParaRPr lang="en-US" altLang="ja-JP" dirty="0"/>
          </a:p>
          <a:p>
            <a:r>
              <a:rPr lang="ja-JP" altLang="en-US" dirty="0"/>
              <a:t>　・　鹿児島県人権教育・啓発基本計画（２次改定）</a:t>
            </a:r>
            <a:endParaRPr lang="en-US" altLang="ja-JP" dirty="0"/>
          </a:p>
          <a:p>
            <a:r>
              <a:rPr lang="ja-JP" altLang="en-US" dirty="0"/>
              <a:t>　・　みんなのための人権ハンドブック</a:t>
            </a:r>
            <a:endParaRPr lang="en-US" altLang="ja-JP" dirty="0"/>
          </a:p>
          <a:p>
            <a:r>
              <a:rPr lang="ja-JP" altLang="en-US" dirty="0"/>
              <a:t>　・　なくそう差別　築こう明るい社会</a:t>
            </a:r>
          </a:p>
        </p:txBody>
      </p:sp>
    </p:spTree>
    <p:extLst>
      <p:ext uri="{BB962C8B-B14F-4D97-AF65-F5344CB8AC3E}">
        <p14:creationId xmlns:p14="http://schemas.microsoft.com/office/powerpoint/2010/main" val="347503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32391"/>
            <a:ext cx="9144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2" name="テキスト ボックス 1"/>
          <p:cNvSpPr txBox="1"/>
          <p:nvPr/>
        </p:nvSpPr>
        <p:spPr>
          <a:xfrm>
            <a:off x="266398" y="516017"/>
            <a:ext cx="3877985" cy="830997"/>
          </a:xfrm>
          <a:prstGeom prst="rect">
            <a:avLst/>
          </a:prstGeom>
          <a:noFill/>
          <a:ln>
            <a:noFill/>
          </a:ln>
        </p:spPr>
        <p:txBody>
          <a:bodyPr wrap="none" rtlCol="0">
            <a:spAutoFit/>
          </a:bodyPr>
          <a:lstStyle/>
          <a:p>
            <a:r>
              <a:rPr lang="ja-JP" altLang="en-US" sz="4800" dirty="0">
                <a:solidFill>
                  <a:schemeClr val="bg1"/>
                </a:solidFill>
                <a:latin typeface="BIZ UDゴシック" panose="020B0400000000000000" pitchFamily="49" charset="-128"/>
                <a:ea typeface="BIZ UDゴシック" panose="020B0400000000000000" pitchFamily="49" charset="-128"/>
              </a:rPr>
              <a:t>１　人権とは</a:t>
            </a:r>
            <a:endParaRPr lang="en-US" altLang="ja-JP" sz="4800" dirty="0">
              <a:solidFill>
                <a:schemeClr val="bg1"/>
              </a:solidFill>
              <a:latin typeface="BIZ UDゴシック" panose="020B0400000000000000" pitchFamily="49" charset="-128"/>
              <a:ea typeface="BIZ UDゴシック" panose="020B0400000000000000" pitchFamily="49" charset="-128"/>
            </a:endParaRPr>
          </a:p>
        </p:txBody>
      </p:sp>
      <p:sp>
        <p:nvSpPr>
          <p:cNvPr id="3" name="テキスト ボックス 2"/>
          <p:cNvSpPr txBox="1"/>
          <p:nvPr/>
        </p:nvSpPr>
        <p:spPr>
          <a:xfrm>
            <a:off x="266398" y="2349702"/>
            <a:ext cx="8648521" cy="830997"/>
          </a:xfrm>
          <a:prstGeom prst="rect">
            <a:avLst/>
          </a:prstGeom>
          <a:noFill/>
          <a:ln>
            <a:noFill/>
          </a:ln>
        </p:spPr>
        <p:txBody>
          <a:bodyPr wrap="square" rtlCol="0">
            <a:spAutoFit/>
          </a:bodyPr>
          <a:lstStyle/>
          <a:p>
            <a:r>
              <a:rPr lang="ja-JP" altLang="en-US" sz="4800" dirty="0">
                <a:solidFill>
                  <a:schemeClr val="bg1"/>
                </a:solidFill>
                <a:latin typeface="BIZ UDゴシック" panose="020B0400000000000000" pitchFamily="49" charset="-128"/>
                <a:ea typeface="BIZ UDゴシック" panose="020B0400000000000000" pitchFamily="49" charset="-128"/>
              </a:rPr>
              <a:t>２　学校における人権教育</a:t>
            </a:r>
            <a:r>
              <a:rPr lang="ja-JP" altLang="en-US" sz="4400" dirty="0">
                <a:solidFill>
                  <a:schemeClr val="bg1"/>
                </a:solidFill>
                <a:latin typeface="BIZ UDゴシック" panose="020B0400000000000000" pitchFamily="49" charset="-128"/>
                <a:ea typeface="BIZ UDゴシック" panose="020B0400000000000000" pitchFamily="49" charset="-128"/>
              </a:rPr>
              <a:t>　</a:t>
            </a:r>
          </a:p>
        </p:txBody>
      </p:sp>
      <p:sp>
        <p:nvSpPr>
          <p:cNvPr id="9" name="角丸四角形 8"/>
          <p:cNvSpPr/>
          <p:nvPr/>
        </p:nvSpPr>
        <p:spPr>
          <a:xfrm>
            <a:off x="3490744" y="6573477"/>
            <a:ext cx="514350" cy="25213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10" name="正方形/長方形 9"/>
          <p:cNvSpPr/>
          <p:nvPr/>
        </p:nvSpPr>
        <p:spPr>
          <a:xfrm>
            <a:off x="3710641" y="6573477"/>
            <a:ext cx="77619" cy="252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6" name="スライド番号プレースホルダー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2</a:t>
            </a:fld>
            <a:endParaRPr lang="ja-JP" altLang="en-US">
              <a:solidFill>
                <a:prstClr val="black">
                  <a:tint val="75000"/>
                </a:prstClr>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900" y="4843893"/>
            <a:ext cx="2043260" cy="1981716"/>
          </a:xfrm>
          <a:prstGeom prst="rect">
            <a:avLst/>
          </a:prstGeom>
        </p:spPr>
      </p:pic>
      <p:sp>
        <p:nvSpPr>
          <p:cNvPr id="11" name="テキスト ボックス 10"/>
          <p:cNvSpPr txBox="1"/>
          <p:nvPr/>
        </p:nvSpPr>
        <p:spPr>
          <a:xfrm>
            <a:off x="266398" y="3968306"/>
            <a:ext cx="8648521" cy="1569660"/>
          </a:xfrm>
          <a:prstGeom prst="rect">
            <a:avLst/>
          </a:prstGeom>
          <a:noFill/>
          <a:ln>
            <a:noFill/>
          </a:ln>
        </p:spPr>
        <p:txBody>
          <a:bodyPr wrap="square" rtlCol="0">
            <a:spAutoFit/>
          </a:bodyPr>
          <a:lstStyle/>
          <a:p>
            <a:r>
              <a:rPr lang="ja-JP" altLang="en-US" sz="4800" dirty="0">
                <a:solidFill>
                  <a:schemeClr val="bg1"/>
                </a:solidFill>
                <a:latin typeface="BIZ UDゴシック" panose="020B0400000000000000" pitchFamily="49" charset="-128"/>
                <a:ea typeface="BIZ UDゴシック" panose="020B0400000000000000" pitchFamily="49" charset="-128"/>
              </a:rPr>
              <a:t>３　人権尊重の精神に立つ</a:t>
            </a:r>
            <a:endParaRPr lang="en-US" altLang="ja-JP" sz="4800" dirty="0">
              <a:solidFill>
                <a:schemeClr val="bg1"/>
              </a:solidFill>
              <a:latin typeface="BIZ UDゴシック" panose="020B0400000000000000" pitchFamily="49" charset="-128"/>
              <a:ea typeface="BIZ UDゴシック" panose="020B0400000000000000" pitchFamily="49" charset="-128"/>
            </a:endParaRPr>
          </a:p>
          <a:p>
            <a:r>
              <a:rPr lang="ja-JP" altLang="en-US" sz="4800" dirty="0">
                <a:solidFill>
                  <a:schemeClr val="bg1"/>
                </a:solidFill>
                <a:latin typeface="BIZ UDゴシック" panose="020B0400000000000000" pitchFamily="49" charset="-128"/>
                <a:ea typeface="BIZ UDゴシック" panose="020B0400000000000000" pitchFamily="49" charset="-128"/>
              </a:rPr>
              <a:t>　学校づくり</a:t>
            </a:r>
            <a:endParaRPr lang="en-US" altLang="ja-JP" sz="4800"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28807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311727"/>
            <a:ext cx="8137562" cy="1122218"/>
          </a:xfrm>
          <a:prstGeom prst="roundRect">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a:solidFill>
                  <a:schemeClr val="tx1"/>
                </a:solidFill>
                <a:latin typeface="BIZ UDPゴシック" panose="020B0400000000000000" pitchFamily="50" charset="-128"/>
                <a:ea typeface="BIZ UDPゴシック" panose="020B0400000000000000" pitchFamily="50" charset="-128"/>
              </a:rPr>
              <a:t>１</a:t>
            </a:r>
            <a:r>
              <a:rPr kumimoji="1" lang="ja-JP" altLang="en-US" sz="4000" dirty="0">
                <a:solidFill>
                  <a:schemeClr val="tx1"/>
                </a:solidFill>
                <a:latin typeface="BIZ UDPゴシック" panose="020B0400000000000000" pitchFamily="50" charset="-128"/>
                <a:ea typeface="BIZ UDPゴシック" panose="020B0400000000000000" pitchFamily="50" charset="-128"/>
              </a:rPr>
              <a:t>　人権とは</a:t>
            </a:r>
          </a:p>
        </p:txBody>
      </p:sp>
      <p:grpSp>
        <p:nvGrpSpPr>
          <p:cNvPr id="3" name="グループ化 2"/>
          <p:cNvGrpSpPr/>
          <p:nvPr/>
        </p:nvGrpSpPr>
        <p:grpSpPr>
          <a:xfrm>
            <a:off x="395536" y="1886849"/>
            <a:ext cx="8388424" cy="4757230"/>
            <a:chOff x="395536" y="1548125"/>
            <a:chExt cx="8388424" cy="4757230"/>
          </a:xfrm>
        </p:grpSpPr>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548125"/>
              <a:ext cx="8388424" cy="4757230"/>
            </a:xfrm>
            <a:prstGeom prst="rect">
              <a:avLst/>
            </a:prstGeom>
          </p:spPr>
        </p:pic>
        <p:sp>
          <p:nvSpPr>
            <p:cNvPr id="5" name="角丸四角形 4"/>
            <p:cNvSpPr/>
            <p:nvPr/>
          </p:nvSpPr>
          <p:spPr bwMode="auto">
            <a:xfrm rot="20800222">
              <a:off x="1744619" y="2238953"/>
              <a:ext cx="2232248" cy="720080"/>
            </a:xfrm>
            <a:prstGeom prst="roundRect">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ja-JP" altLang="en-US" sz="3600" dirty="0"/>
                <a:t>人権教育</a:t>
              </a:r>
              <a:endParaRPr kumimoji="1" lang="ja-JP" altLang="en-US" sz="3600" b="1" i="0" u="none" strike="noStrike" cap="none" normalizeH="0" baseline="0" dirty="0">
                <a:ln>
                  <a:noFill/>
                </a:ln>
                <a:solidFill>
                  <a:schemeClr val="tx1"/>
                </a:solidFill>
                <a:effectLst/>
              </a:endParaRPr>
            </a:p>
          </p:txBody>
        </p:sp>
        <p:sp>
          <p:nvSpPr>
            <p:cNvPr id="6" name="角丸四角形 5"/>
            <p:cNvSpPr/>
            <p:nvPr/>
          </p:nvSpPr>
          <p:spPr bwMode="auto">
            <a:xfrm rot="307329">
              <a:off x="4959727" y="2192620"/>
              <a:ext cx="2232248" cy="720080"/>
            </a:xfrm>
            <a:prstGeom prst="roundRect">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ja-JP" altLang="en-US" sz="3600" dirty="0"/>
                <a:t>人権問題</a:t>
              </a:r>
              <a:endParaRPr kumimoji="1" lang="ja-JP" altLang="en-US" sz="3600" b="1" i="0" u="none" strike="noStrike" cap="none" normalizeH="0" baseline="0" dirty="0">
                <a:ln>
                  <a:noFill/>
                </a:ln>
                <a:solidFill>
                  <a:schemeClr val="tx1"/>
                </a:solidFill>
                <a:effectLst/>
              </a:endParaRPr>
            </a:p>
          </p:txBody>
        </p:sp>
        <p:sp>
          <p:nvSpPr>
            <p:cNvPr id="7" name="角丸四角形 6"/>
            <p:cNvSpPr/>
            <p:nvPr/>
          </p:nvSpPr>
          <p:spPr bwMode="auto">
            <a:xfrm rot="20800222">
              <a:off x="1923723" y="4427019"/>
              <a:ext cx="2232248" cy="720080"/>
            </a:xfrm>
            <a:prstGeom prst="roundRect">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ja-JP" altLang="en-US" sz="3600" dirty="0"/>
                <a:t>人権侵害</a:t>
              </a:r>
              <a:endParaRPr kumimoji="1" lang="ja-JP" altLang="en-US" sz="3600" b="1" i="0" u="none" strike="noStrike" cap="none" normalizeH="0" baseline="0" dirty="0">
                <a:ln>
                  <a:noFill/>
                </a:ln>
                <a:solidFill>
                  <a:schemeClr val="tx1"/>
                </a:solidFill>
                <a:effectLst/>
              </a:endParaRPr>
            </a:p>
          </p:txBody>
        </p:sp>
        <p:sp>
          <p:nvSpPr>
            <p:cNvPr id="8" name="角丸四角形 7"/>
            <p:cNvSpPr/>
            <p:nvPr/>
          </p:nvSpPr>
          <p:spPr bwMode="auto">
            <a:xfrm rot="224717">
              <a:off x="4966280" y="4352751"/>
              <a:ext cx="2232248" cy="720080"/>
            </a:xfrm>
            <a:prstGeom prst="roundRect">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ja-JP" altLang="en-US" sz="3600" dirty="0"/>
                <a:t>人権感覚</a:t>
              </a:r>
              <a:endParaRPr kumimoji="1" lang="ja-JP" altLang="en-US" sz="3600" b="1" i="0" u="none" strike="noStrike" cap="none" normalizeH="0" baseline="0" dirty="0">
                <a:ln>
                  <a:noFill/>
                </a:ln>
                <a:solidFill>
                  <a:schemeClr val="tx1"/>
                </a:solidFill>
                <a:effectLst/>
              </a:endParaRPr>
            </a:p>
          </p:txBody>
        </p:sp>
        <p:sp>
          <p:nvSpPr>
            <p:cNvPr id="9" name="角丸四角形 8"/>
            <p:cNvSpPr/>
            <p:nvPr/>
          </p:nvSpPr>
          <p:spPr bwMode="auto">
            <a:xfrm>
              <a:off x="3253278" y="3206660"/>
              <a:ext cx="2232248" cy="720080"/>
            </a:xfrm>
            <a:prstGeom prst="roundRect">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ja-JP" altLang="en-US" sz="3600" dirty="0"/>
                <a:t>人権尊重</a:t>
              </a:r>
              <a:endParaRPr kumimoji="1" lang="ja-JP" altLang="en-US" sz="3600" b="1" i="0" u="none" strike="noStrike" cap="none" normalizeH="0" baseline="0" dirty="0">
                <a:ln>
                  <a:noFill/>
                </a:ln>
                <a:solidFill>
                  <a:schemeClr val="tx1"/>
                </a:solidFill>
                <a:effectLst/>
              </a:endParaRPr>
            </a:p>
          </p:txBody>
        </p:sp>
      </p:grpSp>
    </p:spTree>
    <p:extLst>
      <p:ext uri="{BB962C8B-B14F-4D97-AF65-F5344CB8AC3E}">
        <p14:creationId xmlns:p14="http://schemas.microsoft.com/office/powerpoint/2010/main" val="153670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611561" y="1340768"/>
            <a:ext cx="7848872" cy="5256584"/>
          </a:xfrm>
          <a:prstGeom prst="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4" name="テキスト ボックス 3"/>
          <p:cNvSpPr txBox="1"/>
          <p:nvPr/>
        </p:nvSpPr>
        <p:spPr>
          <a:xfrm>
            <a:off x="971600" y="1412776"/>
            <a:ext cx="7488832" cy="5293757"/>
          </a:xfrm>
          <a:prstGeom prst="rect">
            <a:avLst/>
          </a:prstGeom>
          <a:noFill/>
        </p:spPr>
        <p:txBody>
          <a:bodyPr wrap="square" rtlCol="0">
            <a:spAutoFit/>
          </a:bodyPr>
          <a:lstStyle/>
          <a:p>
            <a:pPr algn="ctr"/>
            <a:r>
              <a:rPr kumimoji="1" lang="ja-JP" altLang="en-US" sz="2000" dirty="0"/>
              <a:t>問１　あなたは，「人権」について，日常生活を過ごす中でどのような</a:t>
            </a:r>
            <a:endParaRPr kumimoji="1" lang="en-US" altLang="ja-JP" sz="2000" dirty="0"/>
          </a:p>
          <a:p>
            <a:r>
              <a:rPr lang="ja-JP" altLang="en-US" sz="2000" dirty="0"/>
              <a:t>　　</a:t>
            </a:r>
            <a:r>
              <a:rPr kumimoji="1" lang="ja-JP" altLang="en-US" sz="2000" dirty="0"/>
              <a:t>印象や感想をお持ちですか。（☑はいくつでも）</a:t>
            </a:r>
            <a:endParaRPr kumimoji="1" lang="en-US" altLang="ja-JP" sz="2000" dirty="0"/>
          </a:p>
          <a:p>
            <a:endParaRPr kumimoji="1" lang="en-US" altLang="ja-JP" sz="800" dirty="0"/>
          </a:p>
          <a:p>
            <a:r>
              <a:rPr kumimoji="1" lang="ja-JP" altLang="en-US" sz="2000" dirty="0"/>
              <a:t>□　</a:t>
            </a:r>
            <a:r>
              <a:rPr kumimoji="1" lang="en-US" altLang="ja-JP" sz="2000" dirty="0"/>
              <a:t>1.</a:t>
            </a:r>
            <a:r>
              <a:rPr kumimoji="1" lang="ja-JP" altLang="en-US" sz="2000" dirty="0"/>
              <a:t>　憲法で守られている（憲法で基本的人権が規定されている）</a:t>
            </a:r>
            <a:endParaRPr kumimoji="1" lang="en-US" altLang="ja-JP" sz="2000" dirty="0"/>
          </a:p>
          <a:p>
            <a:endParaRPr lang="en-US" altLang="ja-JP" sz="800" dirty="0"/>
          </a:p>
          <a:p>
            <a:r>
              <a:rPr lang="ja-JP" altLang="en-US" sz="2000" dirty="0"/>
              <a:t>□　</a:t>
            </a:r>
            <a:r>
              <a:rPr lang="en-US" altLang="ja-JP" sz="2000" dirty="0"/>
              <a:t>2.</a:t>
            </a:r>
            <a:r>
              <a:rPr lang="ja-JP" altLang="en-US" sz="2000" dirty="0"/>
              <a:t>　何となく暗い感じがする（どちらかといえば暗い）</a:t>
            </a:r>
            <a:endParaRPr lang="en-US" altLang="ja-JP" sz="2000" dirty="0"/>
          </a:p>
          <a:p>
            <a:endParaRPr kumimoji="1" lang="en-US" altLang="ja-JP" sz="800" dirty="0"/>
          </a:p>
          <a:p>
            <a:r>
              <a:rPr kumimoji="1" lang="ja-JP" altLang="en-US" sz="2000" dirty="0"/>
              <a:t>□　</a:t>
            </a:r>
            <a:r>
              <a:rPr kumimoji="1" lang="en-US" altLang="ja-JP" sz="2000" dirty="0"/>
              <a:t>3.</a:t>
            </a:r>
            <a:r>
              <a:rPr kumimoji="1" lang="ja-JP" altLang="en-US" sz="2000" dirty="0"/>
              <a:t>　難しい問題だ（どちらかといえばむずかしい）</a:t>
            </a:r>
            <a:endParaRPr kumimoji="1" lang="en-US" altLang="ja-JP" sz="2000" dirty="0"/>
          </a:p>
          <a:p>
            <a:endParaRPr lang="en-US" altLang="ja-JP" sz="800" dirty="0"/>
          </a:p>
          <a:p>
            <a:r>
              <a:rPr lang="ja-JP" altLang="en-US" sz="2000" dirty="0"/>
              <a:t>□　</a:t>
            </a:r>
            <a:r>
              <a:rPr lang="en-US" altLang="ja-JP" sz="2000" dirty="0"/>
              <a:t>4.</a:t>
            </a:r>
            <a:r>
              <a:rPr lang="ja-JP" altLang="en-US" sz="2000" dirty="0"/>
              <a:t>　何となく堅苦しい（どちらかといえば堅苦しい）</a:t>
            </a:r>
            <a:endParaRPr lang="en-US" altLang="ja-JP" sz="2000" dirty="0"/>
          </a:p>
          <a:p>
            <a:endParaRPr kumimoji="1" lang="en-US" altLang="ja-JP" sz="800" dirty="0"/>
          </a:p>
          <a:p>
            <a:r>
              <a:rPr kumimoji="1" lang="ja-JP" altLang="en-US" sz="2000" dirty="0"/>
              <a:t>□　</a:t>
            </a:r>
            <a:r>
              <a:rPr kumimoji="1" lang="en-US" altLang="ja-JP" sz="2000" dirty="0"/>
              <a:t>5.</a:t>
            </a:r>
            <a:r>
              <a:rPr kumimoji="1" lang="ja-JP" altLang="en-US" sz="2000" dirty="0"/>
              <a:t>　重要な問題である（どちらかといえば重要である）</a:t>
            </a:r>
            <a:endParaRPr kumimoji="1" lang="en-US" altLang="ja-JP" sz="2000" dirty="0"/>
          </a:p>
          <a:p>
            <a:endParaRPr lang="en-US" altLang="ja-JP" sz="800" dirty="0"/>
          </a:p>
          <a:p>
            <a:r>
              <a:rPr lang="ja-JP" altLang="en-US" sz="2000" dirty="0"/>
              <a:t>□　</a:t>
            </a:r>
            <a:r>
              <a:rPr lang="en-US" altLang="ja-JP" sz="2000" dirty="0"/>
              <a:t>6.</a:t>
            </a:r>
            <a:r>
              <a:rPr lang="ja-JP" altLang="en-US" sz="2000" dirty="0"/>
              <a:t>　自分にも関係がある</a:t>
            </a:r>
            <a:endParaRPr lang="en-US" altLang="ja-JP" sz="2000" dirty="0"/>
          </a:p>
          <a:p>
            <a:endParaRPr kumimoji="1" lang="en-US" altLang="ja-JP" sz="800" dirty="0"/>
          </a:p>
          <a:p>
            <a:r>
              <a:rPr kumimoji="1" lang="ja-JP" altLang="en-US" sz="2000" dirty="0"/>
              <a:t>□　</a:t>
            </a:r>
            <a:r>
              <a:rPr kumimoji="1" lang="en-US" altLang="ja-JP" sz="2000" dirty="0"/>
              <a:t>7.</a:t>
            </a:r>
            <a:r>
              <a:rPr kumimoji="1" lang="ja-JP" altLang="en-US" sz="2000" dirty="0"/>
              <a:t>　自分だけの問題ではない</a:t>
            </a:r>
            <a:endParaRPr kumimoji="1" lang="en-US" altLang="ja-JP" sz="2000" dirty="0"/>
          </a:p>
          <a:p>
            <a:endParaRPr lang="en-US" altLang="ja-JP" sz="800" dirty="0"/>
          </a:p>
          <a:p>
            <a:r>
              <a:rPr lang="ja-JP" altLang="en-US" sz="2000" dirty="0"/>
              <a:t>□　</a:t>
            </a:r>
            <a:r>
              <a:rPr lang="en-US" altLang="ja-JP" sz="2000" dirty="0"/>
              <a:t>8.</a:t>
            </a:r>
            <a:r>
              <a:rPr lang="ja-JP" altLang="en-US" sz="2000" dirty="0"/>
              <a:t>　巻き込まれるとやっかいそうだ</a:t>
            </a:r>
            <a:endParaRPr lang="en-US" altLang="ja-JP" sz="2000" dirty="0"/>
          </a:p>
          <a:p>
            <a:endParaRPr kumimoji="1" lang="en-US" altLang="ja-JP" sz="800" dirty="0"/>
          </a:p>
          <a:p>
            <a:r>
              <a:rPr kumimoji="1" lang="ja-JP" altLang="en-US" sz="2000" dirty="0"/>
              <a:t>□　</a:t>
            </a:r>
            <a:r>
              <a:rPr kumimoji="1" lang="en-US" altLang="ja-JP" sz="2000" dirty="0"/>
              <a:t>9.</a:t>
            </a:r>
            <a:r>
              <a:rPr kumimoji="1" lang="ja-JP" altLang="en-US" sz="2000" dirty="0"/>
              <a:t>　あまり興味がない</a:t>
            </a:r>
            <a:endParaRPr kumimoji="1" lang="en-US" altLang="ja-JP" sz="2000" dirty="0"/>
          </a:p>
          <a:p>
            <a:endParaRPr lang="en-US" altLang="ja-JP" sz="800" dirty="0"/>
          </a:p>
          <a:p>
            <a:r>
              <a:rPr lang="ja-JP" altLang="en-US" sz="2000" dirty="0"/>
              <a:t>□ </a:t>
            </a:r>
            <a:r>
              <a:rPr lang="en-US" altLang="ja-JP" sz="2000" dirty="0"/>
              <a:t>10.</a:t>
            </a:r>
            <a:r>
              <a:rPr lang="ja-JP" altLang="en-US" sz="2000" dirty="0"/>
              <a:t>　その他（具体的：　　　　　　　　　　　　　　　　　　　　　　　　　　）</a:t>
            </a:r>
            <a:endParaRPr kumimoji="1" lang="en-US" altLang="ja-JP" sz="2000" dirty="0"/>
          </a:p>
          <a:p>
            <a:r>
              <a:rPr kumimoji="1" lang="ja-JP" altLang="en-US" dirty="0"/>
              <a:t>　　</a:t>
            </a:r>
          </a:p>
        </p:txBody>
      </p:sp>
      <p:sp>
        <p:nvSpPr>
          <p:cNvPr id="8" name="角丸四角形 7"/>
          <p:cNvSpPr/>
          <p:nvPr/>
        </p:nvSpPr>
        <p:spPr bwMode="auto">
          <a:xfrm>
            <a:off x="467560" y="260648"/>
            <a:ext cx="8136874" cy="783085"/>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9" name="Text Box 4"/>
          <p:cNvSpPr txBox="1">
            <a:spLocks noChangeArrowheads="1"/>
          </p:cNvSpPr>
          <p:nvPr/>
        </p:nvSpPr>
        <p:spPr bwMode="auto">
          <a:xfrm>
            <a:off x="697290" y="427299"/>
            <a:ext cx="7920801" cy="46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spcBef>
                <a:spcPct val="50000"/>
              </a:spcBef>
            </a:pPr>
            <a:r>
              <a:rPr lang="en-US" altLang="ja-JP" sz="2000" b="1" dirty="0"/>
              <a:t> </a:t>
            </a:r>
            <a:r>
              <a:rPr lang="ja-JP" altLang="en-US" sz="2400" b="1" dirty="0">
                <a:solidFill>
                  <a:srgbClr val="0000CC"/>
                </a:solidFill>
              </a:rPr>
              <a:t>人権についての県民意識調査（平成</a:t>
            </a:r>
            <a:r>
              <a:rPr lang="ja-JP" altLang="en-US" sz="2400" dirty="0">
                <a:solidFill>
                  <a:srgbClr val="0000CC"/>
                </a:solidFill>
              </a:rPr>
              <a:t>３０</a:t>
            </a:r>
            <a:r>
              <a:rPr lang="ja-JP" altLang="en-US" sz="2400" b="1" dirty="0">
                <a:solidFill>
                  <a:srgbClr val="0000CC"/>
                </a:solidFill>
              </a:rPr>
              <a:t>年度）　鹿児島県</a:t>
            </a:r>
          </a:p>
        </p:txBody>
      </p:sp>
    </p:spTree>
    <p:extLst>
      <p:ext uri="{BB962C8B-B14F-4D97-AF65-F5344CB8AC3E}">
        <p14:creationId xmlns:p14="http://schemas.microsoft.com/office/powerpoint/2010/main" val="115336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Object 2"/>
          <p:cNvGraphicFramePr>
            <a:graphicFrameLocks noGrp="1" noChangeAspect="1"/>
          </p:cNvGraphicFramePr>
          <p:nvPr>
            <p:ph/>
            <p:extLst/>
          </p:nvPr>
        </p:nvGraphicFramePr>
        <p:xfrm>
          <a:off x="-36512" y="-99392"/>
          <a:ext cx="10363200" cy="8077200"/>
        </p:xfrm>
        <a:graphic>
          <a:graphicData uri="http://schemas.openxmlformats.org/drawingml/2006/chart">
            <c:chart xmlns:c="http://schemas.openxmlformats.org/drawingml/2006/chart" xmlns:r="http://schemas.openxmlformats.org/officeDocument/2006/relationships" r:id="rId3"/>
          </a:graphicData>
        </a:graphic>
      </p:graphicFrame>
      <p:sp>
        <p:nvSpPr>
          <p:cNvPr id="12291" name="Text Box 3"/>
          <p:cNvSpPr txBox="1">
            <a:spLocks noChangeArrowheads="1"/>
          </p:cNvSpPr>
          <p:nvPr/>
        </p:nvSpPr>
        <p:spPr bwMode="auto">
          <a:xfrm>
            <a:off x="395288" y="1031755"/>
            <a:ext cx="8748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spcBef>
                <a:spcPct val="50000"/>
              </a:spcBef>
            </a:pPr>
            <a:r>
              <a:rPr lang="ja-JP" altLang="en-US" sz="2000" b="1" dirty="0"/>
              <a:t>あなたは，「人権」という言葉にどのようなイメージをもっていますか。</a:t>
            </a:r>
            <a:r>
              <a:rPr lang="ja-JP" altLang="en-US" b="1" dirty="0"/>
              <a:t>（複数回答）</a:t>
            </a:r>
          </a:p>
        </p:txBody>
      </p:sp>
      <p:sp>
        <p:nvSpPr>
          <p:cNvPr id="2" name="正方形/長方形 1"/>
          <p:cNvSpPr/>
          <p:nvPr/>
        </p:nvSpPr>
        <p:spPr bwMode="auto">
          <a:xfrm>
            <a:off x="395288" y="1556792"/>
            <a:ext cx="8281168" cy="936104"/>
          </a:xfrm>
          <a:prstGeom prst="rect">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0751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Text Box 5"/>
          <p:cNvSpPr txBox="1">
            <a:spLocks noChangeArrowheads="1"/>
          </p:cNvSpPr>
          <p:nvPr/>
        </p:nvSpPr>
        <p:spPr bwMode="auto">
          <a:xfrm>
            <a:off x="539553" y="3716338"/>
            <a:ext cx="8066285" cy="2332946"/>
          </a:xfrm>
          <a:prstGeom prst="rect">
            <a:avLst/>
          </a:prstGeom>
          <a:solidFill>
            <a:srgbClr val="CCFF99"/>
          </a:solidFill>
          <a:ln>
            <a:solidFill>
              <a:schemeClr val="tx1"/>
            </a:solidFill>
          </a:ln>
          <a:extLst/>
        </p:spPr>
        <p:txBody>
          <a:bodyPr wrap="square">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r" eaLnBrk="1" hangingPunct="1">
              <a:spcBef>
                <a:spcPct val="20000"/>
              </a:spcBef>
              <a:buClr>
                <a:schemeClr val="hlink"/>
              </a:buClr>
              <a:buSzPct val="80000"/>
              <a:buFont typeface="Wingdings" pitchFamily="2" charset="2"/>
              <a:buNone/>
            </a:pPr>
            <a:endParaRPr lang="en-US" altLang="ja-JP" sz="800" b="1" dirty="0"/>
          </a:p>
          <a:p>
            <a:pPr eaLnBrk="1" hangingPunct="1">
              <a:spcBef>
                <a:spcPct val="20000"/>
              </a:spcBef>
              <a:buClr>
                <a:schemeClr val="hlink"/>
              </a:buClr>
              <a:buSzPct val="80000"/>
              <a:buFont typeface="Wingdings" pitchFamily="2" charset="2"/>
              <a:buNone/>
            </a:pPr>
            <a:r>
              <a:rPr lang="ja-JP" altLang="en-US" sz="2400" b="1" dirty="0"/>
              <a:t>人権とは，人間の尊厳に基づいて各人が持っている固有の権利であり，社会において幸福な生活を営むために欠かすことのできない権利である。</a:t>
            </a:r>
            <a:endParaRPr lang="en-US" altLang="ja-JP" sz="2400" b="1" dirty="0"/>
          </a:p>
          <a:p>
            <a:pPr algn="r" eaLnBrk="1" hangingPunct="1">
              <a:spcBef>
                <a:spcPct val="20000"/>
              </a:spcBef>
              <a:buClr>
                <a:schemeClr val="hlink"/>
              </a:buClr>
              <a:buSzPct val="80000"/>
              <a:buFont typeface="Wingdings" pitchFamily="2" charset="2"/>
              <a:buNone/>
            </a:pPr>
            <a:br>
              <a:rPr lang="ja-JP" altLang="en-US" sz="2400" b="1" dirty="0"/>
            </a:br>
            <a:r>
              <a:rPr lang="ja-JP" altLang="en-US" sz="3200" b="1" dirty="0">
                <a:solidFill>
                  <a:schemeClr val="bg1"/>
                </a:solidFill>
              </a:rPr>
              <a:t>　　　</a:t>
            </a:r>
            <a:r>
              <a:rPr lang="ja-JP" altLang="en-US" sz="2300" b="0" dirty="0">
                <a:solidFill>
                  <a:srgbClr val="0000CC"/>
                </a:solidFill>
                <a:latin typeface="+mn-ea"/>
                <a:ea typeface="+mn-ea"/>
              </a:rPr>
              <a:t>（</a:t>
            </a:r>
            <a:r>
              <a:rPr lang="en-US" altLang="ja-JP" sz="2300" b="0" dirty="0">
                <a:solidFill>
                  <a:srgbClr val="0000CC"/>
                </a:solidFill>
                <a:latin typeface="+mn-ea"/>
                <a:ea typeface="+mn-ea"/>
              </a:rPr>
              <a:t>H14</a:t>
            </a:r>
            <a:r>
              <a:rPr lang="ja-JP" altLang="en-US" sz="2300" b="0" dirty="0">
                <a:solidFill>
                  <a:srgbClr val="0000CC"/>
                </a:solidFill>
                <a:latin typeface="+mn-ea"/>
                <a:ea typeface="+mn-ea"/>
              </a:rPr>
              <a:t>：人権教育・啓発に関する基本計画から抜粋）</a:t>
            </a:r>
            <a:r>
              <a:rPr lang="ja-JP" altLang="en-US" sz="3200" b="0" dirty="0">
                <a:solidFill>
                  <a:srgbClr val="0000CC"/>
                </a:solidFill>
              </a:rPr>
              <a:t>　</a:t>
            </a:r>
            <a:r>
              <a:rPr lang="ja-JP" altLang="en-US" sz="3200" b="1" dirty="0">
                <a:solidFill>
                  <a:srgbClr val="0000CC"/>
                </a:solidFill>
              </a:rPr>
              <a:t>　</a:t>
            </a:r>
            <a:r>
              <a:rPr lang="ja-JP" altLang="en-US" sz="3200" b="1" dirty="0"/>
              <a:t>　　　　　　</a:t>
            </a:r>
            <a:endParaRPr lang="ja-JP" altLang="en-US" sz="3200" dirty="0"/>
          </a:p>
        </p:txBody>
      </p:sp>
      <p:sp>
        <p:nvSpPr>
          <p:cNvPr id="5" name="Text Box 5"/>
          <p:cNvSpPr txBox="1">
            <a:spLocks noChangeArrowheads="1"/>
          </p:cNvSpPr>
          <p:nvPr/>
        </p:nvSpPr>
        <p:spPr bwMode="auto">
          <a:xfrm>
            <a:off x="539553" y="1484313"/>
            <a:ext cx="8066286" cy="1668149"/>
          </a:xfrm>
          <a:prstGeom prst="rect">
            <a:avLst/>
          </a:prstGeom>
          <a:solidFill>
            <a:srgbClr val="CCECFF"/>
          </a:solidFill>
          <a:ln>
            <a:solidFill>
              <a:schemeClr val="tx1"/>
            </a:solidFill>
          </a:ln>
          <a:extLst/>
        </p:spPr>
        <p:txBody>
          <a:bodyPr wrap="square">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spcBef>
                <a:spcPct val="20000"/>
              </a:spcBef>
              <a:buClr>
                <a:schemeClr val="hlink"/>
              </a:buClr>
              <a:buSzPct val="80000"/>
              <a:buFont typeface="Wingdings" pitchFamily="2" charset="2"/>
              <a:buNone/>
            </a:pPr>
            <a:endParaRPr lang="en-US" altLang="ja-JP" sz="800" b="1" dirty="0"/>
          </a:p>
          <a:p>
            <a:pPr eaLnBrk="1" hangingPunct="1">
              <a:spcBef>
                <a:spcPct val="20000"/>
              </a:spcBef>
              <a:buClr>
                <a:schemeClr val="hlink"/>
              </a:buClr>
              <a:buSzPct val="80000"/>
              <a:buFont typeface="Wingdings" pitchFamily="2" charset="2"/>
              <a:buNone/>
            </a:pPr>
            <a:r>
              <a:rPr lang="ja-JP" altLang="en-US" sz="2400" b="1" dirty="0"/>
              <a:t>人々が生存と自由を確保し，それぞれの幸福を追求する権利</a:t>
            </a:r>
            <a:endParaRPr lang="en-US" altLang="ja-JP" sz="2400" b="1" dirty="0"/>
          </a:p>
          <a:p>
            <a:pPr algn="r" eaLnBrk="1" hangingPunct="1">
              <a:spcBef>
                <a:spcPct val="20000"/>
              </a:spcBef>
              <a:buClr>
                <a:schemeClr val="hlink"/>
              </a:buClr>
              <a:buSzPct val="80000"/>
              <a:buFont typeface="Wingdings" pitchFamily="2" charset="2"/>
              <a:buNone/>
            </a:pPr>
            <a:r>
              <a:rPr lang="ja-JP" altLang="en-US" sz="2800" b="1" dirty="0"/>
              <a:t>　　</a:t>
            </a:r>
            <a:br>
              <a:rPr lang="ja-JP" altLang="en-US" sz="2800" b="1" dirty="0"/>
            </a:br>
            <a:r>
              <a:rPr lang="ja-JP" altLang="en-US" sz="3200" b="1" dirty="0">
                <a:solidFill>
                  <a:schemeClr val="bg1"/>
                </a:solidFill>
              </a:rPr>
              <a:t>　　　　　　　　</a:t>
            </a:r>
            <a:r>
              <a:rPr lang="ja-JP" altLang="en-US" sz="2300" b="0" dirty="0">
                <a:solidFill>
                  <a:srgbClr val="0000CC"/>
                </a:solidFill>
                <a:latin typeface="+mn-ea"/>
                <a:ea typeface="+mn-ea"/>
              </a:rPr>
              <a:t>（</a:t>
            </a:r>
            <a:r>
              <a:rPr lang="en-US" altLang="ja-JP" sz="2300" b="0" dirty="0">
                <a:solidFill>
                  <a:srgbClr val="0000CC"/>
                </a:solidFill>
                <a:latin typeface="+mn-ea"/>
                <a:ea typeface="+mn-ea"/>
              </a:rPr>
              <a:t>H11</a:t>
            </a:r>
            <a:r>
              <a:rPr lang="ja-JP" altLang="en-US" sz="2300" b="0" dirty="0">
                <a:solidFill>
                  <a:srgbClr val="0000CC"/>
                </a:solidFill>
                <a:latin typeface="+mn-ea"/>
                <a:ea typeface="+mn-ea"/>
              </a:rPr>
              <a:t>：人権擁護推進審議会答申から抜粋）</a:t>
            </a:r>
            <a:r>
              <a:rPr lang="ja-JP" altLang="en-US" sz="3200" b="1" dirty="0">
                <a:solidFill>
                  <a:srgbClr val="0000CC"/>
                </a:solidFill>
              </a:rPr>
              <a:t>　</a:t>
            </a:r>
            <a:r>
              <a:rPr lang="ja-JP" altLang="en-US" sz="3200" b="1" dirty="0"/>
              <a:t>　　　　　　　</a:t>
            </a:r>
            <a:endParaRPr lang="ja-JP" altLang="en-US" sz="3200" dirty="0"/>
          </a:p>
        </p:txBody>
      </p:sp>
      <p:sp>
        <p:nvSpPr>
          <p:cNvPr id="7" name="角丸四角形 6"/>
          <p:cNvSpPr/>
          <p:nvPr/>
        </p:nvSpPr>
        <p:spPr bwMode="auto">
          <a:xfrm>
            <a:off x="323527" y="203039"/>
            <a:ext cx="4545653" cy="836886"/>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8" name="Rectangle 2"/>
          <p:cNvSpPr txBox="1">
            <a:spLocks noChangeArrowheads="1"/>
          </p:cNvSpPr>
          <p:nvPr/>
        </p:nvSpPr>
        <p:spPr>
          <a:xfrm>
            <a:off x="146230" y="310711"/>
            <a:ext cx="4517210" cy="647923"/>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4800" b="1" kern="0" dirty="0">
                <a:solidFill>
                  <a:srgbClr val="FF0000"/>
                </a:solidFill>
                <a:latin typeface="メイリオ" pitchFamily="50" charset="-128"/>
                <a:ea typeface="メイリオ" pitchFamily="50" charset="-128"/>
                <a:cs typeface="メイリオ" pitchFamily="50" charset="-128"/>
              </a:rPr>
              <a:t>人権</a:t>
            </a:r>
            <a:r>
              <a:rPr lang="ja-JP" altLang="en-US" sz="4800" b="1" kern="0" dirty="0">
                <a:solidFill>
                  <a:schemeClr val="tx1"/>
                </a:solidFill>
                <a:latin typeface="メイリオ" pitchFamily="50" charset="-128"/>
                <a:ea typeface="メイリオ" pitchFamily="50" charset="-128"/>
                <a:cs typeface="メイリオ" pitchFamily="50" charset="-128"/>
              </a:rPr>
              <a:t>とは何か</a:t>
            </a:r>
          </a:p>
        </p:txBody>
      </p:sp>
    </p:spTree>
    <p:extLst>
      <p:ext uri="{BB962C8B-B14F-4D97-AF65-F5344CB8AC3E}">
        <p14:creationId xmlns:p14="http://schemas.microsoft.com/office/powerpoint/2010/main" val="3475049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bwMode="auto">
          <a:xfrm>
            <a:off x="323528" y="1196752"/>
            <a:ext cx="8411748" cy="3312368"/>
          </a:xfrm>
          <a:prstGeom prst="roundRect">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8" name="角丸四角形 7"/>
          <p:cNvSpPr/>
          <p:nvPr/>
        </p:nvSpPr>
        <p:spPr bwMode="auto">
          <a:xfrm>
            <a:off x="323527" y="203039"/>
            <a:ext cx="3096345" cy="836886"/>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3" name="角丸四角形 2"/>
          <p:cNvSpPr/>
          <p:nvPr/>
        </p:nvSpPr>
        <p:spPr bwMode="auto">
          <a:xfrm>
            <a:off x="1403648" y="1388267"/>
            <a:ext cx="1584176" cy="923329"/>
          </a:xfrm>
          <a:prstGeom prst="roundRect">
            <a:avLst/>
          </a:prstGeom>
          <a:solidFill>
            <a:srgbClr val="FF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ja-JP" altLang="en-US" sz="5400" dirty="0"/>
              <a:t>人</a:t>
            </a:r>
          </a:p>
        </p:txBody>
      </p:sp>
      <p:sp>
        <p:nvSpPr>
          <p:cNvPr id="4" name="角丸四角形 3"/>
          <p:cNvSpPr/>
          <p:nvPr/>
        </p:nvSpPr>
        <p:spPr bwMode="auto">
          <a:xfrm>
            <a:off x="3995936" y="1388266"/>
            <a:ext cx="2304256" cy="923329"/>
          </a:xfrm>
          <a:prstGeom prst="roundRect">
            <a:avLst/>
          </a:prstGeom>
          <a:solidFill>
            <a:srgbClr val="FF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5400" dirty="0"/>
              <a:t>権利</a:t>
            </a:r>
            <a:endParaRPr kumimoji="1" lang="ja-JP" altLang="en-US" sz="5400" b="1" i="0" u="none" strike="noStrike" cap="none" normalizeH="0" baseline="0" dirty="0">
              <a:ln>
                <a:noFill/>
              </a:ln>
              <a:solidFill>
                <a:schemeClr val="tx1"/>
              </a:solidFill>
              <a:effectLst/>
            </a:endParaRPr>
          </a:p>
        </p:txBody>
      </p:sp>
      <p:sp>
        <p:nvSpPr>
          <p:cNvPr id="5" name="Rectangle 2"/>
          <p:cNvSpPr txBox="1">
            <a:spLocks noChangeArrowheads="1"/>
          </p:cNvSpPr>
          <p:nvPr/>
        </p:nvSpPr>
        <p:spPr>
          <a:xfrm>
            <a:off x="146230" y="310711"/>
            <a:ext cx="3312368" cy="647923"/>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4800" b="1" kern="0" dirty="0">
                <a:solidFill>
                  <a:srgbClr val="FF0000"/>
                </a:solidFill>
                <a:latin typeface="メイリオ" pitchFamily="50" charset="-128"/>
                <a:ea typeface="メイリオ" pitchFamily="50" charset="-128"/>
                <a:cs typeface="メイリオ" pitchFamily="50" charset="-128"/>
              </a:rPr>
              <a:t>人権</a:t>
            </a:r>
            <a:endParaRPr lang="ja-JP" altLang="en-US" sz="4800" b="1" kern="0" dirty="0">
              <a:solidFill>
                <a:schemeClr val="tx1"/>
              </a:solidFill>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3167844" y="1388267"/>
            <a:ext cx="648072" cy="923330"/>
          </a:xfrm>
          <a:prstGeom prst="rect">
            <a:avLst/>
          </a:prstGeom>
          <a:noFill/>
        </p:spPr>
        <p:txBody>
          <a:bodyPr wrap="square" rtlCol="0">
            <a:spAutoFit/>
          </a:bodyPr>
          <a:lstStyle/>
          <a:p>
            <a:r>
              <a:rPr kumimoji="1" lang="ja-JP" altLang="en-US" sz="5400" dirty="0"/>
              <a:t>＋</a:t>
            </a:r>
          </a:p>
        </p:txBody>
      </p:sp>
      <p:sp>
        <p:nvSpPr>
          <p:cNvPr id="7" name="テキスト ボックス 6"/>
          <p:cNvSpPr txBox="1"/>
          <p:nvPr/>
        </p:nvSpPr>
        <p:spPr>
          <a:xfrm>
            <a:off x="636455" y="2625526"/>
            <a:ext cx="7857054" cy="1569660"/>
          </a:xfrm>
          <a:prstGeom prst="rect">
            <a:avLst/>
          </a:prstGeom>
          <a:noFill/>
        </p:spPr>
        <p:txBody>
          <a:bodyPr wrap="square" rtlCol="0">
            <a:spAutoFit/>
          </a:bodyPr>
          <a:lstStyle/>
          <a:p>
            <a:r>
              <a:rPr kumimoji="1" lang="ja-JP" altLang="en-US" sz="3200" dirty="0">
                <a:solidFill>
                  <a:srgbClr val="0000CC"/>
                </a:solidFill>
              </a:rPr>
              <a:t>◆人はどのような存在なのか？</a:t>
            </a:r>
            <a:endParaRPr kumimoji="1" lang="en-US" altLang="ja-JP" sz="3200" dirty="0">
              <a:solidFill>
                <a:srgbClr val="0000CC"/>
              </a:solidFill>
            </a:endParaRPr>
          </a:p>
          <a:p>
            <a:r>
              <a:rPr lang="ja-JP" altLang="en-US" sz="3200" dirty="0">
                <a:solidFill>
                  <a:srgbClr val="0000CC"/>
                </a:solidFill>
              </a:rPr>
              <a:t>◆権利とはどのような性質をもつ</a:t>
            </a:r>
            <a:r>
              <a:rPr lang="ja-JP" altLang="en-US" sz="3200" dirty="0" err="1">
                <a:solidFill>
                  <a:srgbClr val="0000CC"/>
                </a:solidFill>
              </a:rPr>
              <a:t>ものな</a:t>
            </a:r>
            <a:endParaRPr lang="en-US" altLang="ja-JP" sz="3200" dirty="0">
              <a:solidFill>
                <a:srgbClr val="0000CC"/>
              </a:solidFill>
            </a:endParaRPr>
          </a:p>
          <a:p>
            <a:r>
              <a:rPr lang="ja-JP" altLang="en-US" sz="3200" dirty="0">
                <a:solidFill>
                  <a:srgbClr val="0000CC"/>
                </a:solidFill>
              </a:rPr>
              <a:t>　のか？</a:t>
            </a:r>
            <a:endParaRPr kumimoji="1" lang="ja-JP" altLang="en-US" sz="3200" dirty="0">
              <a:solidFill>
                <a:srgbClr val="0000CC"/>
              </a:solidFill>
            </a:endParaRPr>
          </a:p>
        </p:txBody>
      </p:sp>
      <p:grpSp>
        <p:nvGrpSpPr>
          <p:cNvPr id="11" name="グループ化 10"/>
          <p:cNvGrpSpPr/>
          <p:nvPr/>
        </p:nvGrpSpPr>
        <p:grpSpPr>
          <a:xfrm>
            <a:off x="496530" y="5164913"/>
            <a:ext cx="8136905" cy="1432439"/>
            <a:chOff x="496530" y="5164913"/>
            <a:chExt cx="8136905" cy="1280701"/>
          </a:xfrm>
          <a:solidFill>
            <a:srgbClr val="CCECFF"/>
          </a:solidFill>
        </p:grpSpPr>
        <p:sp>
          <p:nvSpPr>
            <p:cNvPr id="9" name="正方形/長方形 8"/>
            <p:cNvSpPr/>
            <p:nvPr/>
          </p:nvSpPr>
          <p:spPr bwMode="auto">
            <a:xfrm>
              <a:off x="496530" y="5164913"/>
              <a:ext cx="8136905" cy="128070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0" name="正方形/長方形 9"/>
            <p:cNvSpPr/>
            <p:nvPr/>
          </p:nvSpPr>
          <p:spPr>
            <a:xfrm>
              <a:off x="568538" y="5266654"/>
              <a:ext cx="7992888" cy="975139"/>
            </a:xfrm>
            <a:prstGeom prst="rect">
              <a:avLst/>
            </a:prstGeom>
            <a:grpFill/>
          </p:spPr>
          <p:txBody>
            <a:bodyPr wrap="square">
              <a:spAutoFit/>
            </a:bodyPr>
            <a:lstStyle/>
            <a:p>
              <a:r>
                <a:rPr lang="ja-JP" altLang="en-US" sz="3200" dirty="0">
                  <a:solidFill>
                    <a:srgbClr val="000000"/>
                  </a:solidFill>
                  <a:latin typeface="Times New Roman" panose="02020603050405020304" pitchFamily="18" charset="0"/>
                  <a:ea typeface="ＭＳ ゴシック" panose="020B0609070205080204" pitchFamily="49" charset="-128"/>
                </a:rPr>
                <a:t>人々が生存と自由を確保し，それぞれの幸</a:t>
              </a:r>
              <a:endParaRPr lang="en-US" altLang="ja-JP" sz="3200" dirty="0">
                <a:solidFill>
                  <a:srgbClr val="000000"/>
                </a:solidFill>
                <a:latin typeface="Times New Roman" panose="02020603050405020304" pitchFamily="18" charset="0"/>
                <a:ea typeface="ＭＳ ゴシック" panose="020B0609070205080204" pitchFamily="49" charset="-128"/>
              </a:endParaRPr>
            </a:p>
            <a:p>
              <a:endParaRPr lang="en-US" altLang="ja-JP" sz="800" dirty="0">
                <a:solidFill>
                  <a:srgbClr val="000000"/>
                </a:solidFill>
                <a:latin typeface="Times New Roman" panose="02020603050405020304" pitchFamily="18" charset="0"/>
                <a:ea typeface="ＭＳ ゴシック" panose="020B0609070205080204" pitchFamily="49" charset="-128"/>
              </a:endParaRPr>
            </a:p>
            <a:p>
              <a:r>
                <a:rPr lang="ja-JP" altLang="en-US" sz="3200" dirty="0">
                  <a:solidFill>
                    <a:srgbClr val="000000"/>
                  </a:solidFill>
                  <a:latin typeface="Times New Roman" panose="02020603050405020304" pitchFamily="18" charset="0"/>
                  <a:ea typeface="ＭＳ ゴシック" panose="020B0609070205080204" pitchFamily="49" charset="-128"/>
                </a:rPr>
                <a:t>福を追求する権利</a:t>
              </a:r>
              <a:endParaRPr lang="ja-JP" altLang="en-US" sz="3200" dirty="0"/>
            </a:p>
          </p:txBody>
        </p:sp>
      </p:grpSp>
      <p:sp>
        <p:nvSpPr>
          <p:cNvPr id="12" name="下矢印 11"/>
          <p:cNvSpPr/>
          <p:nvPr/>
        </p:nvSpPr>
        <p:spPr bwMode="auto">
          <a:xfrm>
            <a:off x="3859298" y="4610861"/>
            <a:ext cx="1072741" cy="43204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301825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bwMode="auto">
          <a:xfrm>
            <a:off x="497699" y="1026167"/>
            <a:ext cx="3388501" cy="692185"/>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05477" name="Text Box 5"/>
          <p:cNvSpPr txBox="1">
            <a:spLocks noChangeArrowheads="1"/>
          </p:cNvSpPr>
          <p:nvPr/>
        </p:nvSpPr>
        <p:spPr bwMode="auto">
          <a:xfrm>
            <a:off x="491607" y="4835907"/>
            <a:ext cx="8209657" cy="1854148"/>
          </a:xfrm>
          <a:prstGeom prst="rect">
            <a:avLst/>
          </a:prstGeom>
          <a:solidFill>
            <a:srgbClr val="CCFF99"/>
          </a:solidFill>
          <a:ln>
            <a:solidFill>
              <a:schemeClr val="tx1"/>
            </a:solidFill>
          </a:ln>
          <a:extLst/>
        </p:spPr>
        <p:txBody>
          <a:bodyPr wrap="square" tIns="108000">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spcBef>
                <a:spcPct val="20000"/>
              </a:spcBef>
              <a:buClr>
                <a:schemeClr val="hlink"/>
              </a:buClr>
              <a:buSzPct val="80000"/>
              <a:buFont typeface="Wingdings" pitchFamily="2" charset="2"/>
              <a:buNone/>
            </a:pPr>
            <a:r>
              <a:rPr lang="ja-JP" altLang="en-US" sz="2400" b="1" dirty="0"/>
              <a:t>　 人権尊重の理念を，自分の人権のみならず他人の人権についても正しく理解し，その権利の行使に伴う責任を自覚して，人権を相互に尊重し合うこと････</a:t>
            </a:r>
            <a:endParaRPr lang="en-US" altLang="ja-JP" sz="2400" b="1" dirty="0"/>
          </a:p>
          <a:p>
            <a:pPr algn="r" eaLnBrk="1" hangingPunct="1">
              <a:spcBef>
                <a:spcPct val="20000"/>
              </a:spcBef>
              <a:buClr>
                <a:schemeClr val="hlink"/>
              </a:buClr>
              <a:buSzPct val="80000"/>
              <a:buFont typeface="Wingdings" pitchFamily="2" charset="2"/>
              <a:buNone/>
            </a:pPr>
            <a:r>
              <a:rPr lang="ja-JP" altLang="en-US" sz="3200" b="1" dirty="0">
                <a:solidFill>
                  <a:schemeClr val="bg1"/>
                </a:solidFill>
              </a:rPr>
              <a:t>　　　　　</a:t>
            </a:r>
            <a:r>
              <a:rPr lang="ja-JP" altLang="en-US" sz="3200" b="1" dirty="0">
                <a:solidFill>
                  <a:srgbClr val="0000CC"/>
                </a:solidFill>
              </a:rPr>
              <a:t>　</a:t>
            </a:r>
            <a:r>
              <a:rPr lang="ja-JP" altLang="en-US" sz="2300" b="1" dirty="0">
                <a:solidFill>
                  <a:srgbClr val="0000CC"/>
                </a:solidFill>
                <a:latin typeface="+mn-ea"/>
                <a:ea typeface="+mn-ea"/>
              </a:rPr>
              <a:t>（</a:t>
            </a:r>
            <a:r>
              <a:rPr lang="en-US" altLang="ja-JP" sz="2300" b="0" dirty="0">
                <a:solidFill>
                  <a:srgbClr val="0000CC"/>
                </a:solidFill>
                <a:latin typeface="+mn-ea"/>
                <a:ea typeface="+mn-ea"/>
              </a:rPr>
              <a:t>H11</a:t>
            </a:r>
            <a:r>
              <a:rPr lang="ja-JP" altLang="en-US" sz="2300" b="0" dirty="0">
                <a:solidFill>
                  <a:srgbClr val="0000CC"/>
                </a:solidFill>
                <a:latin typeface="+mn-ea"/>
                <a:ea typeface="+mn-ea"/>
              </a:rPr>
              <a:t>：人権擁護推進審議会答申から抜粋</a:t>
            </a:r>
            <a:r>
              <a:rPr lang="ja-JP" altLang="en-US" sz="2300" b="1" dirty="0">
                <a:solidFill>
                  <a:srgbClr val="0000CC"/>
                </a:solidFill>
                <a:latin typeface="+mn-ea"/>
                <a:ea typeface="+mn-ea"/>
              </a:rPr>
              <a:t>）</a:t>
            </a:r>
            <a:r>
              <a:rPr lang="ja-JP" altLang="en-US" sz="3200" b="1" dirty="0"/>
              <a:t>　　　　　　　　</a:t>
            </a:r>
            <a:endParaRPr lang="ja-JP" altLang="en-US" sz="3200" dirty="0"/>
          </a:p>
        </p:txBody>
      </p:sp>
      <p:sp>
        <p:nvSpPr>
          <p:cNvPr id="5" name="Text Box 5"/>
          <p:cNvSpPr txBox="1">
            <a:spLocks noChangeArrowheads="1"/>
          </p:cNvSpPr>
          <p:nvPr/>
        </p:nvSpPr>
        <p:spPr bwMode="auto">
          <a:xfrm>
            <a:off x="497699" y="1844421"/>
            <a:ext cx="8226425" cy="2888277"/>
          </a:xfrm>
          <a:prstGeom prst="rect">
            <a:avLst/>
          </a:prstGeom>
          <a:solidFill>
            <a:srgbClr val="CCECFF"/>
          </a:solidFill>
          <a:ln>
            <a:solidFill>
              <a:schemeClr val="tx1"/>
            </a:solidFill>
          </a:ln>
          <a:extLst/>
        </p:spPr>
        <p:txBody>
          <a:bodyPr wrap="square" tIns="72000">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spcBef>
                <a:spcPct val="20000"/>
              </a:spcBef>
              <a:buClr>
                <a:schemeClr val="hlink"/>
              </a:buClr>
              <a:buSzPct val="80000"/>
              <a:buFont typeface="Wingdings" pitchFamily="2" charset="2"/>
              <a:buNone/>
            </a:pPr>
            <a:r>
              <a:rPr lang="ja-JP" altLang="en-US" sz="2400" b="1" dirty="0"/>
              <a:t>第２条　   人権尊重の精神の涵養を目的とする教育活動</a:t>
            </a:r>
            <a:endParaRPr lang="en-US" altLang="ja-JP" sz="2400" b="1" dirty="0"/>
          </a:p>
          <a:p>
            <a:pPr eaLnBrk="1" hangingPunct="1">
              <a:spcBef>
                <a:spcPct val="20000"/>
              </a:spcBef>
              <a:buClr>
                <a:schemeClr val="hlink"/>
              </a:buClr>
              <a:buSzPct val="80000"/>
              <a:buFont typeface="Wingdings" pitchFamily="2" charset="2"/>
              <a:buNone/>
            </a:pPr>
            <a:r>
              <a:rPr lang="ja-JP" altLang="en-US" sz="2400" dirty="0"/>
              <a:t>第３条　　 学校，地域，家庭，職域その他の様々な場を通じて，</a:t>
            </a:r>
            <a:endParaRPr lang="en-US" altLang="ja-JP" sz="2400" dirty="0"/>
          </a:p>
          <a:p>
            <a:pPr eaLnBrk="1" hangingPunct="1">
              <a:spcBef>
                <a:spcPct val="20000"/>
              </a:spcBef>
              <a:buClr>
                <a:schemeClr val="hlink"/>
              </a:buClr>
              <a:buSzPct val="80000"/>
              <a:buFont typeface="Wingdings" pitchFamily="2" charset="2"/>
              <a:buNone/>
            </a:pPr>
            <a:r>
              <a:rPr lang="ja-JP" altLang="en-US" sz="2400" dirty="0"/>
              <a:t>　　　　　国民が，その発達段階に応じ，人権尊重の理念に対す</a:t>
            </a:r>
            <a:endParaRPr lang="en-US" altLang="ja-JP" sz="2400" dirty="0"/>
          </a:p>
          <a:p>
            <a:pPr eaLnBrk="1" hangingPunct="1">
              <a:spcBef>
                <a:spcPct val="20000"/>
              </a:spcBef>
              <a:buClr>
                <a:schemeClr val="hlink"/>
              </a:buClr>
              <a:buSzPct val="80000"/>
              <a:buFont typeface="Wingdings" pitchFamily="2" charset="2"/>
              <a:buNone/>
            </a:pPr>
            <a:r>
              <a:rPr lang="ja-JP" altLang="en-US" sz="2400" dirty="0"/>
              <a:t>　　　　　</a:t>
            </a:r>
            <a:r>
              <a:rPr lang="ja-JP" altLang="en-US" sz="2400" dirty="0" err="1"/>
              <a:t>る</a:t>
            </a:r>
            <a:r>
              <a:rPr lang="ja-JP" altLang="en-US" sz="2400" dirty="0"/>
              <a:t>理解を深め，これを体得することができるようにする</a:t>
            </a:r>
            <a:endParaRPr lang="en-US" altLang="ja-JP" sz="2400" dirty="0"/>
          </a:p>
          <a:p>
            <a:pPr eaLnBrk="1" hangingPunct="1">
              <a:spcBef>
                <a:spcPct val="20000"/>
              </a:spcBef>
              <a:buClr>
                <a:schemeClr val="hlink"/>
              </a:buClr>
              <a:buSzPct val="80000"/>
              <a:buFont typeface="Wingdings" pitchFamily="2" charset="2"/>
              <a:buNone/>
            </a:pPr>
            <a:r>
              <a:rPr lang="ja-JP" altLang="en-US" sz="2400" dirty="0"/>
              <a:t>　　　　　こと</a:t>
            </a:r>
            <a:endParaRPr lang="en-US" altLang="ja-JP" sz="2400" dirty="0"/>
          </a:p>
          <a:p>
            <a:pPr eaLnBrk="1" hangingPunct="1">
              <a:spcBef>
                <a:spcPct val="20000"/>
              </a:spcBef>
              <a:buClr>
                <a:schemeClr val="hlink"/>
              </a:buClr>
              <a:buSzPct val="80000"/>
              <a:buFont typeface="Wingdings" pitchFamily="2" charset="2"/>
              <a:buNone/>
            </a:pPr>
            <a:r>
              <a:rPr lang="ja-JP" altLang="en-US" sz="2300" b="0" dirty="0">
                <a:solidFill>
                  <a:srgbClr val="0000CC"/>
                </a:solidFill>
                <a:latin typeface="+mn-ea"/>
                <a:ea typeface="+mn-ea"/>
              </a:rPr>
              <a:t>（</a:t>
            </a:r>
            <a:r>
              <a:rPr lang="en-US" altLang="ja-JP" sz="2300" b="0" dirty="0">
                <a:solidFill>
                  <a:srgbClr val="0000CC"/>
                </a:solidFill>
                <a:latin typeface="+mn-ea"/>
                <a:ea typeface="+mn-ea"/>
              </a:rPr>
              <a:t>H11</a:t>
            </a:r>
            <a:r>
              <a:rPr lang="ja-JP" altLang="en-US" sz="2300" b="0" dirty="0">
                <a:solidFill>
                  <a:srgbClr val="0000CC"/>
                </a:solidFill>
                <a:latin typeface="+mn-ea"/>
                <a:ea typeface="+mn-ea"/>
              </a:rPr>
              <a:t>：人権教育及び人権啓発の推進に関する法律から抜粋）</a:t>
            </a:r>
            <a:r>
              <a:rPr lang="ja-JP" altLang="en-US" sz="3200" b="1" dirty="0">
                <a:solidFill>
                  <a:schemeClr val="bg1"/>
                </a:solidFill>
              </a:rPr>
              <a:t>　</a:t>
            </a:r>
            <a:r>
              <a:rPr lang="ja-JP" altLang="en-US" sz="3200" b="1" dirty="0"/>
              <a:t>　　　　　　　</a:t>
            </a:r>
            <a:endParaRPr lang="ja-JP" altLang="en-US" sz="3200" dirty="0"/>
          </a:p>
        </p:txBody>
      </p:sp>
      <p:sp>
        <p:nvSpPr>
          <p:cNvPr id="7" name="Rectangle 2"/>
          <p:cNvSpPr txBox="1">
            <a:spLocks noChangeArrowheads="1"/>
          </p:cNvSpPr>
          <p:nvPr/>
        </p:nvSpPr>
        <p:spPr>
          <a:xfrm>
            <a:off x="497699" y="1218232"/>
            <a:ext cx="3180683" cy="409816"/>
          </a:xfrm>
          <a:prstGeom prst="rect">
            <a:avLst/>
          </a:prstGeom>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3600" b="1" kern="0" dirty="0">
                <a:solidFill>
                  <a:srgbClr val="FF0000"/>
                </a:solidFill>
                <a:latin typeface="メイリオ" pitchFamily="50" charset="-128"/>
                <a:ea typeface="メイリオ" pitchFamily="50" charset="-128"/>
                <a:cs typeface="メイリオ" pitchFamily="50" charset="-128"/>
              </a:rPr>
              <a:t>人権教育</a:t>
            </a:r>
            <a:r>
              <a:rPr lang="ja-JP" altLang="en-US" sz="3600" b="1" kern="0" dirty="0">
                <a:solidFill>
                  <a:schemeClr val="tx1"/>
                </a:solidFill>
                <a:latin typeface="メイリオ" pitchFamily="50" charset="-128"/>
                <a:ea typeface="メイリオ" pitchFamily="50" charset="-128"/>
                <a:cs typeface="メイリオ" pitchFamily="50" charset="-128"/>
              </a:rPr>
              <a:t>とは</a:t>
            </a:r>
          </a:p>
        </p:txBody>
      </p:sp>
      <p:sp>
        <p:nvSpPr>
          <p:cNvPr id="9" name="角丸四角形 8"/>
          <p:cNvSpPr/>
          <p:nvPr/>
        </p:nvSpPr>
        <p:spPr>
          <a:xfrm>
            <a:off x="497699" y="105797"/>
            <a:ext cx="8137562" cy="732898"/>
          </a:xfrm>
          <a:prstGeom prst="roundRect">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a:solidFill>
                  <a:schemeClr val="tx1"/>
                </a:solidFill>
                <a:latin typeface="BIZ UDPゴシック" panose="020B0400000000000000" pitchFamily="50" charset="-128"/>
                <a:ea typeface="BIZ UDPゴシック" panose="020B0400000000000000" pitchFamily="50" charset="-128"/>
              </a:rPr>
              <a:t>２　学校における人権教育</a:t>
            </a:r>
          </a:p>
        </p:txBody>
      </p:sp>
    </p:spTree>
    <p:extLst>
      <p:ext uri="{BB962C8B-B14F-4D97-AF65-F5344CB8AC3E}">
        <p14:creationId xmlns:p14="http://schemas.microsoft.com/office/powerpoint/2010/main" val="484673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478259" y="3903954"/>
            <a:ext cx="8280919" cy="2308324"/>
          </a:xfrm>
          <a:prstGeom prst="rect">
            <a:avLst/>
          </a:prstGeom>
          <a:solidFill>
            <a:srgbClr val="90FC24"/>
          </a:solidFill>
          <a:ln>
            <a:solidFill>
              <a:schemeClr val="tx1"/>
            </a:solidFill>
          </a:ln>
          <a:extLst/>
        </p:spPr>
        <p:txBody>
          <a:bodyPr wrap="square">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spcBef>
                <a:spcPct val="20000"/>
              </a:spcBef>
              <a:buClr>
                <a:schemeClr val="hlink"/>
              </a:buClr>
              <a:buSzPct val="80000"/>
            </a:pPr>
            <a:r>
              <a:rPr lang="ja-JP" altLang="en-US" sz="2400" dirty="0">
                <a:latin typeface="ＭＳ ゴシック" panose="020B0609070205080204" pitchFamily="49" charset="-128"/>
                <a:ea typeface="ＭＳ ゴシック" panose="020B0609070205080204" pitchFamily="49" charset="-128"/>
              </a:rPr>
              <a:t>　学校における人権教育の目標は，一人一人の児童生徒がその発達段階に応じ，人権の意義・内容や重要性について理解し，</a:t>
            </a:r>
            <a:r>
              <a:rPr lang="ja-JP" altLang="en-US" sz="2400" b="1" dirty="0">
                <a:solidFill>
                  <a:srgbClr val="FF0000"/>
                </a:solidFill>
                <a:latin typeface="ＭＳ ゴシック" panose="020B0609070205080204" pitchFamily="49" charset="-128"/>
                <a:ea typeface="ＭＳ ゴシック" panose="020B0609070205080204" pitchFamily="49" charset="-128"/>
              </a:rPr>
              <a:t>自分の大切さとともに他の人の大切さを認めることができる</a:t>
            </a:r>
            <a:r>
              <a:rPr lang="ja-JP" altLang="en-US" sz="2400" b="1" dirty="0">
                <a:latin typeface="ＭＳ ゴシック" panose="020B0609070205080204" pitchFamily="49" charset="-128"/>
                <a:ea typeface="ＭＳ ゴシック" panose="020B0609070205080204" pitchFamily="49" charset="-128"/>
              </a:rPr>
              <a:t>ようになり，様々な場面や状況下での具体的な態度や行動に現れるようにするとともに，人権が尊重される社会づくりに向けた行動につなげること</a:t>
            </a:r>
            <a:endParaRPr lang="en-US" altLang="ja-JP" sz="2400" b="1"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1537587" y="6303061"/>
            <a:ext cx="6162264" cy="461665"/>
          </a:xfrm>
          <a:prstGeom prst="rect">
            <a:avLst/>
          </a:prstGeom>
          <a:noFill/>
        </p:spPr>
        <p:txBody>
          <a:bodyPr wrap="none" rtlCol="0">
            <a:spAutoFit/>
          </a:bodyPr>
          <a:lstStyle/>
          <a:p>
            <a:r>
              <a:rPr kumimoji="1" lang="ja-JP" altLang="en-US" sz="2400" dirty="0">
                <a:solidFill>
                  <a:srgbClr val="0000CC"/>
                </a:solidFill>
              </a:rPr>
              <a:t>だから，人権教育は，大事な使命を担っている</a:t>
            </a:r>
          </a:p>
        </p:txBody>
      </p:sp>
      <p:sp>
        <p:nvSpPr>
          <p:cNvPr id="5" name="角丸四角形 4"/>
          <p:cNvSpPr/>
          <p:nvPr/>
        </p:nvSpPr>
        <p:spPr bwMode="auto">
          <a:xfrm>
            <a:off x="311694" y="235772"/>
            <a:ext cx="4675941" cy="613630"/>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Arial" charset="0"/>
                <a:ea typeface="ＭＳ Ｐゴシック" pitchFamily="50" charset="-128"/>
              </a:rPr>
              <a:t>学習指導要領前文から引用</a:t>
            </a:r>
          </a:p>
        </p:txBody>
      </p:sp>
      <p:sp>
        <p:nvSpPr>
          <p:cNvPr id="6" name="角丸四角形 5"/>
          <p:cNvSpPr/>
          <p:nvPr/>
        </p:nvSpPr>
        <p:spPr bwMode="auto">
          <a:xfrm>
            <a:off x="311694" y="3278793"/>
            <a:ext cx="8442424" cy="5343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2000" dirty="0"/>
              <a:t>人権教育の指導方法等の在り方について（第三次とりまとめ）から引用</a:t>
            </a:r>
            <a:endParaRPr kumimoji="1" lang="ja-JP" altLang="en-US" sz="2000" i="0" u="none" strike="noStrike" cap="none" normalizeH="0" baseline="0" dirty="0">
              <a:ln>
                <a:noFill/>
              </a:ln>
              <a:solidFill>
                <a:schemeClr val="tx1"/>
              </a:solidFill>
              <a:effectLst/>
            </a:endParaRPr>
          </a:p>
        </p:txBody>
      </p:sp>
      <p:sp>
        <p:nvSpPr>
          <p:cNvPr id="7" name="テキスト ボックス 6">
            <a:extLst>
              <a:ext uri="{FF2B5EF4-FFF2-40B4-BE49-F238E27FC236}">
                <a16:creationId xmlns:a16="http://schemas.microsoft.com/office/drawing/2014/main" id="{BD03F9A1-A827-4192-865D-5B418390F688}"/>
              </a:ext>
            </a:extLst>
          </p:cNvPr>
          <p:cNvSpPr txBox="1"/>
          <p:nvPr/>
        </p:nvSpPr>
        <p:spPr>
          <a:xfrm>
            <a:off x="276727" y="1022684"/>
            <a:ext cx="8626642" cy="1938992"/>
          </a:xfrm>
          <a:prstGeom prst="rect">
            <a:avLst/>
          </a:prstGeom>
          <a:solidFill>
            <a:schemeClr val="accent2">
              <a:lumMod val="40000"/>
              <a:lumOff val="60000"/>
            </a:schemeClr>
          </a:solidFill>
          <a:ln>
            <a:solidFill>
              <a:schemeClr val="tx1"/>
            </a:solidFill>
          </a:ln>
        </p:spPr>
        <p:txBody>
          <a:bodyPr wrap="square" rtlCol="0">
            <a:spAutoFit/>
          </a:bodyPr>
          <a:lstStyle/>
          <a:p>
            <a:r>
              <a:rPr lang="ja-JP" altLang="en-US" sz="2400" kern="100" dirty="0">
                <a:latin typeface="ＭＳ ゴシック" panose="020B0609070205080204" pitchFamily="49" charset="-128"/>
                <a:ea typeface="ＭＳ ゴシック" panose="020B0609070205080204" pitchFamily="49" charset="-128"/>
                <a:cs typeface="HG丸ｺﾞｼｯｸM-PRO" panose="020F0600000000000000" pitchFamily="50" charset="-128"/>
              </a:rPr>
              <a:t>　</a:t>
            </a:r>
            <a:r>
              <a:rPr lang="ja-JP" altLang="ja-JP" sz="2400" kern="100" dirty="0">
                <a:latin typeface="ＭＳ ゴシック" panose="020B0609070205080204" pitchFamily="49" charset="-128"/>
                <a:ea typeface="ＭＳ ゴシック" panose="020B0609070205080204" pitchFamily="49" charset="-128"/>
                <a:cs typeface="HG丸ｺﾞｼｯｸM-PRO" panose="020F0600000000000000" pitchFamily="50" charset="-128"/>
              </a:rPr>
              <a:t>一人一人の児童（生徒）が，</a:t>
            </a:r>
            <a:r>
              <a:rPr lang="ja-JP" altLang="ja-JP" sz="2400" b="1" u="sng" kern="100" dirty="0">
                <a:solidFill>
                  <a:srgbClr val="FF0000"/>
                </a:solidFill>
                <a:latin typeface="ＭＳ ゴシック" panose="020B0609070205080204" pitchFamily="49" charset="-128"/>
                <a:ea typeface="ＭＳ ゴシック" panose="020B0609070205080204" pitchFamily="49" charset="-128"/>
                <a:cs typeface="HG丸ｺﾞｼｯｸM-PRO" panose="020F0600000000000000" pitchFamily="50" charset="-128"/>
              </a:rPr>
              <a:t>自分のよさや可能性を認識するとともに，あらゆる他者を価値のある存在として尊重し，</a:t>
            </a:r>
            <a:r>
              <a:rPr lang="ja-JP" altLang="ja-JP" sz="2400" b="1" u="sng" kern="100" dirty="0">
                <a:latin typeface="ＭＳ ゴシック" panose="020B0609070205080204" pitchFamily="49" charset="-128"/>
                <a:ea typeface="ＭＳ ゴシック" panose="020B0609070205080204" pitchFamily="49" charset="-128"/>
                <a:cs typeface="HG丸ｺﾞｼｯｸM-PRO" panose="020F0600000000000000" pitchFamily="50" charset="-128"/>
              </a:rPr>
              <a:t>多様な人々と協働しながら</a:t>
            </a:r>
            <a:r>
              <a:rPr lang="ja-JP" altLang="ja-JP" sz="2400" kern="100" dirty="0">
                <a:latin typeface="ＭＳ ゴシック" panose="020B0609070205080204" pitchFamily="49" charset="-128"/>
                <a:ea typeface="ＭＳ ゴシック" panose="020B0609070205080204" pitchFamily="49" charset="-128"/>
                <a:cs typeface="HG丸ｺﾞｼｯｸM-PRO" panose="020F0600000000000000" pitchFamily="50" charset="-128"/>
              </a:rPr>
              <a:t>様々な社会的変化を乗り越え，豊かな人生を切り拓き，持続可能な社会の創り手となることができるようにすること</a:t>
            </a:r>
            <a:endPar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4397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4012</TotalTime>
  <Words>3370</Words>
  <Application>Microsoft Office PowerPoint</Application>
  <PresentationFormat>画面に合わせる (4:3)</PresentationFormat>
  <Paragraphs>213</Paragraphs>
  <Slides>16</Slides>
  <Notes>16</Notes>
  <HiddenSlides>0</HiddenSlides>
  <MMClips>0</MMClips>
  <ScaleCrop>false</ScaleCrop>
  <HeadingPairs>
    <vt:vector size="6" baseType="variant">
      <vt:variant>
        <vt:lpstr>使用されているフォント</vt:lpstr>
      </vt:variant>
      <vt:variant>
        <vt:i4>18</vt:i4>
      </vt:variant>
      <vt:variant>
        <vt:lpstr>テーマ</vt:lpstr>
      </vt:variant>
      <vt:variant>
        <vt:i4>2</vt:i4>
      </vt:variant>
      <vt:variant>
        <vt:lpstr>スライド タイトル</vt:lpstr>
      </vt:variant>
      <vt:variant>
        <vt:i4>16</vt:i4>
      </vt:variant>
    </vt:vector>
  </HeadingPairs>
  <TitlesOfParts>
    <vt:vector size="36" baseType="lpstr">
      <vt:lpstr>BIZ UDPゴシック</vt:lpstr>
      <vt:lpstr>BIZ UDゴシック</vt:lpstr>
      <vt:lpstr>BIZ UD明朝 Medium</vt:lpstr>
      <vt:lpstr>HGP創英角ｺﾞｼｯｸUB</vt:lpstr>
      <vt:lpstr>HGｺﾞｼｯｸM</vt:lpstr>
      <vt:lpstr>HG丸ｺﾞｼｯｸM-PRO</vt:lpstr>
      <vt:lpstr>ＭＳ Ｐゴシック</vt:lpstr>
      <vt:lpstr>ＭＳ ゴシック</vt:lpstr>
      <vt:lpstr>メイリオ</vt:lpstr>
      <vt:lpstr>Arial</vt:lpstr>
      <vt:lpstr>Calibri</vt:lpstr>
      <vt:lpstr>Calibri Light</vt:lpstr>
      <vt:lpstr>Comic Sans MS</vt:lpstr>
      <vt:lpstr>Georgia</vt:lpstr>
      <vt:lpstr>Tahoma</vt:lpstr>
      <vt:lpstr>Times New Roman</vt:lpstr>
      <vt:lpstr>Trebuchet MS</vt:lpstr>
      <vt:lpstr>Wingdings</vt:lpstr>
      <vt:lpstr>スリップストリーム</vt:lpstr>
      <vt:lpstr>Office テーマ</vt:lpstr>
      <vt:lpstr>　人権教育の目標・理念</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鹿児島県</dc:creator>
  <cp:lastModifiedBy>涌井 英明</cp:lastModifiedBy>
  <cp:revision>299</cp:revision>
  <cp:lastPrinted>2021-03-30T10:17:43Z</cp:lastPrinted>
  <dcterms:created xsi:type="dcterms:W3CDTF">2020-05-11T09:35:31Z</dcterms:created>
  <dcterms:modified xsi:type="dcterms:W3CDTF">2023-03-24T06:14:57Z</dcterms:modified>
</cp:coreProperties>
</file>