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handoutMasterIdLst>
    <p:handoutMasterId r:id="rId15"/>
  </p:handoutMasterIdLst>
  <p:sldIdLst>
    <p:sldId id="417" r:id="rId3"/>
    <p:sldId id="406" r:id="rId4"/>
    <p:sldId id="409" r:id="rId5"/>
    <p:sldId id="408" r:id="rId6"/>
    <p:sldId id="410" r:id="rId7"/>
    <p:sldId id="420" r:id="rId8"/>
    <p:sldId id="415" r:id="rId9"/>
    <p:sldId id="422" r:id="rId10"/>
    <p:sldId id="419" r:id="rId11"/>
    <p:sldId id="418" r:id="rId12"/>
    <p:sldId id="376"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a:srgbClr val="CCFFFF"/>
    <a:srgbClr val="FFFFCC"/>
    <a:srgbClr val="FF0066"/>
    <a:srgbClr val="FFCCFF"/>
    <a:srgbClr val="FFCC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8" autoAdjust="0"/>
    <p:restoredTop sz="69081" autoAdjust="0"/>
  </p:normalViewPr>
  <p:slideViewPr>
    <p:cSldViewPr snapToGrid="0">
      <p:cViewPr varScale="1">
        <p:scale>
          <a:sx n="84" d="100"/>
          <a:sy n="84" d="100"/>
        </p:scale>
        <p:origin x="102" y="1650"/>
      </p:cViewPr>
      <p:guideLst/>
    </p:cSldViewPr>
  </p:slideViewPr>
  <p:outlineViewPr>
    <p:cViewPr>
      <p:scale>
        <a:sx n="33" d="100"/>
        <a:sy n="33" d="100"/>
      </p:scale>
      <p:origin x="0" y="-6252"/>
    </p:cViewPr>
  </p:outlineViewPr>
  <p:notesTextViewPr>
    <p:cViewPr>
      <p:scale>
        <a:sx n="125" d="100"/>
        <a:sy n="125"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6" cy="498692"/>
          </a:xfrm>
          <a:prstGeom prst="rect">
            <a:avLst/>
          </a:prstGeom>
        </p:spPr>
        <p:txBody>
          <a:bodyPr vert="horz" lIns="91559" tIns="45779" rIns="91559" bIns="45779"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1559" tIns="45779" rIns="91559" bIns="4577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2"/>
          </a:xfrm>
          <a:prstGeom prst="rect">
            <a:avLst/>
          </a:prstGeom>
        </p:spPr>
        <p:txBody>
          <a:bodyPr vert="horz" lIns="91559" tIns="45779" rIns="91559" bIns="45779"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59" tIns="45779" rIns="91559" bIns="4577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j-ea"/>
                <a:ea typeface="+mj-ea"/>
              </a:rPr>
              <a:t>人権同和教育課ｅコンテンツナンバー３</a:t>
            </a:r>
            <a:endParaRPr lang="en-US" altLang="ja-JP" dirty="0">
              <a:latin typeface="+mj-ea"/>
              <a:ea typeface="+mj-ea"/>
            </a:endParaRPr>
          </a:p>
          <a:p>
            <a:r>
              <a:rPr lang="ja-JP" altLang="en-US" dirty="0">
                <a:latin typeface="+mj-ea"/>
                <a:ea typeface="+mj-ea"/>
              </a:rPr>
              <a:t>「高齢者の人権を守ろう」</a:t>
            </a:r>
            <a:endParaRPr lang="en-US" altLang="ja-JP" dirty="0">
              <a:latin typeface="+mj-ea"/>
              <a:ea typeface="+mj-ea"/>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50069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学校以外に地域や関係機関との連携することで，より一層の充実が図られます。</a:t>
            </a:r>
            <a:endParaRPr kumimoji="1" lang="en-US" altLang="ja-JP" dirty="0">
              <a:latin typeface="+mn-ea"/>
              <a:ea typeface="+mn-ea"/>
            </a:endParaRPr>
          </a:p>
          <a:p>
            <a:r>
              <a:rPr kumimoji="1" lang="ja-JP" altLang="en-US" dirty="0">
                <a:latin typeface="+mn-ea"/>
                <a:ea typeface="+mn-ea"/>
              </a:rPr>
              <a:t>特に，高齢者虐待の防止・早期発見のための相談窓口があることについても理解しておくことが大切です。</a:t>
            </a:r>
            <a:endParaRPr kumimoji="1" lang="en-US" altLang="ja-JP" dirty="0">
              <a:latin typeface="+mn-ea"/>
              <a:ea typeface="+mn-ea"/>
            </a:endParaRPr>
          </a:p>
          <a:p>
            <a:r>
              <a:rPr kumimoji="1" lang="ja-JP" altLang="en-US" dirty="0">
                <a:latin typeface="+mn-ea"/>
                <a:ea typeface="+mn-ea"/>
              </a:rPr>
              <a:t>相談窓口は，市役所，町村役場，地域包括支援センターとなっています。</a:t>
            </a:r>
            <a:endParaRPr kumimoji="1" lang="en-US" altLang="ja-JP" dirty="0">
              <a:latin typeface="+mn-ea"/>
              <a:ea typeface="+mn-ea"/>
            </a:endParaRPr>
          </a:p>
          <a:p>
            <a:r>
              <a:rPr kumimoji="1" lang="ja-JP" altLang="en-US" dirty="0">
                <a:latin typeface="+mn-ea"/>
                <a:ea typeface="+mn-ea"/>
              </a:rPr>
              <a:t>高齢者虐待　鹿児島　で検索すると各自治体における相談窓口が示されます。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また，県は，令和５年２月に高齢者虐待防止対策に係る啓発普及活動の一環として作成している「高齢者虐待防止リーフレット」を更新しています。県のホームページに掲載していますので，学校での取組の参考として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なお，高齢者の人権については，平成</a:t>
            </a:r>
            <a:r>
              <a:rPr kumimoji="1" lang="en-US" altLang="ja-JP" sz="1200" kern="1200" dirty="0">
                <a:solidFill>
                  <a:schemeClr val="tx1"/>
                </a:solidFill>
                <a:latin typeface="+mj-ea"/>
                <a:ea typeface="+mn-ea"/>
                <a:cs typeface="+mn-cs"/>
              </a:rPr>
              <a:t>31</a:t>
            </a:r>
            <a:r>
              <a:rPr kumimoji="1" lang="ja-JP" altLang="en-US" sz="1200" kern="1200" dirty="0">
                <a:solidFill>
                  <a:schemeClr val="tx1"/>
                </a:solidFill>
                <a:latin typeface="+mj-ea"/>
                <a:ea typeface="+mn-ea"/>
                <a:cs typeface="+mn-cs"/>
              </a:rPr>
              <a:t>年度版「なくそう差別　築こう明るい社会」</a:t>
            </a:r>
            <a:r>
              <a:rPr kumimoji="1" lang="en-US" altLang="ja-JP" sz="1200" kern="1200" dirty="0">
                <a:solidFill>
                  <a:schemeClr val="tx1"/>
                </a:solidFill>
                <a:latin typeface="+mj-ea"/>
                <a:ea typeface="+mn-ea"/>
                <a:cs typeface="+mn-cs"/>
              </a:rPr>
              <a:t>P</a:t>
            </a:r>
            <a:r>
              <a:rPr kumimoji="1" lang="ja-JP" altLang="en-US" sz="1200" kern="1200" dirty="0">
                <a:solidFill>
                  <a:schemeClr val="tx1"/>
                </a:solidFill>
                <a:latin typeface="+mj-ea"/>
                <a:ea typeface="+mn-ea"/>
                <a:cs typeface="+mn-cs"/>
              </a:rPr>
              <a:t>５，６ページに掲載されていますので参考にしてください。</a:t>
            </a:r>
            <a:endParaRPr kumimoji="1" lang="en-US" altLang="ja-JP" sz="1200" kern="1200" dirty="0">
              <a:solidFill>
                <a:schemeClr val="tx1"/>
              </a:solidFill>
              <a:latin typeface="+mj-ea"/>
              <a:ea typeface="+mn-ea"/>
              <a:cs typeface="+mn-cs"/>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184262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latin typeface="+mj-ea"/>
                <a:ea typeface="+mj-ea"/>
              </a:rPr>
              <a:t>人権教育は全ての教育の基本</a:t>
            </a:r>
            <a:r>
              <a:rPr lang="ja-JP" altLang="en-US" dirty="0">
                <a:latin typeface="+mj-ea"/>
                <a:ea typeface="+mj-ea"/>
              </a:rPr>
              <a:t>です。</a:t>
            </a:r>
            <a:endParaRPr lang="ja-JP" altLang="ja-JP" dirty="0">
              <a:latin typeface="+mj-ea"/>
              <a:ea typeface="+mj-ea"/>
            </a:endParaRPr>
          </a:p>
          <a:p>
            <a:r>
              <a:rPr lang="ja-JP" altLang="ja-JP" dirty="0">
                <a:latin typeface="+mj-ea"/>
                <a:ea typeface="+mj-ea"/>
              </a:rPr>
              <a:t>子どもたちが，今日も行きたいと思う学校づくりを進めましょう。</a:t>
            </a:r>
            <a:endParaRPr lang="en-US" altLang="ja-JP" dirty="0">
              <a:latin typeface="+mj-ea"/>
              <a:ea typeface="+mj-ea"/>
            </a:endParaRP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このコンテンツでは，次の内容を学習します。</a:t>
            </a:r>
            <a:endParaRPr lang="en-US" altLang="ja-JP" dirty="0">
              <a:latin typeface="+mn-ea"/>
            </a:endParaRPr>
          </a:p>
          <a:p>
            <a:r>
              <a:rPr lang="ja-JP" altLang="en-US" dirty="0">
                <a:latin typeface="+mn-ea"/>
              </a:rPr>
              <a:t>１　高齢者に起きている人権問題</a:t>
            </a:r>
            <a:endParaRPr lang="en-US" altLang="ja-JP" dirty="0">
              <a:latin typeface="+mn-ea"/>
            </a:endParaRPr>
          </a:p>
          <a:p>
            <a:r>
              <a:rPr lang="ja-JP" altLang="en-US" dirty="0">
                <a:latin typeface="+mn-ea"/>
              </a:rPr>
              <a:t>２　高齢者の人権に係る法律等について　</a:t>
            </a:r>
            <a:endParaRPr lang="en-US" altLang="ja-JP" dirty="0">
              <a:latin typeface="+mn-ea"/>
            </a:endParaRPr>
          </a:p>
          <a:p>
            <a:r>
              <a:rPr lang="ja-JP" altLang="en-US" dirty="0">
                <a:latin typeface="+mn-ea"/>
              </a:rPr>
              <a:t>３　学校での取組に当たって</a:t>
            </a:r>
            <a:endParaRPr lang="en-US" altLang="ja-JP" sz="1800" dirty="0">
              <a:latin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我が国は，平均寿命の大幅な伸びや少子化等を背景として，人口の</a:t>
            </a:r>
            <a:r>
              <a:rPr kumimoji="1" lang="en-US" altLang="ja-JP" dirty="0">
                <a:latin typeface="+mj-ea"/>
                <a:ea typeface="+mj-ea"/>
              </a:rPr>
              <a:t>4</a:t>
            </a:r>
            <a:r>
              <a:rPr kumimoji="1" lang="ja-JP" altLang="en-US" dirty="0">
                <a:latin typeface="+mj-ea"/>
                <a:ea typeface="+mj-ea"/>
              </a:rPr>
              <a:t>人に</a:t>
            </a:r>
            <a:r>
              <a:rPr kumimoji="1" lang="en-US" altLang="ja-JP" dirty="0">
                <a:latin typeface="+mj-ea"/>
                <a:ea typeface="+mj-ea"/>
              </a:rPr>
              <a:t>1</a:t>
            </a:r>
            <a:r>
              <a:rPr kumimoji="1" lang="ja-JP" altLang="en-US" dirty="0">
                <a:latin typeface="+mj-ea"/>
                <a:ea typeface="+mj-ea"/>
              </a:rPr>
              <a:t>人が</a:t>
            </a:r>
            <a:r>
              <a:rPr kumimoji="1" lang="en-US" altLang="ja-JP" dirty="0">
                <a:latin typeface="+mj-ea"/>
                <a:ea typeface="+mj-ea"/>
              </a:rPr>
              <a:t>65</a:t>
            </a:r>
            <a:r>
              <a:rPr kumimoji="1" lang="ja-JP" altLang="en-US" dirty="0">
                <a:latin typeface="+mj-ea"/>
                <a:ea typeface="+mj-ea"/>
              </a:rPr>
              <a:t>歳以上の者となっています。</a:t>
            </a:r>
            <a:endParaRPr kumimoji="1" lang="en-US" altLang="ja-JP" dirty="0">
              <a:latin typeface="+mj-ea"/>
              <a:ea typeface="+mj-ea"/>
            </a:endParaRPr>
          </a:p>
          <a:p>
            <a:r>
              <a:rPr kumimoji="1" lang="ja-JP" altLang="en-US" dirty="0">
                <a:latin typeface="+mj-ea"/>
                <a:ea typeface="+mj-ea"/>
              </a:rPr>
              <a:t>このような中，高齢者の人権に関わる問題として，高齢者に対する身体的・精神的な虐待や，その有する財産権の侵害のほか，社会参加の困難性などが指摘されています。</a:t>
            </a:r>
            <a:endParaRPr kumimoji="1" lang="en-US" altLang="ja-JP" dirty="0">
              <a:latin typeface="+mj-ea"/>
              <a:ea typeface="+mj-ea"/>
            </a:endParaRPr>
          </a:p>
          <a:p>
            <a:r>
              <a:rPr kumimoji="1" lang="ja-JP" altLang="en-US">
                <a:latin typeface="+mj-ea"/>
                <a:ea typeface="+mj-ea"/>
              </a:rPr>
              <a:t>令和４年</a:t>
            </a:r>
            <a:r>
              <a:rPr kumimoji="1" lang="ja-JP" altLang="en-US" dirty="0">
                <a:latin typeface="+mj-ea"/>
                <a:ea typeface="+mj-ea"/>
              </a:rPr>
              <a:t>に内閣府が行った「人権擁護に関する世論調査」で，「高齢者にどのような人権問題が起きていますか？」という質問の回答として最も多かったのは，「悪徳商法，特殊詐欺の被害が多いこと」で</a:t>
            </a:r>
            <a:r>
              <a:rPr kumimoji="1" lang="en-US" altLang="ja-JP" dirty="0">
                <a:latin typeface="+mj-ea"/>
                <a:ea typeface="+mj-ea"/>
              </a:rPr>
              <a:t>44.7</a:t>
            </a:r>
            <a:r>
              <a:rPr kumimoji="1" lang="ja-JP" altLang="en-US" dirty="0">
                <a:latin typeface="+mj-ea"/>
                <a:ea typeface="+mj-ea"/>
              </a:rPr>
              <a:t>％の人が答えています。その他，病院や施設での虐待，介護における嫌がらせ，差別的な言動をされるなど，高齢者の虐待に係る内容について人権問題が起きていると認識している方が多いことが伺えます。</a:t>
            </a: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327301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高齢者の虐待とは，</a:t>
            </a:r>
            <a:r>
              <a:rPr kumimoji="1" lang="en-US" altLang="ja-JP" dirty="0">
                <a:latin typeface="+mj-ea"/>
                <a:ea typeface="+mj-ea"/>
              </a:rPr>
              <a:t>65</a:t>
            </a:r>
            <a:r>
              <a:rPr kumimoji="1" lang="ja-JP" altLang="en-US" dirty="0">
                <a:latin typeface="+mj-ea"/>
                <a:ea typeface="+mj-ea"/>
              </a:rPr>
              <a:t>歳以上の高齢者に対して，高齢者の世話をしている家族，親族，同居人等の養護者や養護施設従事者等によるものが行う，身体に暴力を加える身体的虐待，高齢者を衰弱させるような著しい減食，長時間の放置などの介護・世話の放棄・放任，高齢者への暴言，拒絶的な対応をとるなどの心理的虐待，わいせつな行為をするなどの性的虐待，高齢者の家族等による本人の財産の無断処分等の経済的虐待などの行為のことを言います。</a:t>
            </a:r>
            <a:endParaRPr kumimoji="1" lang="en-US" altLang="ja-JP" dirty="0">
              <a:latin typeface="+mj-ea"/>
              <a:ea typeface="+mj-ea"/>
            </a:endParaRPr>
          </a:p>
          <a:p>
            <a:r>
              <a:rPr kumimoji="1" lang="ja-JP" altLang="en-US" dirty="0">
                <a:latin typeface="+mj-ea"/>
                <a:ea typeface="+mj-ea"/>
              </a:rPr>
              <a:t>虐待の要因は，介護や認知症に関する家族・親族の無理解・無関心，希薄な近隣関係社会からの孤立，介護負担の増加など様々な要因が重なり合って発生します。表面上の行為のみにとらわれず，その背景にある様々な要因を探り，状況を正確に把握することが大切です。</a:t>
            </a: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391120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r>
              <a:rPr lang="ja-JP" altLang="en-US" dirty="0">
                <a:latin typeface="+mn-ea"/>
              </a:rPr>
              <a:t>こうした高齢者が被害者となる虐待や事件・事故の防止と高齢者の権利を擁護するために適切な対応が求められており，高齢者に係る様々な法律が成立しています。</a:t>
            </a:r>
            <a:endParaRPr kumimoji="1" lang="ja-JP" altLang="en-US" dirty="0">
              <a:solidFill>
                <a:schemeClr val="tx1"/>
              </a:solidFill>
              <a:latin typeface="+mn-ea"/>
              <a:ea typeface="+mn-ea"/>
            </a:endParaRPr>
          </a:p>
          <a:p>
            <a:r>
              <a:rPr lang="ja-JP" altLang="en-US" dirty="0">
                <a:latin typeface="+mn-ea"/>
              </a:rPr>
              <a:t>平成</a:t>
            </a:r>
            <a:r>
              <a:rPr lang="en-US" altLang="ja-JP" dirty="0">
                <a:latin typeface="+mn-ea"/>
              </a:rPr>
              <a:t>7</a:t>
            </a:r>
            <a:r>
              <a:rPr lang="ja-JP" altLang="en-US" dirty="0">
                <a:latin typeface="+mn-ea"/>
              </a:rPr>
              <a:t>年には，国民一人一人が生涯にわたって安心して生きがいを持って過ごすことができる社会を目指して「高齢社会対策基本法」が施行され，平成</a:t>
            </a:r>
            <a:r>
              <a:rPr lang="en-US" altLang="ja-JP" dirty="0">
                <a:latin typeface="+mn-ea"/>
              </a:rPr>
              <a:t>8</a:t>
            </a:r>
            <a:r>
              <a:rPr lang="ja-JP" altLang="en-US" dirty="0">
                <a:latin typeface="+mn-ea"/>
              </a:rPr>
              <a:t>年には，同法に基づき，「高齢社会対策大綱」が策定されました。</a:t>
            </a:r>
          </a:p>
          <a:p>
            <a:r>
              <a:rPr lang="ja-JP" altLang="en-US" dirty="0">
                <a:latin typeface="+mn-ea"/>
              </a:rPr>
              <a:t>そして，平成</a:t>
            </a:r>
            <a:r>
              <a:rPr lang="en-US" altLang="ja-JP" dirty="0">
                <a:latin typeface="+mn-ea"/>
              </a:rPr>
              <a:t>18</a:t>
            </a:r>
            <a:r>
              <a:rPr lang="ja-JP" altLang="en-US" dirty="0">
                <a:latin typeface="+mn-ea"/>
              </a:rPr>
              <a:t>年に施行された「高齢者虐待の防止，高齢者の養護者に対する支援等に関する法律」に基づき，高齢者虐待の防止や虐待の早期発見・早期対応のための施策が進められています。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鹿児島県では，高齢者の保健・医療・福祉に関する総合的な計画として平成</a:t>
            </a:r>
            <a:r>
              <a:rPr kumimoji="1" lang="en-US" altLang="ja-JP" dirty="0">
                <a:latin typeface="+mj-ea"/>
                <a:ea typeface="+mj-ea"/>
              </a:rPr>
              <a:t>12</a:t>
            </a:r>
            <a:r>
              <a:rPr kumimoji="1" lang="ja-JP" altLang="en-US" dirty="0">
                <a:latin typeface="+mj-ea"/>
                <a:ea typeface="+mj-ea"/>
              </a:rPr>
              <a:t>年に「鹿児島すこやか長寿プラン」が策定され，計画に基づき，高齢者が，生き生きと暮らせる，安心して暮らせる，支え合って暮らせる長寿社会づくりを総合的に推進しています。</a:t>
            </a:r>
            <a:endParaRPr kumimoji="1" lang="en-US" altLang="ja-JP" dirty="0">
              <a:latin typeface="+mj-ea"/>
              <a:ea typeface="+mj-ea"/>
            </a:endParaRPr>
          </a:p>
          <a:p>
            <a:r>
              <a:rPr kumimoji="1" lang="ja-JP" altLang="en-US" dirty="0">
                <a:latin typeface="+mj-ea"/>
                <a:ea typeface="+mj-ea"/>
              </a:rPr>
              <a:t>なお，令和</a:t>
            </a:r>
            <a:r>
              <a:rPr kumimoji="1" lang="en-US" altLang="ja-JP" dirty="0">
                <a:latin typeface="+mj-ea"/>
                <a:ea typeface="+mj-ea"/>
              </a:rPr>
              <a:t>3</a:t>
            </a:r>
            <a:r>
              <a:rPr kumimoji="1" lang="ja-JP" altLang="en-US" dirty="0">
                <a:latin typeface="+mj-ea"/>
                <a:ea typeface="+mj-ea"/>
              </a:rPr>
              <a:t>年度に</a:t>
            </a:r>
            <a:r>
              <a:rPr kumimoji="1" lang="ja-JP" altLang="en-US" sz="1200" b="0" i="0" kern="1200" dirty="0">
                <a:solidFill>
                  <a:schemeClr val="tx1"/>
                </a:solidFill>
                <a:effectLst/>
                <a:latin typeface="+mn-lt"/>
                <a:ea typeface="+mn-ea"/>
                <a:cs typeface="+mn-cs"/>
              </a:rPr>
              <a:t>見直しが行われ，</a:t>
            </a:r>
            <a:r>
              <a:rPr kumimoji="1" lang="ja-JP" altLang="en-US" dirty="0">
                <a:latin typeface="+mj-ea"/>
                <a:ea typeface="+mj-ea"/>
              </a:rPr>
              <a:t>鹿児島すこやか長寿プラン</a:t>
            </a:r>
            <a:r>
              <a:rPr kumimoji="1" lang="en-US" altLang="ja-JP" dirty="0">
                <a:latin typeface="+mj-ea"/>
                <a:ea typeface="+mj-ea"/>
              </a:rPr>
              <a:t>2021</a:t>
            </a:r>
            <a:r>
              <a:rPr kumimoji="1" lang="ja-JP" altLang="en-US" dirty="0">
                <a:latin typeface="+mj-ea"/>
                <a:ea typeface="+mj-ea"/>
              </a:rPr>
              <a:t>（計画期間：令和</a:t>
            </a:r>
            <a:r>
              <a:rPr kumimoji="1" lang="en-US" altLang="ja-JP" dirty="0">
                <a:latin typeface="+mj-ea"/>
                <a:ea typeface="+mj-ea"/>
              </a:rPr>
              <a:t>3</a:t>
            </a:r>
            <a:r>
              <a:rPr kumimoji="1" lang="ja-JP" altLang="en-US" dirty="0">
                <a:latin typeface="+mj-ea"/>
                <a:ea typeface="+mj-ea"/>
              </a:rPr>
              <a:t>年度～令和</a:t>
            </a:r>
            <a:r>
              <a:rPr kumimoji="1" lang="en-US" altLang="ja-JP" dirty="0">
                <a:latin typeface="+mj-ea"/>
                <a:ea typeface="+mj-ea"/>
              </a:rPr>
              <a:t>5</a:t>
            </a:r>
            <a:r>
              <a:rPr kumimoji="1" lang="ja-JP" altLang="en-US" dirty="0">
                <a:latin typeface="+mj-ea"/>
                <a:ea typeface="+mj-ea"/>
              </a:rPr>
              <a:t>年度）がスタートしています。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390058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学校での取組に当たっては，教育活動全体を通じて，高齢者に対する尊敬や感謝の心を育てるとともに，高齢社会に対する基礎的理解や介護・福祉などの課題に関する理解を深めさせる教育を推進していく必要があります。</a:t>
            </a:r>
            <a:endParaRPr kumimoji="1" lang="en-US" altLang="ja-JP" dirty="0">
              <a:latin typeface="+mj-ea"/>
              <a:ea typeface="+mj-ea"/>
            </a:endParaRP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108151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教育課程における取組の例を紹介します。</a:t>
            </a:r>
            <a:endParaRPr kumimoji="1" lang="en-US" altLang="ja-JP" dirty="0">
              <a:latin typeface="+mj-ea"/>
              <a:ea typeface="+mj-ea"/>
            </a:endParaRPr>
          </a:p>
          <a:p>
            <a:pPr defTabSz="915589"/>
            <a:r>
              <a:rPr kumimoji="1" lang="ja-JP" altLang="en-US" dirty="0">
                <a:latin typeface="+mj-ea"/>
                <a:ea typeface="+mj-ea"/>
              </a:rPr>
              <a:t>高齢者への尊敬や感謝の心を育てる取組として，特別養護老人ホーム等の訪問等による高齢者との交流活動があります。</a:t>
            </a:r>
            <a:endParaRPr kumimoji="1" lang="en-US" altLang="ja-JP" dirty="0">
              <a:latin typeface="+mj-ea"/>
              <a:ea typeface="+mj-ea"/>
            </a:endParaRPr>
          </a:p>
          <a:p>
            <a:pPr defTabSz="915589"/>
            <a:r>
              <a:rPr kumimoji="1" lang="ja-JP" altLang="en-US" dirty="0">
                <a:latin typeface="+mj-ea"/>
                <a:ea typeface="+mj-ea"/>
              </a:rPr>
              <a:t>また，高齢社会に対する基礎的理解や介護・福祉などの課題に関する理解を深める取組として，認知症サポーターを講師に招いて，高齢者福祉体験を行ったり，高齢者の生活の様子や抱える課題について話し合い，専門家の話や高齢者の疑似体験を行ったりする活動が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195098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教育活動全般を通した取組として，学校応援団との交流や伝統芸能の伝承，昔遊びの講師，登下校の見守り，交流給食や学習発表会への招待などがあります。こうした学校教育の様々な機会を捉えて，高齢者の人権を守る取組を推進することが大切です。</a:t>
            </a:r>
            <a:endParaRPr kumimoji="1" lang="en-US" altLang="ja-JP" dirty="0">
              <a:latin typeface="+mj-ea"/>
              <a:ea typeface="+mj-ea"/>
            </a:endParaRPr>
          </a:p>
          <a:p>
            <a:pPr defTabSz="915589">
              <a:defRPr/>
            </a:pPr>
            <a:r>
              <a:rPr kumimoji="1" lang="ja-JP" altLang="en-US" dirty="0">
                <a:latin typeface="+mj-ea"/>
                <a:ea typeface="+mj-ea"/>
              </a:rPr>
              <a:t>なお，高齢者といっても，健康状態や高齢者としての自覚など，個々の状況にはそれぞれ個人差があることに留意する必要があります。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59439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4745" y="2284186"/>
            <a:ext cx="759832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高齢者の人権を守ろう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11307" y="374836"/>
            <a:ext cx="7305205"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３</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378" y="3146719"/>
            <a:ext cx="2755386" cy="2880063"/>
          </a:xfrm>
          <a:prstGeom prst="rect">
            <a:avLst/>
          </a:prstGeom>
        </p:spPr>
      </p:pic>
    </p:spTree>
    <p:extLst>
      <p:ext uri="{BB962C8B-B14F-4D97-AF65-F5344CB8AC3E}">
        <p14:creationId xmlns:p14="http://schemas.microsoft.com/office/powerpoint/2010/main" val="260093619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2089151"/>
            <a:ext cx="2057400" cy="365125"/>
          </a:xfrm>
        </p:spPr>
        <p:txBody>
          <a:bodyPr/>
          <a:lstStyle/>
          <a:p>
            <a:fld id="{90237AB0-5452-4974-B0D6-AAC534A68F92}" type="slidenum">
              <a:rPr kumimoji="1" lang="ja-JP" altLang="en-US" smtClean="0"/>
              <a:t>10</a:t>
            </a:fld>
            <a:endParaRPr kumimoji="1" lang="ja-JP" altLang="en-US" dirty="0"/>
          </a:p>
        </p:txBody>
      </p:sp>
      <p:sp>
        <p:nvSpPr>
          <p:cNvPr id="10" name="テキスト ボックス 9"/>
          <p:cNvSpPr txBox="1"/>
          <p:nvPr/>
        </p:nvSpPr>
        <p:spPr>
          <a:xfrm>
            <a:off x="0" y="946308"/>
            <a:ext cx="9027267" cy="646331"/>
          </a:xfrm>
          <a:prstGeom prst="rect">
            <a:avLst/>
          </a:prstGeom>
          <a:noFill/>
        </p:spPr>
        <p:txBody>
          <a:bodyPr wrap="square" rtlCol="0">
            <a:spAutoFit/>
          </a:bodyPr>
          <a:lstStyle/>
          <a:p>
            <a:r>
              <a:rPr lang="ja-JP" altLang="en-US" sz="3600" dirty="0">
                <a:latin typeface="BIZ UDゴシック" panose="020B0400000000000000" pitchFamily="49" charset="-128"/>
                <a:ea typeface="BIZ UDゴシック" panose="020B0400000000000000" pitchFamily="49" charset="-128"/>
              </a:rPr>
              <a:t>　</a:t>
            </a:r>
            <a:r>
              <a:rPr kumimoji="1" lang="ja-JP" altLang="en-US" sz="3200" dirty="0">
                <a:solidFill>
                  <a:srgbClr val="FF0066"/>
                </a:solidFill>
                <a:latin typeface="BIZ UDゴシック" panose="020B0400000000000000" pitchFamily="49" charset="-128"/>
                <a:ea typeface="BIZ UDゴシック" panose="020B0400000000000000" pitchFamily="49" charset="-128"/>
              </a:rPr>
              <a:t>市役所，町村役場</a:t>
            </a:r>
            <a:r>
              <a:rPr kumimoji="1" lang="ja-JP" altLang="en-US" sz="3200" dirty="0">
                <a:latin typeface="BIZ UDゴシック" panose="020B0400000000000000" pitchFamily="49" charset="-128"/>
                <a:ea typeface="BIZ UDゴシック" panose="020B0400000000000000" pitchFamily="49" charset="-128"/>
              </a:rPr>
              <a:t>及び</a:t>
            </a:r>
            <a:r>
              <a:rPr kumimoji="1" lang="ja-JP" altLang="en-US" sz="3200" dirty="0">
                <a:solidFill>
                  <a:srgbClr val="FF0066"/>
                </a:solidFill>
                <a:latin typeface="BIZ UDゴシック" panose="020B0400000000000000" pitchFamily="49" charset="-128"/>
                <a:ea typeface="BIZ UDゴシック" panose="020B0400000000000000" pitchFamily="49" charset="-128"/>
              </a:rPr>
              <a:t>地域包括支援センター</a:t>
            </a:r>
          </a:p>
        </p:txBody>
      </p:sp>
      <p:sp>
        <p:nvSpPr>
          <p:cNvPr id="11" name="角丸四角形 10"/>
          <p:cNvSpPr/>
          <p:nvPr/>
        </p:nvSpPr>
        <p:spPr>
          <a:xfrm>
            <a:off x="410547" y="268051"/>
            <a:ext cx="5930669" cy="687720"/>
          </a:xfrm>
          <a:prstGeom prst="roundRect">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高齢者虐待に係る相談窓口</a:t>
            </a:r>
            <a:endParaRPr kumimoji="1" lang="ja-JP" altLang="en-US" sz="3600" dirty="0">
              <a:solidFill>
                <a:schemeClr val="tx1"/>
              </a:solidFill>
            </a:endParaRPr>
          </a:p>
        </p:txBody>
      </p:sp>
      <p:sp>
        <p:nvSpPr>
          <p:cNvPr id="2" name="テキスト ボックス 1"/>
          <p:cNvSpPr txBox="1"/>
          <p:nvPr/>
        </p:nvSpPr>
        <p:spPr>
          <a:xfrm>
            <a:off x="996700" y="1665000"/>
            <a:ext cx="4014240" cy="523220"/>
          </a:xfrm>
          <a:prstGeom prst="rect">
            <a:avLst/>
          </a:prstGeom>
          <a:noFill/>
          <a:ln>
            <a:solidFill>
              <a:schemeClr val="tx1"/>
            </a:solidFill>
          </a:ln>
        </p:spPr>
        <p:txBody>
          <a:bodyPr wrap="none" rtlCol="0">
            <a:spAutoFit/>
          </a:bodyPr>
          <a:lstStyle/>
          <a:p>
            <a:r>
              <a:rPr kumimoji="1" lang="ja-JP" altLang="en-US" sz="2800" dirty="0"/>
              <a:t>高齢者虐待防止　鹿児島</a:t>
            </a:r>
          </a:p>
        </p:txBody>
      </p:sp>
      <p:sp>
        <p:nvSpPr>
          <p:cNvPr id="3" name="角丸四角形 2"/>
          <p:cNvSpPr/>
          <p:nvPr/>
        </p:nvSpPr>
        <p:spPr>
          <a:xfrm>
            <a:off x="5427979" y="1665000"/>
            <a:ext cx="1082351" cy="523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検　索</a:t>
            </a:r>
            <a:endParaRPr kumimoji="1" lang="ja-JP" altLang="en-US" sz="2400" b="1" dirty="0"/>
          </a:p>
        </p:txBody>
      </p:sp>
      <p:sp>
        <p:nvSpPr>
          <p:cNvPr id="5" name="右矢印 4"/>
          <p:cNvSpPr/>
          <p:nvPr/>
        </p:nvSpPr>
        <p:spPr>
          <a:xfrm rot="11968021">
            <a:off x="6380633" y="1949956"/>
            <a:ext cx="496812" cy="307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4343104" y="4026327"/>
            <a:ext cx="4195106" cy="2034044"/>
          </a:xfrm>
          <a:prstGeom prst="wedgeRectCallout">
            <a:avLst>
              <a:gd name="adj1" fmla="val -58013"/>
              <a:gd name="adj2" fmla="val 6536"/>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BIZ UDゴシック" panose="020B0400000000000000" pitchFamily="49" charset="-128"/>
                <a:ea typeface="BIZ UDゴシック" panose="020B0400000000000000" pitchFamily="49" charset="-128"/>
              </a:rPr>
              <a:t>　鹿児島県では，高齢者虐待の防止に係る資料を作成しています。鹿児島県のホームページからダウンロードできます。</a:t>
            </a:r>
          </a:p>
        </p:txBody>
      </p:sp>
      <p:sp>
        <p:nvSpPr>
          <p:cNvPr id="12" name="角丸四角形 11"/>
          <p:cNvSpPr/>
          <p:nvPr/>
        </p:nvSpPr>
        <p:spPr>
          <a:xfrm>
            <a:off x="864001" y="2658073"/>
            <a:ext cx="4600393" cy="615359"/>
          </a:xfrm>
          <a:prstGeom prst="roundRect">
            <a:avLst>
              <a:gd name="adj" fmla="val 5000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こんな資料もあります</a:t>
            </a:r>
            <a:endParaRPr kumimoji="1" lang="ja-JP" altLang="en-US" sz="3600" dirty="0">
              <a:solidFill>
                <a:schemeClr val="tx1"/>
              </a:solidFill>
            </a:endParaRPr>
          </a:p>
        </p:txBody>
      </p:sp>
      <p:pic>
        <p:nvPicPr>
          <p:cNvPr id="9" name="図 8">
            <a:extLst>
              <a:ext uri="{FF2B5EF4-FFF2-40B4-BE49-F238E27FC236}">
                <a16:creationId xmlns:a16="http://schemas.microsoft.com/office/drawing/2014/main" id="{34263F2E-9FF9-4E17-B176-01907998D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535" y="3316960"/>
            <a:ext cx="2430468" cy="3449600"/>
          </a:xfrm>
          <a:prstGeom prst="rect">
            <a:avLst/>
          </a:prstGeom>
        </p:spPr>
      </p:pic>
    </p:spTree>
    <p:extLst>
      <p:ext uri="{BB962C8B-B14F-4D97-AF65-F5344CB8AC3E}">
        <p14:creationId xmlns:p14="http://schemas.microsoft.com/office/powerpoint/2010/main" val="39089182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1430" y="155032"/>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11</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98506" y="5103674"/>
            <a:ext cx="6457894" cy="1754326"/>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令和４年度版　人権の擁護　</a:t>
            </a:r>
            <a:endParaRPr lang="en-US" altLang="ja-JP" dirty="0"/>
          </a:p>
          <a:p>
            <a:r>
              <a:rPr kumimoji="1" lang="ja-JP" altLang="en-US" dirty="0"/>
              <a:t>　・　鹿児島県人権教育・啓発基本計画（２次改定）　</a:t>
            </a:r>
            <a:endParaRPr kumimoji="1" lang="en-US" altLang="ja-JP" dirty="0"/>
          </a:p>
          <a:p>
            <a:r>
              <a:rPr lang="ja-JP" altLang="en-US" dirty="0"/>
              <a:t>　・　みんなのための人権ハンドブック　</a:t>
            </a:r>
            <a:endParaRPr lang="en-US" altLang="ja-JP" dirty="0"/>
          </a:p>
          <a:p>
            <a:r>
              <a:rPr lang="ja-JP" altLang="en-US" dirty="0"/>
              <a:t>　・　みんなで防</a:t>
            </a:r>
            <a:r>
              <a:rPr lang="ja-JP" altLang="en-US" dirty="0" err="1"/>
              <a:t>ごう</a:t>
            </a:r>
            <a:r>
              <a:rPr lang="ja-JP" altLang="en-US" dirty="0"/>
              <a:t>高齢者虐待　</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829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534104"/>
            <a:ext cx="2330754" cy="2260551"/>
          </a:xfrm>
          <a:prstGeom prst="rect">
            <a:avLst/>
          </a:prstGeom>
        </p:spPr>
      </p:pic>
      <p:sp>
        <p:nvSpPr>
          <p:cNvPr id="11" name="テキスト ボックス 10"/>
          <p:cNvSpPr txBox="1"/>
          <p:nvPr/>
        </p:nvSpPr>
        <p:spPr>
          <a:xfrm>
            <a:off x="247739" y="922797"/>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a:t>
            </a:r>
            <a:r>
              <a:rPr lang="ja-JP" altLang="en-US" sz="4400" spc="-300" dirty="0">
                <a:solidFill>
                  <a:prstClr val="white"/>
                </a:solidFill>
                <a:latin typeface="BIZ UDゴシック" panose="020B0400000000000000" pitchFamily="49" charset="-128"/>
                <a:ea typeface="BIZ UDゴシック" panose="020B0400000000000000" pitchFamily="49" charset="-128"/>
              </a:rPr>
              <a:t>高齢者に起きている人権問題</a:t>
            </a:r>
          </a:p>
        </p:txBody>
      </p:sp>
      <p:sp>
        <p:nvSpPr>
          <p:cNvPr id="12" name="テキスト ボックス 11"/>
          <p:cNvSpPr txBox="1"/>
          <p:nvPr/>
        </p:nvSpPr>
        <p:spPr>
          <a:xfrm>
            <a:off x="247739" y="3973885"/>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学校での取組に当たって</a:t>
            </a:r>
          </a:p>
        </p:txBody>
      </p:sp>
      <p:sp>
        <p:nvSpPr>
          <p:cNvPr id="13" name="テキスト ボックス 12"/>
          <p:cNvSpPr txBox="1"/>
          <p:nvPr/>
        </p:nvSpPr>
        <p:spPr>
          <a:xfrm>
            <a:off x="247739" y="2236066"/>
            <a:ext cx="8411070"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a:t>
            </a:r>
            <a:r>
              <a:rPr lang="ja-JP" altLang="en-US" sz="4400" spc="-300" dirty="0">
                <a:solidFill>
                  <a:prstClr val="white"/>
                </a:solidFill>
                <a:latin typeface="BIZ UDゴシック" panose="020B0400000000000000" pitchFamily="49" charset="-128"/>
                <a:ea typeface="BIZ UDゴシック" panose="020B0400000000000000" pitchFamily="49" charset="-128"/>
              </a:rPr>
              <a:t>高齢者の人権に係る法律等に</a:t>
            </a:r>
            <a:endParaRPr lang="en-US" altLang="ja-JP" sz="4400" spc="-300" dirty="0">
              <a:solidFill>
                <a:prstClr val="white"/>
              </a:solidFill>
              <a:latin typeface="BIZ UDゴシック" panose="020B0400000000000000" pitchFamily="49" charset="-128"/>
              <a:ea typeface="BIZ UDゴシック" panose="020B0400000000000000" pitchFamily="49" charset="-128"/>
            </a:endParaRPr>
          </a:p>
          <a:p>
            <a:r>
              <a:rPr lang="ja-JP" altLang="en-US" sz="4400" spc="-300" dirty="0">
                <a:solidFill>
                  <a:prstClr val="white"/>
                </a:solidFill>
                <a:latin typeface="BIZ UDゴシック" panose="020B0400000000000000" pitchFamily="49" charset="-128"/>
                <a:ea typeface="BIZ UDゴシック" panose="020B0400000000000000" pitchFamily="49" charset="-128"/>
              </a:rPr>
              <a:t>　ついて</a:t>
            </a:r>
          </a:p>
        </p:txBody>
      </p:sp>
    </p:spTree>
    <p:extLst>
      <p:ext uri="{BB962C8B-B14F-4D97-AF65-F5344CB8AC3E}">
        <p14:creationId xmlns:p14="http://schemas.microsoft.com/office/powerpoint/2010/main" val="26585059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3</a:t>
            </a:fld>
            <a:endParaRPr kumimoji="1" lang="ja-JP" altLang="en-US"/>
          </a:p>
        </p:txBody>
      </p:sp>
      <p:sp>
        <p:nvSpPr>
          <p:cNvPr id="5" name="角丸四角形 4"/>
          <p:cNvSpPr/>
          <p:nvPr/>
        </p:nvSpPr>
        <p:spPr>
          <a:xfrm>
            <a:off x="266300" y="53819"/>
            <a:ext cx="5835920" cy="523220"/>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81816" y="89682"/>
            <a:ext cx="5256567" cy="523220"/>
          </a:xfrm>
          <a:prstGeom prst="rect">
            <a:avLst/>
          </a:prstGeom>
          <a:noFill/>
        </p:spPr>
        <p:txBody>
          <a:bodyPr wrap="none" lIns="91440" tIns="45720" rIns="91440" bIns="45720">
            <a:spAutoFit/>
          </a:bodyPr>
          <a:lstStyle/>
          <a:p>
            <a:pPr algn="ct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高齢者に起きている人権問題</a:t>
            </a:r>
          </a:p>
        </p:txBody>
      </p:sp>
      <p:pic>
        <p:nvPicPr>
          <p:cNvPr id="3" name="図 2">
            <a:extLst>
              <a:ext uri="{FF2B5EF4-FFF2-40B4-BE49-F238E27FC236}">
                <a16:creationId xmlns:a16="http://schemas.microsoft.com/office/drawing/2014/main" id="{EE076D78-4F85-4B7E-A595-E388AEACD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002"/>
          <a:stretch/>
        </p:blipFill>
        <p:spPr>
          <a:xfrm>
            <a:off x="1741715" y="1306285"/>
            <a:ext cx="6299198" cy="4963885"/>
          </a:xfrm>
          <a:prstGeom prst="rect">
            <a:avLst/>
          </a:prstGeom>
        </p:spPr>
      </p:pic>
      <p:sp>
        <p:nvSpPr>
          <p:cNvPr id="8" name="正方形/長方形 7">
            <a:extLst>
              <a:ext uri="{FF2B5EF4-FFF2-40B4-BE49-F238E27FC236}">
                <a16:creationId xmlns:a16="http://schemas.microsoft.com/office/drawing/2014/main" id="{7C28278E-1803-41B5-9E8C-5FEAF8446676}"/>
              </a:ext>
            </a:extLst>
          </p:cNvPr>
          <p:cNvSpPr/>
          <p:nvPr/>
        </p:nvSpPr>
        <p:spPr>
          <a:xfrm>
            <a:off x="649216" y="804450"/>
            <a:ext cx="811717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あなたが，高齢者に関し，体験したことや，身の回りで見聞きしたことで，人権問題だと思ったことはどのようなことですか。</a:t>
            </a:r>
          </a:p>
        </p:txBody>
      </p:sp>
      <p:sp>
        <p:nvSpPr>
          <p:cNvPr id="9" name="正方形/長方形 8">
            <a:extLst>
              <a:ext uri="{FF2B5EF4-FFF2-40B4-BE49-F238E27FC236}">
                <a16:creationId xmlns:a16="http://schemas.microsoft.com/office/drawing/2014/main" id="{316E89BB-43E8-4D0E-940E-5571061E95F6}"/>
              </a:ext>
            </a:extLst>
          </p:cNvPr>
          <p:cNvSpPr/>
          <p:nvPr/>
        </p:nvSpPr>
        <p:spPr>
          <a:xfrm>
            <a:off x="2683840" y="6341387"/>
            <a:ext cx="6227931" cy="32066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mj-ea"/>
                <a:ea typeface="+mj-ea"/>
              </a:rPr>
              <a:t>出典：「人権擁護に関する世論調査」の概要</a:t>
            </a:r>
            <a:r>
              <a:rPr lang="en-US" altLang="ja-JP" sz="1400" dirty="0">
                <a:latin typeface="+mj-ea"/>
                <a:ea typeface="+mj-ea"/>
              </a:rPr>
              <a:t>(</a:t>
            </a:r>
            <a:r>
              <a:rPr lang="ja-JP" altLang="en-US" sz="1400" dirty="0">
                <a:latin typeface="+mj-ea"/>
                <a:ea typeface="+mj-ea"/>
              </a:rPr>
              <a:t>令和４年</a:t>
            </a:r>
            <a:r>
              <a:rPr lang="en-US" altLang="ja-JP" sz="1400" dirty="0">
                <a:latin typeface="+mj-ea"/>
                <a:ea typeface="+mj-ea"/>
              </a:rPr>
              <a:t>11</a:t>
            </a:r>
            <a:r>
              <a:rPr lang="ja-JP" altLang="en-US" sz="1400" dirty="0">
                <a:latin typeface="+mj-ea"/>
                <a:ea typeface="+mj-ea"/>
              </a:rPr>
              <a:t>月　</a:t>
            </a:r>
            <a:r>
              <a:rPr lang="zh-TW" altLang="en-US" sz="1400" dirty="0">
                <a:latin typeface="+mj-ea"/>
                <a:ea typeface="+mj-ea"/>
              </a:rPr>
              <a:t>内閣府政府広報室</a:t>
            </a:r>
            <a:r>
              <a:rPr lang="en-US" altLang="zh-TW" sz="1400" dirty="0">
                <a:latin typeface="+mj-ea"/>
                <a:ea typeface="+mj-ea"/>
              </a:rPr>
              <a:t>)</a:t>
            </a:r>
            <a:r>
              <a:rPr lang="ja-JP" altLang="en-US" sz="1400" dirty="0">
                <a:latin typeface="+mj-ea"/>
                <a:ea typeface="+mj-ea"/>
              </a:rPr>
              <a:t>　</a:t>
            </a:r>
            <a:endParaRPr kumimoji="1" lang="ja-JP" altLang="en-US" sz="1400" dirty="0">
              <a:latin typeface="+mj-ea"/>
              <a:ea typeface="+mj-ea"/>
            </a:endParaRPr>
          </a:p>
        </p:txBody>
      </p:sp>
    </p:spTree>
    <p:extLst>
      <p:ext uri="{BB962C8B-B14F-4D97-AF65-F5344CB8AC3E}">
        <p14:creationId xmlns:p14="http://schemas.microsoft.com/office/powerpoint/2010/main" val="37662817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4</a:t>
            </a:fld>
            <a:endParaRPr kumimoji="1" lang="ja-JP" altLang="en-US"/>
          </a:p>
        </p:txBody>
      </p:sp>
      <p:sp>
        <p:nvSpPr>
          <p:cNvPr id="11" name="正方形/長方形 10"/>
          <p:cNvSpPr/>
          <p:nvPr/>
        </p:nvSpPr>
        <p:spPr>
          <a:xfrm>
            <a:off x="250793" y="387656"/>
            <a:ext cx="3890809" cy="2462213"/>
          </a:xfrm>
          <a:prstGeom prst="rect">
            <a:avLst/>
          </a:prstGeom>
          <a:noFill/>
        </p:spPr>
        <p:txBody>
          <a:bodyPr wrap="none" lIns="91440" tIns="45720" rIns="91440" bIns="45720">
            <a:spAutoFit/>
          </a:bodyPr>
          <a:lstStyle/>
          <a:p>
            <a:pPr>
              <a:lnSpc>
                <a:spcPct val="150000"/>
              </a:lnSpc>
            </a:pPr>
            <a:r>
              <a:rPr lang="ja-JP" altLang="en-US" sz="3600" b="0" cap="none" spc="-150" dirty="0">
                <a:ln w="0"/>
                <a:solidFill>
                  <a:schemeClr val="tx1"/>
                </a:solidFill>
              </a:rPr>
              <a:t>○　高齢者虐待</a:t>
            </a:r>
          </a:p>
          <a:p>
            <a:r>
              <a:rPr lang="ja-JP" altLang="en-US" sz="3600" spc="-150" dirty="0">
                <a:ln w="0"/>
              </a:rPr>
              <a:t>  </a:t>
            </a:r>
            <a:r>
              <a:rPr lang="ja-JP" altLang="en-US" sz="3200" spc="-150" dirty="0">
                <a:ln w="0"/>
                <a:latin typeface="ＭＳ ゴシック" panose="020B0609070205080204" pitchFamily="49" charset="-128"/>
                <a:ea typeface="ＭＳ ゴシック" panose="020B0609070205080204" pitchFamily="49" charset="-128"/>
              </a:rPr>
              <a:t>・養護者によるもの</a:t>
            </a:r>
            <a:endParaRPr lang="en-US" altLang="ja-JP" sz="3200" spc="-150" dirty="0">
              <a:ln w="0"/>
              <a:latin typeface="ＭＳ ゴシック" panose="020B0609070205080204" pitchFamily="49" charset="-128"/>
              <a:ea typeface="ＭＳ ゴシック" panose="020B0609070205080204" pitchFamily="49" charset="-128"/>
            </a:endParaRPr>
          </a:p>
          <a:p>
            <a:r>
              <a:rPr lang="ja-JP" altLang="en-US" sz="3200" spc="-150" dirty="0">
                <a:ln w="0"/>
                <a:latin typeface="ＭＳ ゴシック" panose="020B0609070205080204" pitchFamily="49" charset="-128"/>
                <a:ea typeface="ＭＳ ゴシック" panose="020B0609070205080204" pitchFamily="49" charset="-128"/>
              </a:rPr>
              <a:t> </a:t>
            </a:r>
            <a:r>
              <a:rPr lang="ja-JP" altLang="en-US" sz="3200" b="0" cap="none" spc="-150" dirty="0">
                <a:ln w="0"/>
                <a:solidFill>
                  <a:schemeClr val="tx1"/>
                </a:solidFill>
                <a:latin typeface="ＭＳ ゴシック" panose="020B0609070205080204" pitchFamily="49" charset="-128"/>
                <a:ea typeface="ＭＳ ゴシック" panose="020B0609070205080204" pitchFamily="49" charset="-128"/>
              </a:rPr>
              <a:t>・養護施設従事者等</a:t>
            </a:r>
            <a:endParaRPr lang="en-US" altLang="ja-JP" sz="3200" b="0" cap="none" spc="-150" dirty="0">
              <a:ln w="0"/>
              <a:solidFill>
                <a:schemeClr val="tx1"/>
              </a:solidFill>
              <a:latin typeface="ＭＳ ゴシック" panose="020B0609070205080204" pitchFamily="49" charset="-128"/>
              <a:ea typeface="ＭＳ ゴシック" panose="020B0609070205080204" pitchFamily="49" charset="-128"/>
            </a:endParaRPr>
          </a:p>
          <a:p>
            <a:r>
              <a:rPr lang="ja-JP" altLang="en-US" sz="3200" spc="-150" dirty="0">
                <a:ln w="0"/>
                <a:latin typeface="ＭＳ ゴシック" panose="020B0609070205080204" pitchFamily="49" charset="-128"/>
                <a:ea typeface="ＭＳ ゴシック" panose="020B0609070205080204" pitchFamily="49" charset="-128"/>
              </a:rPr>
              <a:t>　 </a:t>
            </a:r>
            <a:r>
              <a:rPr lang="ja-JP" altLang="en-US" sz="3200" b="0" cap="none" spc="-150" dirty="0">
                <a:ln w="0"/>
                <a:solidFill>
                  <a:schemeClr val="tx1"/>
                </a:solidFill>
                <a:latin typeface="ＭＳ ゴシック" panose="020B0609070205080204" pitchFamily="49" charset="-128"/>
                <a:ea typeface="ＭＳ ゴシック" panose="020B0609070205080204" pitchFamily="49" charset="-128"/>
              </a:rPr>
              <a:t>によるもの</a:t>
            </a:r>
          </a:p>
        </p:txBody>
      </p:sp>
      <p:sp>
        <p:nvSpPr>
          <p:cNvPr id="2" name="正方形/長方形 1"/>
          <p:cNvSpPr/>
          <p:nvPr/>
        </p:nvSpPr>
        <p:spPr>
          <a:xfrm>
            <a:off x="642025" y="3422471"/>
            <a:ext cx="8164023" cy="2977738"/>
          </a:xfrm>
          <a:prstGeom prst="rect">
            <a:avLst/>
          </a:prstGeom>
          <a:solidFill>
            <a:srgbClr val="FFFFCC"/>
          </a:solidFill>
          <a:ln>
            <a:solidFill>
              <a:schemeClr val="tx1"/>
            </a:solidFill>
            <a:prstDash val="dash"/>
          </a:ln>
        </p:spPr>
        <p:txBody>
          <a:bodyPr wrap="square">
            <a:spAutoFit/>
          </a:bodyPr>
          <a:lstStyle/>
          <a:p>
            <a:pPr>
              <a:lnSpc>
                <a:spcPts val="4500"/>
              </a:lnSpc>
            </a:pPr>
            <a:r>
              <a:rPr lang="en-US" altLang="ja-JP" sz="3200" dirty="0">
                <a:solidFill>
                  <a:srgbClr val="0070C0"/>
                </a:solidFill>
                <a:latin typeface="UDKakugo_LargePro-L"/>
              </a:rPr>
              <a:t>【</a:t>
            </a:r>
            <a:r>
              <a:rPr lang="ja-JP" altLang="en-US" sz="3200" dirty="0">
                <a:solidFill>
                  <a:srgbClr val="0070C0"/>
                </a:solidFill>
                <a:latin typeface="UDKakugo_LargePro-L"/>
              </a:rPr>
              <a:t>高齢者虐待の要因等</a:t>
            </a:r>
            <a:r>
              <a:rPr lang="en-US" altLang="ja-JP" sz="3200" dirty="0">
                <a:solidFill>
                  <a:srgbClr val="0070C0"/>
                </a:solidFill>
                <a:latin typeface="UDKakugo_LargePro-L"/>
              </a:rPr>
              <a:t>】</a:t>
            </a:r>
          </a:p>
          <a:p>
            <a:pPr>
              <a:lnSpc>
                <a:spcPts val="4500"/>
              </a:lnSpc>
            </a:pPr>
            <a:r>
              <a:rPr lang="ja-JP" altLang="en-US" sz="3200" spc="-300" dirty="0">
                <a:solidFill>
                  <a:srgbClr val="231815"/>
                </a:solidFill>
                <a:latin typeface="ＭＳ ゴシック" panose="020B0609070205080204" pitchFamily="49" charset="-128"/>
                <a:ea typeface="ＭＳ ゴシック" panose="020B0609070205080204" pitchFamily="49" charset="-128"/>
              </a:rPr>
              <a:t>「介護や認知症に関する家族・親族の無理解・無関心」，「</a:t>
            </a:r>
            <a:r>
              <a:rPr lang="ja-JP" altLang="en-US" sz="3200" spc="-300" dirty="0">
                <a:latin typeface="ＭＳ ゴシック" panose="020B0609070205080204" pitchFamily="49" charset="-128"/>
                <a:ea typeface="ＭＳ ゴシック" panose="020B0609070205080204" pitchFamily="49" charset="-128"/>
              </a:rPr>
              <a:t>希薄な近隣関係社会からの孤立」，「介護負担の増加」等</a:t>
            </a:r>
            <a:endParaRPr lang="en-US" altLang="ja-JP" sz="3200" spc="-300" dirty="0">
              <a:latin typeface="ＭＳ ゴシック" panose="020B0609070205080204" pitchFamily="49" charset="-128"/>
              <a:ea typeface="ＭＳ ゴシック" panose="020B0609070205080204" pitchFamily="49" charset="-128"/>
            </a:endParaRPr>
          </a:p>
          <a:p>
            <a:pPr>
              <a:lnSpc>
                <a:spcPts val="4500"/>
              </a:lnSpc>
            </a:pPr>
            <a:r>
              <a:rPr lang="en-US" altLang="ja-JP" sz="3200" dirty="0">
                <a:solidFill>
                  <a:srgbClr val="FF0000"/>
                </a:solidFill>
              </a:rPr>
              <a:t>※</a:t>
            </a:r>
            <a:r>
              <a:rPr lang="ja-JP" altLang="en-US" sz="3200" dirty="0">
                <a:solidFill>
                  <a:srgbClr val="FF0000"/>
                </a:solidFill>
              </a:rPr>
              <a:t>　様々な要因が重なり合って発生</a:t>
            </a:r>
          </a:p>
        </p:txBody>
      </p:sp>
      <p:sp>
        <p:nvSpPr>
          <p:cNvPr id="7" name="四角形吹き出し 6"/>
          <p:cNvSpPr/>
          <p:nvPr/>
        </p:nvSpPr>
        <p:spPr>
          <a:xfrm>
            <a:off x="4423569" y="367926"/>
            <a:ext cx="4382479" cy="2481943"/>
          </a:xfrm>
          <a:prstGeom prst="wedgeRectCallout">
            <a:avLst>
              <a:gd name="adj1" fmla="val -59226"/>
              <a:gd name="adj2" fmla="val -26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・身体的虐待</a:t>
            </a:r>
            <a:endParaRPr lang="en-US" altLang="ja-JP" sz="3200" dirty="0"/>
          </a:p>
          <a:p>
            <a:r>
              <a:rPr lang="ja-JP" altLang="en-US" sz="3200" dirty="0"/>
              <a:t>・</a:t>
            </a:r>
            <a:r>
              <a:rPr lang="ja-JP" altLang="en-US" sz="3200" spc="-300" dirty="0"/>
              <a:t>介護・世話の放棄・放任</a:t>
            </a:r>
            <a:endParaRPr lang="en-US" altLang="ja-JP" sz="3200" spc="-300" dirty="0"/>
          </a:p>
          <a:p>
            <a:r>
              <a:rPr lang="ja-JP" altLang="en-US" sz="3200" dirty="0"/>
              <a:t>・心理的虐待</a:t>
            </a:r>
            <a:endParaRPr lang="en-US" altLang="ja-JP" sz="3200" dirty="0"/>
          </a:p>
          <a:p>
            <a:r>
              <a:rPr lang="ja-JP" altLang="en-US" sz="3200" dirty="0"/>
              <a:t>・性的虐待</a:t>
            </a:r>
            <a:endParaRPr lang="en-US" altLang="ja-JP" sz="3200" dirty="0"/>
          </a:p>
          <a:p>
            <a:r>
              <a:rPr lang="ja-JP" altLang="en-US" sz="3200" dirty="0"/>
              <a:t>・経済的虐待</a:t>
            </a:r>
            <a:endParaRPr kumimoji="1" lang="ja-JP" altLang="en-US" sz="3200" dirty="0"/>
          </a:p>
        </p:txBody>
      </p:sp>
    </p:spTree>
    <p:extLst>
      <p:ext uri="{BB962C8B-B14F-4D97-AF65-F5344CB8AC3E}">
        <p14:creationId xmlns:p14="http://schemas.microsoft.com/office/powerpoint/2010/main" val="201150333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5</a:t>
            </a:fld>
            <a:endParaRPr kumimoji="1" lang="ja-JP" altLang="en-US" dirty="0"/>
          </a:p>
        </p:txBody>
      </p:sp>
      <p:sp>
        <p:nvSpPr>
          <p:cNvPr id="6" name="角丸四角形 5"/>
          <p:cNvSpPr/>
          <p:nvPr/>
        </p:nvSpPr>
        <p:spPr>
          <a:xfrm>
            <a:off x="249270" y="156712"/>
            <a:ext cx="8428200" cy="585489"/>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10859" y="136228"/>
            <a:ext cx="8204490" cy="646331"/>
          </a:xfrm>
          <a:prstGeom prst="rect">
            <a:avLst/>
          </a:prstGeom>
          <a:noFill/>
        </p:spPr>
        <p:txBody>
          <a:bodyPr wrap="none" lIns="91440" tIns="45720" rIns="91440" bIns="45720">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高齢者の人権に係る法律等について</a:t>
            </a:r>
          </a:p>
        </p:txBody>
      </p:sp>
      <p:sp>
        <p:nvSpPr>
          <p:cNvPr id="9" name="角丸四角形 8"/>
          <p:cNvSpPr/>
          <p:nvPr/>
        </p:nvSpPr>
        <p:spPr>
          <a:xfrm>
            <a:off x="671762" y="1060460"/>
            <a:ext cx="7843587" cy="1162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4000" dirty="0">
                <a:latin typeface="BIZ UDゴシック" panose="020B0400000000000000" pitchFamily="49" charset="-128"/>
                <a:ea typeface="BIZ UDゴシック" panose="020B0400000000000000" pitchFamily="49" charset="-128"/>
              </a:rPr>
              <a:t>  </a:t>
            </a:r>
            <a:r>
              <a:rPr kumimoji="1" lang="ja-JP" altLang="en-US" sz="4000" dirty="0">
                <a:latin typeface="BIZ UDゴシック" panose="020B0400000000000000" pitchFamily="49" charset="-128"/>
                <a:ea typeface="BIZ UDゴシック" panose="020B0400000000000000" pitchFamily="49" charset="-128"/>
              </a:rPr>
              <a:t>高齢社会対策基本法</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平成７年</a:t>
            </a:r>
            <a:r>
              <a:rPr lang="en-US" altLang="ja-JP" sz="2800" dirty="0">
                <a:latin typeface="BIZ UDゴシック" panose="020B0400000000000000" pitchFamily="49" charset="-128"/>
                <a:ea typeface="BIZ UDゴシック" panose="020B0400000000000000" pitchFamily="49" charset="-128"/>
              </a:rPr>
              <a:t>12</a:t>
            </a:r>
            <a:r>
              <a:rPr lang="ja-JP" altLang="en-US" sz="2800" dirty="0">
                <a:latin typeface="BIZ UDゴシック" panose="020B0400000000000000" pitchFamily="49" charset="-128"/>
                <a:ea typeface="BIZ UDゴシック" panose="020B0400000000000000" pitchFamily="49" charset="-128"/>
              </a:rPr>
              <a:t>月</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671761" y="2315781"/>
            <a:ext cx="7843588" cy="1205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kumimoji="1" lang="ja-JP" altLang="en-US" sz="4000" dirty="0">
                <a:latin typeface="BIZ UDゴシック" panose="020B0400000000000000" pitchFamily="49" charset="-128"/>
                <a:ea typeface="BIZ UDゴシック" panose="020B0400000000000000" pitchFamily="49" charset="-128"/>
              </a:rPr>
              <a:t>  高齢社会対策大綱  </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平成８年７月</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3" name="角丸四角形 12"/>
          <p:cNvSpPr/>
          <p:nvPr/>
        </p:nvSpPr>
        <p:spPr>
          <a:xfrm>
            <a:off x="671761" y="4293258"/>
            <a:ext cx="7843588" cy="1744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kumimoji="1" lang="ja-JP" altLang="en-US" sz="3600" spc="-150" dirty="0">
                <a:latin typeface="BIZ UDゴシック" panose="020B0400000000000000" pitchFamily="49" charset="-128"/>
                <a:ea typeface="BIZ UDゴシック" panose="020B0400000000000000" pitchFamily="49" charset="-128"/>
              </a:rPr>
              <a:t>  高齢者虐待の防止，高齢</a:t>
            </a:r>
            <a:r>
              <a:rPr lang="ja-JP" altLang="en-US" sz="3600" spc="-150" dirty="0">
                <a:latin typeface="BIZ UDゴシック" panose="020B0400000000000000" pitchFamily="49" charset="-128"/>
                <a:ea typeface="BIZ UDゴシック" panose="020B0400000000000000" pitchFamily="49" charset="-128"/>
              </a:rPr>
              <a:t>者の養護者に対する支援等に関する法律</a:t>
            </a:r>
            <a:endParaRPr lang="en-US" altLang="ja-JP" sz="3600" spc="-150" dirty="0">
              <a:latin typeface="BIZ UDゴシック" panose="020B0400000000000000" pitchFamily="49" charset="-128"/>
              <a:ea typeface="BIZ UDゴシック" panose="020B0400000000000000" pitchFamily="49" charset="-128"/>
            </a:endParaRPr>
          </a:p>
          <a:p>
            <a:r>
              <a:rPr kumimoji="1" lang="en-US" altLang="ja-JP" sz="3600" spc="-150" dirty="0">
                <a:latin typeface="BIZ UDゴシック" panose="020B0400000000000000" pitchFamily="49" charset="-128"/>
                <a:ea typeface="BIZ UDゴシック" panose="020B0400000000000000" pitchFamily="49" charset="-128"/>
              </a:rPr>
              <a:t>                        </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18</a:t>
            </a:r>
            <a:r>
              <a:rPr lang="ja-JP" altLang="en-US" sz="2800" dirty="0">
                <a:latin typeface="BIZ UDゴシック" panose="020B0400000000000000" pitchFamily="49" charset="-128"/>
                <a:ea typeface="BIZ UDゴシック" panose="020B0400000000000000" pitchFamily="49" charset="-128"/>
              </a:rPr>
              <a:t>年４月</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671761" y="3542086"/>
            <a:ext cx="7843589" cy="646331"/>
          </a:xfrm>
          <a:prstGeom prst="rect">
            <a:avLst/>
          </a:prstGeom>
          <a:solidFill>
            <a:srgbClr val="FFFF99"/>
          </a:solidFill>
        </p:spPr>
        <p:txBody>
          <a:bodyPr wrap="square">
            <a:spAutoFit/>
          </a:bodyPr>
          <a:lstStyle/>
          <a:p>
            <a:r>
              <a:rPr lang="ja-JP" altLang="en-US" dirty="0"/>
              <a:t>国民一人一人が生涯にわたって安心して生きがいを持って過ごすことができる社会づくりにむけて</a:t>
            </a:r>
          </a:p>
        </p:txBody>
      </p:sp>
      <p:sp>
        <p:nvSpPr>
          <p:cNvPr id="5" name="正方形/長方形 4"/>
          <p:cNvSpPr/>
          <p:nvPr/>
        </p:nvSpPr>
        <p:spPr>
          <a:xfrm>
            <a:off x="779084" y="6038092"/>
            <a:ext cx="7628941" cy="369332"/>
          </a:xfrm>
          <a:prstGeom prst="rect">
            <a:avLst/>
          </a:prstGeom>
          <a:solidFill>
            <a:srgbClr val="FFFF99"/>
          </a:solidFill>
        </p:spPr>
        <p:txBody>
          <a:bodyPr wrap="square">
            <a:spAutoFit/>
          </a:bodyPr>
          <a:lstStyle/>
          <a:p>
            <a:r>
              <a:rPr lang="ja-JP" altLang="en-US" dirty="0"/>
              <a:t>高齢者虐待の防止や虐待の早期発見・早期対応</a:t>
            </a:r>
          </a:p>
        </p:txBody>
      </p:sp>
    </p:spTree>
    <p:extLst>
      <p:ext uri="{BB962C8B-B14F-4D97-AF65-F5344CB8AC3E}">
        <p14:creationId xmlns:p14="http://schemas.microsoft.com/office/powerpoint/2010/main" val="250337329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11677" y="2101174"/>
            <a:ext cx="7146940" cy="159533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6" name="正方形/長方形 5"/>
          <p:cNvSpPr/>
          <p:nvPr/>
        </p:nvSpPr>
        <p:spPr>
          <a:xfrm>
            <a:off x="408560" y="306739"/>
            <a:ext cx="4809330" cy="707886"/>
          </a:xfrm>
          <a:prstGeom prst="rect">
            <a:avLst/>
          </a:prstGeom>
          <a:noFill/>
        </p:spPr>
        <p:txBody>
          <a:bodyPr wrap="none" lIns="91440" tIns="45720" rIns="91440" bIns="45720">
            <a:spAutoFit/>
          </a:bodyPr>
          <a:lstStyle/>
          <a:p>
            <a:pPr algn="ctr"/>
            <a:r>
              <a:rPr lang="ja-JP" altLang="en-US" sz="4000" dirty="0">
                <a:ln w="0"/>
                <a:latin typeface="ＤＨＰ特太ゴシック体" panose="020B0500000000000000" pitchFamily="50" charset="-128"/>
                <a:ea typeface="ＤＨＰ特太ゴシック体" panose="020B0500000000000000" pitchFamily="50" charset="-128"/>
              </a:rPr>
              <a:t>鹿児島県では・・・</a:t>
            </a:r>
          </a:p>
        </p:txBody>
      </p:sp>
      <p:sp>
        <p:nvSpPr>
          <p:cNvPr id="7" name="正方形/長方形 6"/>
          <p:cNvSpPr/>
          <p:nvPr/>
        </p:nvSpPr>
        <p:spPr>
          <a:xfrm>
            <a:off x="985283" y="1238707"/>
            <a:ext cx="7344429" cy="707886"/>
          </a:xfrm>
          <a:prstGeom prst="rect">
            <a:avLst/>
          </a:prstGeom>
        </p:spPr>
        <p:txBody>
          <a:bodyPr wrap="square">
            <a:spAutoFit/>
          </a:bodyPr>
          <a:lstStyle/>
          <a:p>
            <a:r>
              <a:rPr lang="ja-JP" altLang="en-US" sz="4000" dirty="0">
                <a:solidFill>
                  <a:srgbClr val="231815"/>
                </a:solidFill>
                <a:latin typeface="ＤＨＰ特太ゴシック体" panose="020B0500000000000000" pitchFamily="50" charset="-128"/>
                <a:ea typeface="ＤＨＰ特太ゴシック体" panose="020B0500000000000000" pitchFamily="50" charset="-128"/>
              </a:rPr>
              <a:t>「鹿児島すこやか長寿プラン」</a:t>
            </a:r>
            <a:endParaRPr lang="ja-JP" altLang="en-US" sz="4000" dirty="0">
              <a:latin typeface="ＤＨＰ特太ゴシック体" panose="020B0500000000000000" pitchFamily="50" charset="-128"/>
              <a:ea typeface="ＤＨＰ特太ゴシック体" panose="020B0500000000000000" pitchFamily="50" charset="-128"/>
            </a:endParaRPr>
          </a:p>
        </p:txBody>
      </p:sp>
      <p:sp>
        <p:nvSpPr>
          <p:cNvPr id="3" name="正方形/長方形 2"/>
          <p:cNvSpPr/>
          <p:nvPr/>
        </p:nvSpPr>
        <p:spPr>
          <a:xfrm>
            <a:off x="1156379" y="3859722"/>
            <a:ext cx="6737742" cy="584775"/>
          </a:xfrm>
          <a:prstGeom prst="rect">
            <a:avLst/>
          </a:prstGeom>
        </p:spPr>
        <p:txBody>
          <a:bodyPr wrap="none">
            <a:spAutoFit/>
          </a:bodyPr>
          <a:lstStyle/>
          <a:p>
            <a:r>
              <a:rPr lang="ja-JP" altLang="en-US" sz="3200" dirty="0">
                <a:latin typeface="MS-Mincho"/>
              </a:rPr>
              <a:t>○　生き生きと暮らせる長寿社会づくり</a:t>
            </a:r>
            <a:endParaRPr lang="ja-JP" altLang="en-US" sz="3200" dirty="0"/>
          </a:p>
        </p:txBody>
      </p:sp>
      <p:sp>
        <p:nvSpPr>
          <p:cNvPr id="8" name="正方形/長方形 7"/>
          <p:cNvSpPr/>
          <p:nvPr/>
        </p:nvSpPr>
        <p:spPr>
          <a:xfrm>
            <a:off x="1156379" y="4506702"/>
            <a:ext cx="6460423" cy="584775"/>
          </a:xfrm>
          <a:prstGeom prst="rect">
            <a:avLst/>
          </a:prstGeom>
        </p:spPr>
        <p:txBody>
          <a:bodyPr wrap="none">
            <a:spAutoFit/>
          </a:bodyPr>
          <a:lstStyle/>
          <a:p>
            <a:r>
              <a:rPr lang="ja-JP" altLang="en-US" sz="3200" dirty="0">
                <a:latin typeface="MS-Mincho"/>
              </a:rPr>
              <a:t>○　安心して暮らせる長寿社会づくり</a:t>
            </a:r>
            <a:endParaRPr lang="ja-JP" altLang="en-US" sz="3200" dirty="0"/>
          </a:p>
        </p:txBody>
      </p:sp>
      <p:sp>
        <p:nvSpPr>
          <p:cNvPr id="9" name="正方形/長方形 8"/>
          <p:cNvSpPr/>
          <p:nvPr/>
        </p:nvSpPr>
        <p:spPr>
          <a:xfrm>
            <a:off x="1156379" y="5124596"/>
            <a:ext cx="6846746" cy="584775"/>
          </a:xfrm>
          <a:prstGeom prst="rect">
            <a:avLst/>
          </a:prstGeom>
        </p:spPr>
        <p:txBody>
          <a:bodyPr wrap="none">
            <a:spAutoFit/>
          </a:bodyPr>
          <a:lstStyle/>
          <a:p>
            <a:r>
              <a:rPr lang="ja-JP" altLang="en-US" sz="3200" dirty="0">
                <a:latin typeface="MS-Mincho"/>
              </a:rPr>
              <a:t>○　支え合って暮らせる長寿社会づくり</a:t>
            </a:r>
            <a:endParaRPr lang="ja-JP" altLang="en-US" sz="3200" dirty="0"/>
          </a:p>
        </p:txBody>
      </p:sp>
      <p:sp>
        <p:nvSpPr>
          <p:cNvPr id="14" name="テキスト ボックス 13"/>
          <p:cNvSpPr txBox="1"/>
          <p:nvPr/>
        </p:nvSpPr>
        <p:spPr>
          <a:xfrm>
            <a:off x="1156379" y="2306692"/>
            <a:ext cx="7002238" cy="1200329"/>
          </a:xfrm>
          <a:prstGeom prst="rect">
            <a:avLst/>
          </a:prstGeom>
          <a:noFill/>
        </p:spPr>
        <p:txBody>
          <a:bodyPr wrap="none" rtlCol="0">
            <a:spAutoFit/>
          </a:bodyPr>
          <a:lstStyle/>
          <a:p>
            <a:r>
              <a:rPr kumimoji="1" lang="ja-JP" altLang="en-US" sz="3600" dirty="0"/>
              <a:t>高齢者の保健・医療・福祉に関する</a:t>
            </a:r>
            <a:endParaRPr kumimoji="1" lang="en-US" altLang="ja-JP" sz="3600" dirty="0"/>
          </a:p>
          <a:p>
            <a:r>
              <a:rPr kumimoji="1" lang="ja-JP" altLang="en-US" sz="3600" dirty="0"/>
              <a:t>総合的な計画</a:t>
            </a:r>
          </a:p>
        </p:txBody>
      </p:sp>
    </p:spTree>
    <p:extLst>
      <p:ext uri="{BB962C8B-B14F-4D97-AF65-F5344CB8AC3E}">
        <p14:creationId xmlns:p14="http://schemas.microsoft.com/office/powerpoint/2010/main" val="211554577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sp>
        <p:nvSpPr>
          <p:cNvPr id="6" name="角丸四角形 5"/>
          <p:cNvSpPr/>
          <p:nvPr/>
        </p:nvSpPr>
        <p:spPr>
          <a:xfrm>
            <a:off x="266294" y="1807111"/>
            <a:ext cx="8728416" cy="1079709"/>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高齢者への尊敬や感謝の心を育てる。</a:t>
            </a:r>
            <a:endParaRPr kumimoji="1" lang="ja-JP" altLang="en-US" sz="1600" dirty="0"/>
          </a:p>
        </p:txBody>
      </p:sp>
      <p:sp>
        <p:nvSpPr>
          <p:cNvPr id="7" name="角丸四角形 6"/>
          <p:cNvSpPr/>
          <p:nvPr/>
        </p:nvSpPr>
        <p:spPr>
          <a:xfrm>
            <a:off x="266294" y="3248902"/>
            <a:ext cx="8728416" cy="1085588"/>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高齢社会に対する基礎的理解を深める。</a:t>
            </a:r>
            <a:endParaRPr kumimoji="1" lang="ja-JP" altLang="en-US" sz="1600" dirty="0"/>
          </a:p>
        </p:txBody>
      </p:sp>
      <p:sp>
        <p:nvSpPr>
          <p:cNvPr id="8" name="角丸四角形 7"/>
          <p:cNvSpPr/>
          <p:nvPr/>
        </p:nvSpPr>
        <p:spPr>
          <a:xfrm>
            <a:off x="266294" y="4696572"/>
            <a:ext cx="8728416" cy="1107069"/>
          </a:xfrm>
          <a:prstGeom prst="roundRect">
            <a:avLst>
              <a:gd name="adj" fmla="val 4224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介護・福祉などの課題に関する理解を深</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める。</a:t>
            </a:r>
            <a:endParaRPr kumimoji="1" lang="ja-JP" altLang="en-US" sz="1600" dirty="0"/>
          </a:p>
        </p:txBody>
      </p:sp>
      <p:sp>
        <p:nvSpPr>
          <p:cNvPr id="13" name="角丸四角形 12"/>
          <p:cNvSpPr/>
          <p:nvPr/>
        </p:nvSpPr>
        <p:spPr>
          <a:xfrm>
            <a:off x="181983" y="171663"/>
            <a:ext cx="6702754" cy="565480"/>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81983" y="100460"/>
            <a:ext cx="6498895"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学校での取組に当たって</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737" y="171663"/>
            <a:ext cx="1763907" cy="1382196"/>
          </a:xfrm>
          <a:prstGeom prst="rect">
            <a:avLst/>
          </a:prstGeom>
        </p:spPr>
      </p:pic>
    </p:spTree>
    <p:extLst>
      <p:ext uri="{BB962C8B-B14F-4D97-AF65-F5344CB8AC3E}">
        <p14:creationId xmlns:p14="http://schemas.microsoft.com/office/powerpoint/2010/main" val="154984068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a:p>
        </p:txBody>
      </p:sp>
      <p:sp>
        <p:nvSpPr>
          <p:cNvPr id="5" name="角丸四角形 4"/>
          <p:cNvSpPr/>
          <p:nvPr/>
        </p:nvSpPr>
        <p:spPr>
          <a:xfrm>
            <a:off x="116733" y="163745"/>
            <a:ext cx="3774332" cy="65978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学校での活動例</a:t>
            </a:r>
          </a:p>
        </p:txBody>
      </p:sp>
      <p:sp>
        <p:nvSpPr>
          <p:cNvPr id="6" name="テキスト ボックス 5"/>
          <p:cNvSpPr txBox="1"/>
          <p:nvPr/>
        </p:nvSpPr>
        <p:spPr>
          <a:xfrm>
            <a:off x="23428" y="2271082"/>
            <a:ext cx="9027267" cy="1446550"/>
          </a:xfrm>
          <a:prstGeom prst="rect">
            <a:avLst/>
          </a:prstGeom>
          <a:noFill/>
        </p:spPr>
        <p:txBody>
          <a:bodyPr wrap="square" rtlCol="0">
            <a:spAutoFit/>
          </a:bodyPr>
          <a:lstStyle/>
          <a:p>
            <a:r>
              <a:rPr lang="en-US" altLang="ja-JP" sz="2800" dirty="0">
                <a:solidFill>
                  <a:srgbClr val="FF0000"/>
                </a:solidFill>
                <a:latin typeface="BIZ UDゴシック" panose="020B0400000000000000" pitchFamily="49" charset="-128"/>
                <a:ea typeface="BIZ UDゴシック" panose="020B0400000000000000" pitchFamily="49" charset="-128"/>
              </a:rPr>
              <a:t>【</a:t>
            </a:r>
            <a:r>
              <a:rPr lang="ja-JP" altLang="en-US" sz="2800" dirty="0">
                <a:solidFill>
                  <a:srgbClr val="FF0000"/>
                </a:solidFill>
                <a:latin typeface="BIZ UDゴシック" panose="020B0400000000000000" pitchFamily="49" charset="-128"/>
                <a:ea typeface="BIZ UDゴシック" panose="020B0400000000000000" pitchFamily="49" charset="-128"/>
              </a:rPr>
              <a:t>小学校：総合的な学習の時間</a:t>
            </a:r>
            <a:r>
              <a:rPr lang="en-US" altLang="ja-JP" sz="2800" dirty="0">
                <a:solidFill>
                  <a:srgbClr val="FF0000"/>
                </a:solidFill>
                <a:latin typeface="BIZ UDゴシック" panose="020B0400000000000000" pitchFamily="49" charset="-128"/>
                <a:ea typeface="BIZ UDゴシック" panose="020B0400000000000000" pitchFamily="49" charset="-128"/>
              </a:rPr>
              <a:t>】</a:t>
            </a:r>
          </a:p>
          <a:p>
            <a:r>
              <a:rPr lang="ja-JP" altLang="en-US" sz="2800" dirty="0">
                <a:latin typeface="BIZ UDゴシック" panose="020B0400000000000000" pitchFamily="49" charset="-128"/>
                <a:ea typeface="BIZ UDゴシック" panose="020B0400000000000000" pitchFamily="49" charset="-128"/>
              </a:rPr>
              <a:t>  ○　</a:t>
            </a:r>
            <a:r>
              <a:rPr lang="ja-JP" altLang="en-US" sz="2800" spc="-150" dirty="0">
                <a:latin typeface="BIZ UDゴシック" panose="020B0400000000000000" pitchFamily="49" charset="-128"/>
                <a:ea typeface="BIZ UDゴシック" panose="020B0400000000000000" pitchFamily="49" charset="-128"/>
              </a:rPr>
              <a:t>認知症サポーターを講師に招き，高齢者福祉体験</a:t>
            </a:r>
            <a:endParaRPr lang="en-US" altLang="ja-JP" sz="2800" spc="-150" dirty="0">
              <a:latin typeface="BIZ UDゴシック" panose="020B0400000000000000" pitchFamily="49" charset="-128"/>
              <a:ea typeface="BIZ UDゴシック" panose="020B0400000000000000" pitchFamily="49" charset="-128"/>
            </a:endParaRPr>
          </a:p>
          <a:p>
            <a:r>
              <a:rPr lang="ja-JP" altLang="en-US" sz="2800" spc="-150" dirty="0">
                <a:latin typeface="BIZ UDゴシック" panose="020B0400000000000000" pitchFamily="49" charset="-128"/>
                <a:ea typeface="BIZ UDゴシック" panose="020B0400000000000000" pitchFamily="49" charset="-128"/>
              </a:rPr>
              <a:t>　　</a:t>
            </a:r>
            <a:r>
              <a:rPr lang="ja-JP" altLang="en-US" sz="2800" dirty="0">
                <a:latin typeface="BIZ UDゴシック" panose="020B0400000000000000" pitchFamily="49" charset="-128"/>
                <a:ea typeface="BIZ UDゴシック" panose="020B0400000000000000" pitchFamily="49" charset="-128"/>
              </a:rPr>
              <a:t>を行う。</a:t>
            </a:r>
            <a:r>
              <a:rPr kumimoji="1" lang="ja-JP" altLang="en-US" sz="3200" dirty="0">
                <a:latin typeface="BIZ UDゴシック" panose="020B0400000000000000" pitchFamily="49" charset="-128"/>
                <a:ea typeface="BIZ UDゴシック" panose="020B0400000000000000" pitchFamily="49" charset="-128"/>
              </a:rPr>
              <a:t>　</a:t>
            </a:r>
          </a:p>
        </p:txBody>
      </p:sp>
      <p:sp>
        <p:nvSpPr>
          <p:cNvPr id="7" name="テキスト ボックス 6"/>
          <p:cNvSpPr txBox="1"/>
          <p:nvPr/>
        </p:nvSpPr>
        <p:spPr>
          <a:xfrm>
            <a:off x="0" y="3754070"/>
            <a:ext cx="9027267" cy="1384995"/>
          </a:xfrm>
          <a:prstGeom prst="rect">
            <a:avLst/>
          </a:prstGeom>
          <a:noFill/>
        </p:spPr>
        <p:txBody>
          <a:bodyPr wrap="square" rtlCol="0">
            <a:spAutoFit/>
          </a:bodyPr>
          <a:lstStyle/>
          <a:p>
            <a:r>
              <a:rPr lang="en-US" altLang="ja-JP" sz="2800" dirty="0">
                <a:solidFill>
                  <a:srgbClr val="FF0000"/>
                </a:solidFill>
                <a:latin typeface="BIZ UDゴシック" panose="020B0400000000000000" pitchFamily="49" charset="-128"/>
                <a:ea typeface="BIZ UDゴシック" panose="020B0400000000000000" pitchFamily="49" charset="-128"/>
              </a:rPr>
              <a:t>【</a:t>
            </a:r>
            <a:r>
              <a:rPr lang="ja-JP" altLang="en-US" sz="2800" dirty="0">
                <a:solidFill>
                  <a:srgbClr val="FF0000"/>
                </a:solidFill>
                <a:latin typeface="BIZ UDゴシック" panose="020B0400000000000000" pitchFamily="49" charset="-128"/>
                <a:ea typeface="BIZ UDゴシック" panose="020B0400000000000000" pitchFamily="49" charset="-128"/>
              </a:rPr>
              <a:t>中学校：総合的な学習の時間</a:t>
            </a:r>
            <a:r>
              <a:rPr lang="en-US" altLang="ja-JP" sz="2800" dirty="0">
                <a:solidFill>
                  <a:srgbClr val="FF0000"/>
                </a:solidFill>
                <a:latin typeface="BIZ UDゴシック" panose="020B0400000000000000" pitchFamily="49" charset="-128"/>
                <a:ea typeface="BIZ UDゴシック" panose="020B0400000000000000" pitchFamily="49" charset="-128"/>
              </a:rPr>
              <a:t>】</a:t>
            </a:r>
          </a:p>
          <a:p>
            <a:r>
              <a:rPr lang="ja-JP" altLang="en-US" sz="2800" dirty="0">
                <a:latin typeface="BIZ UDゴシック" panose="020B0400000000000000" pitchFamily="49" charset="-128"/>
                <a:ea typeface="BIZ UDゴシック" panose="020B0400000000000000" pitchFamily="49" charset="-128"/>
              </a:rPr>
              <a:t>　○　高齢者の生活の様子や抱える課題について</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話し合い，専門家の話や高齢者の疑似体験を行う。</a:t>
            </a:r>
            <a:r>
              <a:rPr kumimoji="1" lang="ja-JP" altLang="en-US" sz="2800" dirty="0">
                <a:latin typeface="BIZ UDゴシック" panose="020B0400000000000000" pitchFamily="49" charset="-128"/>
                <a:ea typeface="BIZ UDゴシック" panose="020B0400000000000000" pitchFamily="49" charset="-128"/>
              </a:rPr>
              <a:t>　</a:t>
            </a:r>
          </a:p>
        </p:txBody>
      </p:sp>
      <p:sp>
        <p:nvSpPr>
          <p:cNvPr id="8" name="テキスト ボックス 7"/>
          <p:cNvSpPr txBox="1"/>
          <p:nvPr/>
        </p:nvSpPr>
        <p:spPr>
          <a:xfrm>
            <a:off x="12011" y="886087"/>
            <a:ext cx="9027267" cy="1384995"/>
          </a:xfrm>
          <a:prstGeom prst="rect">
            <a:avLst/>
          </a:prstGeom>
          <a:noFill/>
        </p:spPr>
        <p:txBody>
          <a:bodyPr wrap="square" rtlCol="0">
            <a:spAutoFit/>
          </a:bodyPr>
          <a:lstStyle/>
          <a:p>
            <a:r>
              <a:rPr lang="en-US" altLang="ja-JP" sz="2800" spc="-300" dirty="0">
                <a:solidFill>
                  <a:srgbClr val="FF0000"/>
                </a:solidFill>
                <a:latin typeface="BIZ UDゴシック" panose="020B0400000000000000" pitchFamily="49" charset="-128"/>
                <a:ea typeface="BIZ UDゴシック" panose="020B0400000000000000" pitchFamily="49" charset="-128"/>
              </a:rPr>
              <a:t>【</a:t>
            </a:r>
            <a:r>
              <a:rPr lang="ja-JP" altLang="en-US" sz="2800" spc="-300" dirty="0">
                <a:solidFill>
                  <a:srgbClr val="FF0000"/>
                </a:solidFill>
                <a:latin typeface="BIZ UDゴシック" panose="020B0400000000000000" pitchFamily="49" charset="-128"/>
                <a:ea typeface="BIZ UDゴシック" panose="020B0400000000000000" pitchFamily="49" charset="-128"/>
              </a:rPr>
              <a:t>小学校：総合的な学習の時間，高等学校：生徒会活動等</a:t>
            </a:r>
            <a:r>
              <a:rPr lang="en-US" altLang="ja-JP" sz="2800" spc="-300" dirty="0">
                <a:solidFill>
                  <a:srgbClr val="FF0000"/>
                </a:solidFill>
                <a:latin typeface="BIZ UDゴシック" panose="020B0400000000000000" pitchFamily="49" charset="-128"/>
                <a:ea typeface="BIZ UDゴシック" panose="020B0400000000000000" pitchFamily="49" charset="-128"/>
              </a:rPr>
              <a:t>】</a:t>
            </a:r>
          </a:p>
          <a:p>
            <a:r>
              <a:rPr lang="ja-JP" altLang="en-US" sz="2800" dirty="0">
                <a:latin typeface="BIZ UDゴシック" panose="020B0400000000000000" pitchFamily="49" charset="-128"/>
                <a:ea typeface="BIZ UDゴシック" panose="020B0400000000000000" pitchFamily="49" charset="-128"/>
              </a:rPr>
              <a:t>　○　近隣の特別養護老人ホームを訪問し，高齢者と</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の交流を図る。</a:t>
            </a:r>
            <a:r>
              <a:rPr kumimoji="1" lang="ja-JP" altLang="en-US" sz="2800" dirty="0">
                <a:latin typeface="BIZ UDゴシック" panose="020B0400000000000000" pitchFamily="49" charset="-128"/>
                <a:ea typeface="BIZ UDゴシック" panose="020B0400000000000000" pitchFamily="49" charset="-128"/>
              </a:rPr>
              <a:t>　</a:t>
            </a:r>
          </a:p>
        </p:txBody>
      </p:sp>
      <p:sp>
        <p:nvSpPr>
          <p:cNvPr id="9" name="角丸四角形 8"/>
          <p:cNvSpPr/>
          <p:nvPr/>
        </p:nvSpPr>
        <p:spPr>
          <a:xfrm>
            <a:off x="481842" y="5439164"/>
            <a:ext cx="8110437" cy="1099749"/>
          </a:xfrm>
          <a:prstGeom prst="roundRect">
            <a:avLst>
              <a:gd name="adj" fmla="val 2636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spc="-300" dirty="0">
                <a:solidFill>
                  <a:schemeClr val="tx1"/>
                </a:solidFill>
              </a:rPr>
              <a:t>高齢者とのふれあいや関わり</a:t>
            </a:r>
            <a:r>
              <a:rPr lang="ja-JP" altLang="en-US" sz="3200" spc="-300" dirty="0">
                <a:solidFill>
                  <a:schemeClr val="tx1"/>
                </a:solidFill>
              </a:rPr>
              <a:t>から何を学ぶのか</a:t>
            </a:r>
            <a:r>
              <a:rPr lang="ja-JP" altLang="en-US" sz="4000" b="1" dirty="0">
                <a:solidFill>
                  <a:srgbClr val="FF0000"/>
                </a:solidFill>
              </a:rPr>
              <a:t>　⇒　ねらいを明確に！</a:t>
            </a:r>
            <a:endParaRPr kumimoji="1" lang="ja-JP" altLang="en-US" sz="4000" b="1" dirty="0">
              <a:solidFill>
                <a:srgbClr val="FF0000"/>
              </a:solidFill>
            </a:endParaRPr>
          </a:p>
        </p:txBody>
      </p:sp>
    </p:spTree>
    <p:extLst>
      <p:ext uri="{BB962C8B-B14F-4D97-AF65-F5344CB8AC3E}">
        <p14:creationId xmlns:p14="http://schemas.microsoft.com/office/powerpoint/2010/main" val="118562835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a:p>
        </p:txBody>
      </p:sp>
      <p:sp>
        <p:nvSpPr>
          <p:cNvPr id="6" name="テキスト ボックス 5"/>
          <p:cNvSpPr txBox="1"/>
          <p:nvPr/>
        </p:nvSpPr>
        <p:spPr>
          <a:xfrm>
            <a:off x="116729" y="650464"/>
            <a:ext cx="9027267" cy="1200329"/>
          </a:xfrm>
          <a:prstGeom prst="rect">
            <a:avLst/>
          </a:prstGeom>
          <a:noFill/>
        </p:spPr>
        <p:txBody>
          <a:bodyPr wrap="square" rtlCol="0">
            <a:spAutoFit/>
          </a:bodyPr>
          <a:lstStyle/>
          <a:p>
            <a:r>
              <a:rPr kumimoji="1" lang="ja-JP" altLang="en-US" sz="3600" dirty="0">
                <a:latin typeface="BIZ UDゴシック" panose="020B0400000000000000" pitchFamily="49" charset="-128"/>
                <a:ea typeface="BIZ UDゴシック" panose="020B0400000000000000" pitchFamily="49" charset="-128"/>
              </a:rPr>
              <a:t>○　学校応援団（学校支援ボランティア）</a:t>
            </a:r>
            <a:endParaRPr kumimoji="1" lang="en-US" altLang="ja-JP" sz="3600" dirty="0">
              <a:latin typeface="BIZ UDゴシック" panose="020B0400000000000000" pitchFamily="49" charset="-128"/>
              <a:ea typeface="BIZ UDゴシック" panose="020B0400000000000000" pitchFamily="49" charset="-128"/>
            </a:endParaRPr>
          </a:p>
          <a:p>
            <a:r>
              <a:rPr lang="ja-JP" altLang="en-US" sz="3600" dirty="0">
                <a:latin typeface="BIZ UDゴシック" panose="020B0400000000000000" pitchFamily="49" charset="-128"/>
                <a:ea typeface="BIZ UDゴシック" panose="020B0400000000000000" pitchFamily="49" charset="-128"/>
              </a:rPr>
              <a:t>　</a:t>
            </a:r>
            <a:r>
              <a:rPr kumimoji="1" lang="ja-JP" altLang="en-US" sz="3600" dirty="0">
                <a:latin typeface="BIZ UDゴシック" panose="020B0400000000000000" pitchFamily="49" charset="-128"/>
                <a:ea typeface="BIZ UDゴシック" panose="020B0400000000000000" pitchFamily="49" charset="-128"/>
              </a:rPr>
              <a:t>との交流</a:t>
            </a:r>
          </a:p>
        </p:txBody>
      </p:sp>
      <p:sp>
        <p:nvSpPr>
          <p:cNvPr id="7" name="テキスト ボックス 6"/>
          <p:cNvSpPr txBox="1"/>
          <p:nvPr/>
        </p:nvSpPr>
        <p:spPr>
          <a:xfrm>
            <a:off x="116733" y="2279548"/>
            <a:ext cx="9027267" cy="1200329"/>
          </a:xfrm>
          <a:prstGeom prst="rect">
            <a:avLst/>
          </a:prstGeom>
          <a:noFill/>
        </p:spPr>
        <p:txBody>
          <a:bodyPr wrap="square" rtlCol="0">
            <a:spAutoFit/>
          </a:bodyPr>
          <a:lstStyle/>
          <a:p>
            <a:r>
              <a:rPr kumimoji="1" lang="ja-JP" altLang="en-US" sz="3600" dirty="0">
                <a:latin typeface="BIZ UDゴシック" panose="020B0400000000000000" pitchFamily="49" charset="-128"/>
                <a:ea typeface="BIZ UDゴシック" panose="020B0400000000000000" pitchFamily="49" charset="-128"/>
              </a:rPr>
              <a:t>○　</a:t>
            </a:r>
            <a:r>
              <a:rPr lang="ja-JP" altLang="en-US" sz="3600" dirty="0">
                <a:latin typeface="BIZ UDゴシック" panose="020B0400000000000000" pitchFamily="49" charset="-128"/>
                <a:ea typeface="BIZ UDゴシック" panose="020B0400000000000000" pitchFamily="49" charset="-128"/>
              </a:rPr>
              <a:t>伝統芸能の伝承，昔遊びなどの活動の</a:t>
            </a:r>
            <a:endParaRPr lang="en-US" altLang="ja-JP" sz="3600" dirty="0">
              <a:latin typeface="BIZ UDゴシック" panose="020B0400000000000000" pitchFamily="49" charset="-128"/>
              <a:ea typeface="BIZ UDゴシック" panose="020B0400000000000000" pitchFamily="49" charset="-128"/>
            </a:endParaRPr>
          </a:p>
          <a:p>
            <a:r>
              <a:rPr lang="ja-JP" altLang="en-US" sz="3600" dirty="0">
                <a:latin typeface="BIZ UDゴシック" panose="020B0400000000000000" pitchFamily="49" charset="-128"/>
                <a:ea typeface="BIZ UDゴシック" panose="020B0400000000000000" pitchFamily="49" charset="-128"/>
              </a:rPr>
              <a:t>　講師，登下校の見守り活動の依頼</a:t>
            </a:r>
            <a:endParaRPr kumimoji="1" lang="ja-JP" altLang="en-US" sz="3600" dirty="0">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116733" y="3908632"/>
            <a:ext cx="9027267" cy="1200329"/>
          </a:xfrm>
          <a:prstGeom prst="rect">
            <a:avLst/>
          </a:prstGeom>
          <a:noFill/>
        </p:spPr>
        <p:txBody>
          <a:bodyPr wrap="square" rtlCol="0">
            <a:spAutoFit/>
          </a:bodyPr>
          <a:lstStyle/>
          <a:p>
            <a:r>
              <a:rPr kumimoji="1" lang="ja-JP" altLang="en-US" sz="3600" dirty="0">
                <a:latin typeface="BIZ UDゴシック" panose="020B0400000000000000" pitchFamily="49" charset="-128"/>
                <a:ea typeface="BIZ UDゴシック" panose="020B0400000000000000" pitchFamily="49" charset="-128"/>
              </a:rPr>
              <a:t>○　交流給食，生活科「秋祭り」，学習発</a:t>
            </a:r>
            <a:endParaRPr kumimoji="1" lang="en-US" altLang="ja-JP" sz="3600" dirty="0">
              <a:latin typeface="BIZ UDゴシック" panose="020B0400000000000000" pitchFamily="49" charset="-128"/>
              <a:ea typeface="BIZ UDゴシック" panose="020B0400000000000000" pitchFamily="49" charset="-128"/>
            </a:endParaRPr>
          </a:p>
          <a:p>
            <a:r>
              <a:rPr lang="ja-JP" altLang="en-US" sz="3600" dirty="0">
                <a:latin typeface="BIZ UDゴシック" panose="020B0400000000000000" pitchFamily="49" charset="-128"/>
                <a:ea typeface="BIZ UDゴシック" panose="020B0400000000000000" pitchFamily="49" charset="-128"/>
              </a:rPr>
              <a:t>　</a:t>
            </a:r>
            <a:r>
              <a:rPr kumimoji="1" lang="ja-JP" altLang="en-US" sz="3600" dirty="0">
                <a:latin typeface="BIZ UDゴシック" panose="020B0400000000000000" pitchFamily="49" charset="-128"/>
                <a:ea typeface="BIZ UDゴシック" panose="020B0400000000000000" pitchFamily="49" charset="-128"/>
              </a:rPr>
              <a:t>表会への招待など</a:t>
            </a:r>
          </a:p>
        </p:txBody>
      </p:sp>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b="51148"/>
          <a:stretch/>
        </p:blipFill>
        <p:spPr>
          <a:xfrm>
            <a:off x="6885879" y="1294350"/>
            <a:ext cx="1352317" cy="975857"/>
          </a:xfrm>
          <a:prstGeom prst="rect">
            <a:avLst/>
          </a:prstGeom>
        </p:spPr>
      </p:pic>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t="49712"/>
          <a:stretch/>
        </p:blipFill>
        <p:spPr>
          <a:xfrm>
            <a:off x="5199290" y="1267220"/>
            <a:ext cx="1430574" cy="106266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539" y="5064221"/>
            <a:ext cx="1409053" cy="1566615"/>
          </a:xfrm>
          <a:prstGeom prst="rect">
            <a:avLst/>
          </a:prstGeom>
        </p:spPr>
      </p:pic>
      <p:sp>
        <p:nvSpPr>
          <p:cNvPr id="10" name="雲形吹き出し 9"/>
          <p:cNvSpPr/>
          <p:nvPr/>
        </p:nvSpPr>
        <p:spPr>
          <a:xfrm>
            <a:off x="266296" y="5154861"/>
            <a:ext cx="6465244" cy="1475976"/>
          </a:xfrm>
          <a:prstGeom prst="cloudCallout">
            <a:avLst>
              <a:gd name="adj1" fmla="val 56220"/>
              <a:gd name="adj2" fmla="val -1179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solidFill>
                  <a:schemeClr val="tx1"/>
                </a:solidFill>
              </a:rPr>
              <a:t>　　</a:t>
            </a:r>
            <a:r>
              <a:rPr lang="ja-JP" altLang="en-US" sz="2400" b="1" spc="-150" dirty="0">
                <a:solidFill>
                  <a:schemeClr val="tx1"/>
                </a:solidFill>
              </a:rPr>
              <a:t>高齢者個々の状況には個人差があることに留意しましょう！</a:t>
            </a:r>
            <a:endParaRPr lang="en-US" altLang="ja-JP" sz="2400" b="1" spc="-150" dirty="0">
              <a:solidFill>
                <a:schemeClr val="tx1"/>
              </a:solidFill>
            </a:endParaRPr>
          </a:p>
        </p:txBody>
      </p:sp>
    </p:spTree>
    <p:extLst>
      <p:ext uri="{BB962C8B-B14F-4D97-AF65-F5344CB8AC3E}">
        <p14:creationId xmlns:p14="http://schemas.microsoft.com/office/powerpoint/2010/main" val="2261668456"/>
      </p:ext>
    </p:extLst>
  </p:cSld>
  <p:clrMapOvr>
    <a:masterClrMapping/>
  </p:clrMapOvr>
  <p:transition spd="med">
    <p:fade/>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3871</TotalTime>
  <Words>1866</Words>
  <Application>Microsoft Office PowerPoint</Application>
  <PresentationFormat>画面に合わせる (4:3)</PresentationFormat>
  <Paragraphs>125</Paragraphs>
  <Slides>11</Slides>
  <Notes>11</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11</vt:i4>
      </vt:variant>
    </vt:vector>
  </HeadingPairs>
  <TitlesOfParts>
    <vt:vector size="29" baseType="lpstr">
      <vt:lpstr>BIZ UDゴシック</vt:lpstr>
      <vt:lpstr>BIZ UD明朝 Medium</vt:lpstr>
      <vt:lpstr>ＤＨＰ特太ゴシック体</vt:lpstr>
      <vt:lpstr>HGP創英角ｺﾞｼｯｸUB</vt:lpstr>
      <vt:lpstr>HGｺﾞｼｯｸM</vt:lpstr>
      <vt:lpstr>ＭＳ Ｐゴシック</vt:lpstr>
      <vt:lpstr>ＭＳ ゴシック</vt:lpstr>
      <vt:lpstr>MS-Mincho</vt:lpstr>
      <vt:lpstr>新細明體</vt:lpstr>
      <vt:lpstr>UDKakugo_LargePro-L</vt:lpstr>
      <vt:lpstr>Arial</vt:lpstr>
      <vt:lpstr>Calibri</vt:lpstr>
      <vt:lpstr>Calibri Light</vt:lpstr>
      <vt:lpstr>Comic Sans MS</vt:lpstr>
      <vt:lpstr>Georgia</vt:lpstr>
      <vt:lpstr>Trebuchet MS</vt:lpstr>
      <vt:lpstr>Office テーマ</vt:lpstr>
      <vt:lpstr>スリップストリーム</vt:lpstr>
      <vt:lpstr>　高齢者の人権を守ろう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涌井 英明</cp:lastModifiedBy>
  <cp:revision>273</cp:revision>
  <cp:lastPrinted>2021-03-30T08:16:29Z</cp:lastPrinted>
  <dcterms:created xsi:type="dcterms:W3CDTF">2020-05-11T09:35:31Z</dcterms:created>
  <dcterms:modified xsi:type="dcterms:W3CDTF">2023-03-24T01:37:07Z</dcterms:modified>
</cp:coreProperties>
</file>