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7"/>
  </p:notesMasterIdLst>
  <p:handoutMasterIdLst>
    <p:handoutMasterId r:id="rId18"/>
  </p:handoutMasterIdLst>
  <p:sldIdLst>
    <p:sldId id="422" r:id="rId3"/>
    <p:sldId id="406" r:id="rId4"/>
    <p:sldId id="467" r:id="rId5"/>
    <p:sldId id="438" r:id="rId6"/>
    <p:sldId id="439" r:id="rId7"/>
    <p:sldId id="441" r:id="rId8"/>
    <p:sldId id="425" r:id="rId9"/>
    <p:sldId id="478" r:id="rId10"/>
    <p:sldId id="435" r:id="rId11"/>
    <p:sldId id="446" r:id="rId12"/>
    <p:sldId id="449" r:id="rId13"/>
    <p:sldId id="453" r:id="rId14"/>
    <p:sldId id="440" r:id="rId15"/>
    <p:sldId id="376" r:id="rId16"/>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99"/>
    <a:srgbClr val="FFFFCC"/>
    <a:srgbClr val="FF0066"/>
    <a:srgbClr val="CCFFFF"/>
    <a:srgbClr val="CCFFCC"/>
    <a:srgbClr val="CCFF99"/>
    <a:srgbClr val="CCFF66"/>
    <a:srgbClr val="FFCCFF"/>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086" autoAdjust="0"/>
    <p:restoredTop sz="75000" autoAdjust="0"/>
  </p:normalViewPr>
  <p:slideViewPr>
    <p:cSldViewPr snapToGrid="0">
      <p:cViewPr varScale="1">
        <p:scale>
          <a:sx n="79" d="100"/>
          <a:sy n="79" d="100"/>
        </p:scale>
        <p:origin x="96" y="2064"/>
      </p:cViewPr>
      <p:guideLst/>
    </p:cSldViewPr>
  </p:slideViewPr>
  <p:outlineViewPr>
    <p:cViewPr>
      <p:scale>
        <a:sx n="33" d="100"/>
        <a:sy n="33" d="100"/>
      </p:scale>
      <p:origin x="0" y="0"/>
    </p:cViewPr>
  </p:outlineViewPr>
  <p:notesTextViewPr>
    <p:cViewPr>
      <p:scale>
        <a:sx n="110" d="100"/>
        <a:sy n="110" d="100"/>
      </p:scale>
      <p:origin x="0" y="0"/>
    </p:cViewPr>
  </p:notesTextViewPr>
  <p:notesViewPr>
    <p:cSldViewPr snapToGrid="0">
      <p:cViewPr varScale="1">
        <p:scale>
          <a:sx n="53" d="100"/>
          <a:sy n="53" d="100"/>
        </p:scale>
        <p:origin x="218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8693"/>
          </a:xfrm>
          <a:prstGeom prst="rect">
            <a:avLst/>
          </a:prstGeom>
        </p:spPr>
        <p:txBody>
          <a:bodyPr vert="horz" lIns="91539" tIns="45769" rIns="91539" bIns="45769"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40" y="0"/>
            <a:ext cx="2949787" cy="498693"/>
          </a:xfrm>
          <a:prstGeom prst="rect">
            <a:avLst/>
          </a:prstGeom>
        </p:spPr>
        <p:txBody>
          <a:bodyPr vert="horz" lIns="91539" tIns="45769" rIns="91539" bIns="45769" rtlCol="0"/>
          <a:lstStyle>
            <a:lvl1pPr algn="r">
              <a:defRPr sz="1200"/>
            </a:lvl1pPr>
          </a:lstStyle>
          <a:p>
            <a:fld id="{32DCD440-C21B-4EF5-A4D3-BB56BB656102}" type="datetimeFigureOut">
              <a:rPr kumimoji="1" lang="ja-JP" altLang="en-US" smtClean="0"/>
              <a:t>2023/3/24</a:t>
            </a:fld>
            <a:endParaRPr kumimoji="1" lang="ja-JP" altLang="en-US"/>
          </a:p>
        </p:txBody>
      </p:sp>
      <p:sp>
        <p:nvSpPr>
          <p:cNvPr id="4" name="フッター プレースホルダー 3"/>
          <p:cNvSpPr>
            <a:spLocks noGrp="1"/>
          </p:cNvSpPr>
          <p:nvPr>
            <p:ph type="ftr" sz="quarter" idx="2"/>
          </p:nvPr>
        </p:nvSpPr>
        <p:spPr>
          <a:xfrm>
            <a:off x="1" y="9440647"/>
            <a:ext cx="2949787" cy="498692"/>
          </a:xfrm>
          <a:prstGeom prst="rect">
            <a:avLst/>
          </a:prstGeom>
        </p:spPr>
        <p:txBody>
          <a:bodyPr vert="horz" lIns="91539" tIns="45769" rIns="91539" bIns="45769"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40" y="9440647"/>
            <a:ext cx="2949787" cy="498692"/>
          </a:xfrm>
          <a:prstGeom prst="rect">
            <a:avLst/>
          </a:prstGeom>
        </p:spPr>
        <p:txBody>
          <a:bodyPr vert="horz" lIns="91539" tIns="45769" rIns="91539" bIns="45769" rtlCol="0" anchor="b"/>
          <a:lstStyle>
            <a:lvl1pPr algn="r">
              <a:defRPr sz="1200"/>
            </a:lvl1pPr>
          </a:lstStyle>
          <a:p>
            <a:fld id="{EA04D44B-18CE-49B1-81BD-BBDF30D86B47}" type="slidenum">
              <a:rPr kumimoji="1" lang="ja-JP" altLang="en-US" smtClean="0"/>
              <a:t>‹#›</a:t>
            </a:fld>
            <a:endParaRPr kumimoji="1" lang="ja-JP" altLang="en-US"/>
          </a:p>
        </p:txBody>
      </p:sp>
    </p:spTree>
    <p:extLst>
      <p:ext uri="{BB962C8B-B14F-4D97-AF65-F5344CB8AC3E}">
        <p14:creationId xmlns:p14="http://schemas.microsoft.com/office/powerpoint/2010/main" val="2839878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8693"/>
          </a:xfrm>
          <a:prstGeom prst="rect">
            <a:avLst/>
          </a:prstGeom>
        </p:spPr>
        <p:txBody>
          <a:bodyPr vert="horz" lIns="91539" tIns="45769" rIns="91539" bIns="45769"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0" y="0"/>
            <a:ext cx="2949787" cy="498693"/>
          </a:xfrm>
          <a:prstGeom prst="rect">
            <a:avLst/>
          </a:prstGeom>
        </p:spPr>
        <p:txBody>
          <a:bodyPr vert="horz" lIns="91539" tIns="45769" rIns="91539" bIns="45769" rtlCol="0"/>
          <a:lstStyle>
            <a:lvl1pPr algn="r">
              <a:defRPr sz="1200"/>
            </a:lvl1pPr>
          </a:lstStyle>
          <a:p>
            <a:fld id="{C6B2C924-E609-4431-B130-84FA06EF891B}" type="datetimeFigureOut">
              <a:rPr kumimoji="1" lang="ja-JP" altLang="en-US" smtClean="0"/>
              <a:t>2023/3/24</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539" tIns="45769" rIns="91539" bIns="45769" rtlCol="0" anchor="ctr"/>
          <a:lstStyle/>
          <a:p>
            <a:endParaRPr lang="ja-JP" altLang="en-US"/>
          </a:p>
        </p:txBody>
      </p:sp>
      <p:sp>
        <p:nvSpPr>
          <p:cNvPr id="5" name="ノート プレースホルダー 4"/>
          <p:cNvSpPr>
            <a:spLocks noGrp="1"/>
          </p:cNvSpPr>
          <p:nvPr>
            <p:ph type="body" sz="quarter" idx="3"/>
          </p:nvPr>
        </p:nvSpPr>
        <p:spPr>
          <a:xfrm>
            <a:off x="680720" y="4783306"/>
            <a:ext cx="5445760" cy="3913615"/>
          </a:xfrm>
          <a:prstGeom prst="rect">
            <a:avLst/>
          </a:prstGeom>
        </p:spPr>
        <p:txBody>
          <a:bodyPr vert="horz" lIns="91539" tIns="45769" rIns="91539" bIns="4576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7" cy="498692"/>
          </a:xfrm>
          <a:prstGeom prst="rect">
            <a:avLst/>
          </a:prstGeom>
        </p:spPr>
        <p:txBody>
          <a:bodyPr vert="horz" lIns="91539" tIns="45769" rIns="91539" bIns="4576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0" y="9440647"/>
            <a:ext cx="2949787" cy="498692"/>
          </a:xfrm>
          <a:prstGeom prst="rect">
            <a:avLst/>
          </a:prstGeom>
        </p:spPr>
        <p:txBody>
          <a:bodyPr vert="horz" lIns="91539" tIns="45769" rIns="91539" bIns="45769" rtlCol="0" anchor="b"/>
          <a:lstStyle>
            <a:lvl1pPr algn="r">
              <a:defRPr sz="1200"/>
            </a:lvl1pPr>
          </a:lstStyle>
          <a:p>
            <a:fld id="{184984E0-F49F-46EB-BF71-BD6138E2374E}" type="slidenum">
              <a:rPr kumimoji="1" lang="ja-JP" altLang="en-US" smtClean="0"/>
              <a:t>‹#›</a:t>
            </a:fld>
            <a:endParaRPr kumimoji="1" lang="ja-JP" altLang="en-US"/>
          </a:p>
        </p:txBody>
      </p:sp>
    </p:spTree>
    <p:extLst>
      <p:ext uri="{BB962C8B-B14F-4D97-AF65-F5344CB8AC3E}">
        <p14:creationId xmlns:p14="http://schemas.microsoft.com/office/powerpoint/2010/main" val="192587480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スライド イメージ プレースホルダー 1"/>
          <p:cNvSpPr>
            <a:spLocks noGrp="1" noRot="1" noChangeAspect="1" noTextEdit="1"/>
          </p:cNvSpPr>
          <p:nvPr>
            <p:ph type="sldImg"/>
          </p:nvPr>
        </p:nvSpPr>
        <p:spPr>
          <a:ln/>
        </p:spPr>
      </p:sp>
      <p:sp>
        <p:nvSpPr>
          <p:cNvPr id="7475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latin typeface="+mn-ea"/>
                <a:ea typeface="+mn-ea"/>
              </a:rPr>
              <a:t>人権同和教育課</a:t>
            </a:r>
            <a:r>
              <a:rPr lang="en-US" altLang="ja-JP" dirty="0">
                <a:latin typeface="+mn-ea"/>
                <a:ea typeface="+mn-ea"/>
              </a:rPr>
              <a:t>e-</a:t>
            </a:r>
            <a:r>
              <a:rPr lang="ja-JP" altLang="en-US" dirty="0">
                <a:latin typeface="+mn-ea"/>
                <a:ea typeface="+mn-ea"/>
              </a:rPr>
              <a:t>コンテンツ</a:t>
            </a:r>
            <a:r>
              <a:rPr lang="en-US" altLang="ja-JP" dirty="0">
                <a:latin typeface="+mn-ea"/>
                <a:ea typeface="+mn-ea"/>
              </a:rPr>
              <a:t>No5</a:t>
            </a:r>
          </a:p>
          <a:p>
            <a:r>
              <a:rPr lang="ja-JP" altLang="en-US" dirty="0">
                <a:latin typeface="+mn-ea"/>
                <a:ea typeface="+mn-ea"/>
              </a:rPr>
              <a:t>同和問題（部落問題）に関する理解を深めよう</a:t>
            </a:r>
          </a:p>
        </p:txBody>
      </p:sp>
      <p:sp>
        <p:nvSpPr>
          <p:cNvPr id="74756"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797">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8518" indent="-287647" defTabSz="913797">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2177" indent="-230435" defTabSz="913797">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3048" indent="-230435" defTabSz="913797">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3920" indent="-230435" defTabSz="913797">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1611" indent="-230435" defTabSz="91379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9304" indent="-230435" defTabSz="91379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6998" indent="-230435" defTabSz="91379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4689" indent="-230435" defTabSz="91379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E56C5FEA-64CA-482B-9545-867AF59F6823}" type="slidenum">
              <a:rPr lang="en-US" altLang="ja-JP" smtClean="0">
                <a:solidFill>
                  <a:srgbClr val="000000"/>
                </a:solidFill>
                <a:ea typeface="ＭＳ Ｐゴシック" panose="020B0600070205080204" pitchFamily="50" charset="-128"/>
              </a:rPr>
              <a:pPr>
                <a:spcBef>
                  <a:spcPct val="0"/>
                </a:spcBef>
              </a:pPr>
              <a:t>1</a:t>
            </a:fld>
            <a:endParaRPr lang="en-US" altLang="ja-JP">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5950445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ja-JP" dirty="0">
                <a:latin typeface="+mn-ea"/>
                <a:ea typeface="+mn-ea"/>
              </a:rPr>
              <a:t>2</a:t>
            </a:r>
            <a:r>
              <a:rPr lang="ja-JP" altLang="en-US" dirty="0">
                <a:latin typeface="+mn-ea"/>
                <a:ea typeface="+mn-ea"/>
              </a:rPr>
              <a:t>点目は，差別されてきた人々の「生きる勇気と知恵」に焦点を当てるということです。差別に屈することなく，人間としての誇りを持ち，人々の生活を支え，自らの生活の向上を目指し，努力や工夫を重ねてきたという「生き方」に学ぶ学習を展開することが大切です。特に皮革製品や庭園づくり等の技術，伝統芸能の創造や継承，医学の発展への寄与などに努めてきた事実と併せて，それらの営みが差別につながることの不合理さを押さえることが大切です。なお，何かを作ったから素晴らしいとか，技術を持っていたからすごいということにとどまるのではなく，厳しく差別されてきた人々の日々の思いや願いに思いを馳せ，厳しい差別の中を生きぬいたことのすごさにこそ学びたいと思います。</a:t>
            </a:r>
          </a:p>
        </p:txBody>
      </p:sp>
    </p:spTree>
    <p:extLst>
      <p:ext uri="{BB962C8B-B14F-4D97-AF65-F5344CB8AC3E}">
        <p14:creationId xmlns:p14="http://schemas.microsoft.com/office/powerpoint/2010/main" val="20072704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mn-ea"/>
                <a:ea typeface="+mn-ea"/>
              </a:rPr>
              <a:t>３点目は，教科書に身分を表す用語が記述された意味をしっかり押さえるということです。中学校，高等学校の歴史教科書には「えた」身分，「ひにん」身分という用語が記述されています。この言葉は，歴史の中で「人を蔑む言葉」として使用されてきました。それでも，あえて記述されているのは，部落差別や偏見を教育によってなくすためであるということを</a:t>
            </a:r>
            <a:r>
              <a:rPr lang="ja-JP" altLang="en-US" baseline="0" dirty="0">
                <a:latin typeface="+mn-ea"/>
                <a:ea typeface="+mn-ea"/>
              </a:rPr>
              <a:t>認識した指導が必要です。</a:t>
            </a:r>
            <a:r>
              <a:rPr lang="ja-JP" altLang="en-US" dirty="0">
                <a:latin typeface="+mn-ea"/>
                <a:ea typeface="+mn-ea"/>
              </a:rPr>
              <a:t>身分を表す用語は，差別や偏見をなくす目的以外や学習時以外の日常生活では使えないということ，この用語に深く心を傷つけられ，悔しい思いをされる方々がいるということまで、しっかりと理解させることが大切です。なお，小学校の教科書では具体的身分名を示していません。これは，発達の段階等に対する教育上の配慮からです。</a:t>
            </a:r>
            <a:endParaRPr lang="en-US" altLang="ja-JP" dirty="0">
              <a:latin typeface="+mn-ea"/>
              <a:ea typeface="+mn-ea"/>
            </a:endParaRPr>
          </a:p>
          <a:p>
            <a:pPr eaLnBrk="1" hangingPunct="1"/>
            <a:endParaRPr lang="ja-JP" altLang="en-US" dirty="0">
              <a:latin typeface="+mn-ea"/>
              <a:ea typeface="+mn-ea"/>
            </a:endParaRPr>
          </a:p>
          <a:p>
            <a:pPr eaLnBrk="1" hangingPunct="1"/>
            <a:endParaRPr lang="en-US" altLang="ja-JP" dirty="0">
              <a:latin typeface="Arial" panose="020B0604020202020204" pitchFamily="34" charset="0"/>
            </a:endParaRPr>
          </a:p>
        </p:txBody>
      </p:sp>
    </p:spTree>
    <p:extLst>
      <p:ext uri="{BB962C8B-B14F-4D97-AF65-F5344CB8AC3E}">
        <p14:creationId xmlns:p14="http://schemas.microsoft.com/office/powerpoint/2010/main" val="1117957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mn-ea"/>
                <a:ea typeface="+mn-ea"/>
              </a:rPr>
              <a:t>４点目は，同和問題（部落問題）を「自分に引き寄せて」生き方につなぐ，ということです。人権同和教育は，全ての学校で全ての教職員が，一人一人の児童生徒のために行うものです。そのためには，社会科だけでなく，他の教科・領域等との関連も図りながら，年間指導計画を基に，全教職員で取り組み，児童生徒が自分自身のこととして共感的理解ができるようになるまで高める必要があります。また，知的理解の深化だけでなく，児童生徒に，自分たちの生活と重ねさせながら，被差別の側の心の痛みとともに，差別のおかしさや差別する側の身勝手さを実感させ，</a:t>
            </a:r>
            <a:r>
              <a:rPr lang="en-US" altLang="ja-JP" dirty="0">
                <a:latin typeface="+mn-ea"/>
                <a:ea typeface="+mn-ea"/>
              </a:rPr>
              <a:t>｢</a:t>
            </a:r>
            <a:r>
              <a:rPr lang="ja-JP" altLang="en-US" dirty="0">
                <a:latin typeface="+mn-ea"/>
                <a:ea typeface="+mn-ea"/>
              </a:rPr>
              <a:t>自分の大切さとともに，他の人の大切さを認めること」ができる行動力を育むこと，そして，差別や偏見を許さない「仲間づくり」を進めることが大切です。</a:t>
            </a:r>
          </a:p>
          <a:p>
            <a:pPr eaLnBrk="1" hangingPunct="1"/>
            <a:endParaRPr lang="ja-JP" altLang="en-US" dirty="0">
              <a:latin typeface="Arial" panose="020B0604020202020204" pitchFamily="34" charset="0"/>
              <a:ea typeface="+mn-ea"/>
            </a:endParaRPr>
          </a:p>
          <a:p>
            <a:pPr eaLnBrk="1" hangingPunct="1"/>
            <a:r>
              <a:rPr lang="ja-JP" altLang="en-US" dirty="0">
                <a:latin typeface="Arial" panose="020B0604020202020204" pitchFamily="34" charset="0"/>
              </a:rPr>
              <a:t>　</a:t>
            </a:r>
          </a:p>
          <a:p>
            <a:pPr eaLnBrk="1" hangingPunct="1"/>
            <a:endParaRPr lang="en-US" altLang="ja-JP" dirty="0">
              <a:latin typeface="Arial" panose="020B0604020202020204" pitchFamily="34" charset="0"/>
            </a:endParaRPr>
          </a:p>
        </p:txBody>
      </p:sp>
    </p:spTree>
    <p:extLst>
      <p:ext uri="{BB962C8B-B14F-4D97-AF65-F5344CB8AC3E}">
        <p14:creationId xmlns:p14="http://schemas.microsoft.com/office/powerpoint/2010/main" val="3174827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ー 1"/>
          <p:cNvSpPr>
            <a:spLocks noGrp="1" noRot="1" noChangeAspect="1" noTextEdit="1"/>
          </p:cNvSpPr>
          <p:nvPr>
            <p:ph type="sldImg"/>
          </p:nvPr>
        </p:nvSpPr>
        <p:spPr>
          <a:ln/>
        </p:spPr>
      </p:sp>
      <p:sp>
        <p:nvSpPr>
          <p:cNvPr id="2662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latin typeface="Arial" panose="020B0604020202020204" pitchFamily="34" charset="0"/>
              </a:rPr>
              <a:t>鹿児島県教育委員会では，全教職員に，５年毎に「同和問題基礎資料」を配布しています。</a:t>
            </a:r>
          </a:p>
          <a:p>
            <a:r>
              <a:rPr lang="ja-JP" altLang="en-US" dirty="0">
                <a:latin typeface="Arial" panose="020B0604020202020204" pitchFamily="34" charset="0"/>
              </a:rPr>
              <a:t>同和問題（部落問題）に関する理解と認識を深めるための研修や授業づくり等で，この資料を積極的に活用してください。</a:t>
            </a:r>
          </a:p>
        </p:txBody>
      </p:sp>
    </p:spTree>
    <p:extLst>
      <p:ext uri="{BB962C8B-B14F-4D97-AF65-F5344CB8AC3E}">
        <p14:creationId xmlns:p14="http://schemas.microsoft.com/office/powerpoint/2010/main" val="19386028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スライド イメージ プレースホルダー 1"/>
          <p:cNvSpPr>
            <a:spLocks noGrp="1" noRot="1" noChangeAspect="1" noTextEdit="1"/>
          </p:cNvSpPr>
          <p:nvPr>
            <p:ph type="sldImg"/>
          </p:nvPr>
        </p:nvSpPr>
        <p:spPr>
          <a:ln/>
        </p:spPr>
      </p:sp>
      <p:sp>
        <p:nvSpPr>
          <p:cNvPr id="10240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ja-JP" dirty="0">
                <a:latin typeface="+mn-ea"/>
                <a:ea typeface="+mn-ea"/>
              </a:rPr>
              <a:t>最後に</a:t>
            </a:r>
            <a:r>
              <a:rPr lang="ja-JP" altLang="en-US" dirty="0">
                <a:latin typeface="+mn-ea"/>
                <a:ea typeface="+mn-ea"/>
              </a:rPr>
              <a:t>，</a:t>
            </a:r>
            <a:r>
              <a:rPr lang="ja-JP" altLang="ja-JP" dirty="0">
                <a:latin typeface="+mn-ea"/>
                <a:ea typeface="+mn-ea"/>
              </a:rPr>
              <a:t>人権教育は全ての教育の基本 </a:t>
            </a:r>
            <a:r>
              <a:rPr lang="ja-JP" altLang="en-US" dirty="0">
                <a:latin typeface="+mn-ea"/>
                <a:ea typeface="+mn-ea"/>
              </a:rPr>
              <a:t>です。</a:t>
            </a:r>
            <a:endParaRPr lang="en-US" altLang="ja-JP" dirty="0">
              <a:latin typeface="+mn-ea"/>
              <a:ea typeface="+mn-ea"/>
            </a:endParaRPr>
          </a:p>
          <a:p>
            <a:r>
              <a:rPr lang="ja-JP" altLang="ja-JP" dirty="0">
                <a:latin typeface="+mn-ea"/>
                <a:ea typeface="+mn-ea"/>
              </a:rPr>
              <a:t>子どもたちが，今日も行きたいと思う学校づくりを進めましょう。</a:t>
            </a:r>
          </a:p>
          <a:p>
            <a:endParaRPr lang="ja-JP" altLang="ja-JP" dirty="0">
              <a:latin typeface="+mn-ea"/>
              <a:ea typeface="+mn-ea"/>
            </a:endParaRPr>
          </a:p>
          <a:p>
            <a:endParaRPr lang="en-US" altLang="ja-JP" dirty="0">
              <a:latin typeface="Arial" panose="020B0604020202020204" pitchFamily="34" charset="0"/>
            </a:endParaRPr>
          </a:p>
        </p:txBody>
      </p:sp>
    </p:spTree>
    <p:extLst>
      <p:ext uri="{BB962C8B-B14F-4D97-AF65-F5344CB8AC3E}">
        <p14:creationId xmlns:p14="http://schemas.microsoft.com/office/powerpoint/2010/main" val="2740941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latin typeface="+mn-ea"/>
                <a:ea typeface="+mn-ea"/>
              </a:rPr>
              <a:t>本コンテンツでは，次の項目について学習します。</a:t>
            </a:r>
            <a:endParaRPr kumimoji="1" lang="en-US" altLang="ja-JP" dirty="0">
              <a:solidFill>
                <a:schemeClr val="tx1"/>
              </a:solidFill>
              <a:latin typeface="+mn-ea"/>
              <a:ea typeface="+mn-ea"/>
            </a:endParaRPr>
          </a:p>
          <a:p>
            <a:r>
              <a:rPr kumimoji="1" lang="en-US" altLang="ja-JP" dirty="0">
                <a:solidFill>
                  <a:schemeClr val="tx1"/>
                </a:solidFill>
                <a:latin typeface="+mn-ea"/>
                <a:ea typeface="+mn-ea"/>
              </a:rPr>
              <a:t>1</a:t>
            </a:r>
            <a:r>
              <a:rPr kumimoji="1" lang="ja-JP" altLang="en-US" dirty="0">
                <a:solidFill>
                  <a:schemeClr val="tx1"/>
                </a:solidFill>
                <a:latin typeface="+mn-ea"/>
                <a:ea typeface="+mn-ea"/>
              </a:rPr>
              <a:t>　</a:t>
            </a:r>
            <a:r>
              <a:rPr lang="ja-JP" altLang="en-US" dirty="0">
                <a:solidFill>
                  <a:schemeClr val="tx1"/>
                </a:solidFill>
                <a:latin typeface="+mn-ea"/>
                <a:ea typeface="+mn-ea"/>
              </a:rPr>
              <a:t>同和問題（部落差別）の現状</a:t>
            </a:r>
            <a:endParaRPr lang="en-US" altLang="ja-JP" dirty="0">
              <a:solidFill>
                <a:schemeClr val="tx1"/>
              </a:solidFill>
              <a:latin typeface="+mn-ea"/>
              <a:ea typeface="+mn-ea"/>
            </a:endParaRPr>
          </a:p>
          <a:p>
            <a:r>
              <a:rPr lang="en-US" altLang="ja-JP" dirty="0">
                <a:solidFill>
                  <a:schemeClr val="tx1"/>
                </a:solidFill>
                <a:latin typeface="+mn-ea"/>
                <a:ea typeface="+mn-ea"/>
              </a:rPr>
              <a:t>2</a:t>
            </a:r>
            <a:r>
              <a:rPr lang="ja-JP" altLang="en-US" dirty="0">
                <a:solidFill>
                  <a:schemeClr val="tx1"/>
                </a:solidFill>
                <a:latin typeface="+mn-ea"/>
                <a:ea typeface="+mn-ea"/>
              </a:rPr>
              <a:t>　部落差別の解消の推進に関する法律について</a:t>
            </a:r>
            <a:endParaRPr lang="en-US" altLang="ja-JP" dirty="0">
              <a:solidFill>
                <a:schemeClr val="tx1"/>
              </a:solidFill>
              <a:latin typeface="+mn-ea"/>
              <a:ea typeface="+mn-ea"/>
            </a:endParaRPr>
          </a:p>
          <a:p>
            <a:r>
              <a:rPr lang="en-US" altLang="ja-JP" dirty="0">
                <a:solidFill>
                  <a:schemeClr val="tx1"/>
                </a:solidFill>
                <a:latin typeface="+mn-ea"/>
                <a:ea typeface="+mn-ea"/>
              </a:rPr>
              <a:t>3</a:t>
            </a:r>
            <a:r>
              <a:rPr lang="ja-JP" altLang="en-US" dirty="0">
                <a:solidFill>
                  <a:schemeClr val="tx1"/>
                </a:solidFill>
                <a:latin typeface="+mn-ea"/>
                <a:ea typeface="+mn-ea"/>
              </a:rPr>
              <a:t>　学校での取組</a:t>
            </a:r>
            <a:r>
              <a:rPr lang="ja-JP" altLang="en-US">
                <a:solidFill>
                  <a:schemeClr val="tx1"/>
                </a:solidFill>
                <a:latin typeface="+mn-ea"/>
                <a:ea typeface="+mn-ea"/>
              </a:rPr>
              <a:t>に当たってです</a:t>
            </a:r>
            <a:r>
              <a:rPr lang="ja-JP" altLang="en-US" dirty="0">
                <a:solidFill>
                  <a:schemeClr val="tx1"/>
                </a:solidFill>
                <a:latin typeface="+mn-ea"/>
                <a:ea typeface="+mn-ea"/>
              </a:rPr>
              <a:t>。　</a:t>
            </a:r>
          </a:p>
          <a:p>
            <a:endParaRPr lang="ja-JP" altLang="en-US" dirty="0">
              <a:solidFill>
                <a:schemeClr val="bg1"/>
              </a:solidFill>
              <a:latin typeface="BIZ UDゴシック" panose="020B0400000000000000" pitchFamily="49" charset="-128"/>
              <a:ea typeface="BIZ UDゴシック" panose="020B0400000000000000" pitchFamily="49" charset="-128"/>
            </a:endParaRPr>
          </a:p>
          <a:p>
            <a:endParaRPr lang="en-US" altLang="ja-JP" dirty="0">
              <a:solidFill>
                <a:schemeClr val="bg1"/>
              </a:solidFill>
              <a:latin typeface="BIZ UDゴシック" panose="020B0400000000000000" pitchFamily="49" charset="-128"/>
              <a:ea typeface="BIZ UDゴシック" panose="020B0400000000000000" pitchFamily="49" charset="-128"/>
            </a:endParaRPr>
          </a:p>
          <a:p>
            <a:endParaRPr lang="ja-JP" altLang="en-US" dirty="0">
              <a:solidFill>
                <a:schemeClr val="bg1"/>
              </a:solidFill>
              <a:latin typeface="BIZ UDゴシック" panose="020B0400000000000000" pitchFamily="49" charset="-128"/>
              <a:ea typeface="BIZ UDゴシック" panose="020B0400000000000000" pitchFamily="49" charset="-128"/>
            </a:endParaRPr>
          </a:p>
          <a:p>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184984E0-F49F-46EB-BF71-BD6138E2374E}" type="slidenum">
              <a:rPr lang="ja-JP" altLang="en-US" smtClean="0">
                <a:solidFill>
                  <a:prstClr val="black"/>
                </a:solidFill>
              </a:rPr>
              <a:pPr/>
              <a:t>2</a:t>
            </a:fld>
            <a:endParaRPr lang="ja-JP" altLang="en-US">
              <a:solidFill>
                <a:prstClr val="black"/>
              </a:solidFill>
            </a:endParaRPr>
          </a:p>
        </p:txBody>
      </p:sp>
    </p:spTree>
    <p:extLst>
      <p:ext uri="{BB962C8B-B14F-4D97-AF65-F5344CB8AC3E}">
        <p14:creationId xmlns:p14="http://schemas.microsoft.com/office/powerpoint/2010/main" val="1636455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853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en-US" dirty="0"/>
              <a:t>令和４年に内閣府が行った「人権擁護に関する世論調査」で，「部落差別・同和問題に関し，体験したことや，身の回りで見聞きしたことで，人権問題だと思ったことはどのようなことですか。」という質問の回答として多かったのは，「交際や結婚を反対されること」</a:t>
            </a:r>
            <a:r>
              <a:rPr kumimoji="1" lang="en-US" altLang="ja-JP" dirty="0"/>
              <a:t>40.4%</a:t>
            </a:r>
            <a:r>
              <a:rPr kumimoji="1" lang="ja-JP" altLang="en-US" dirty="0" err="1"/>
              <a:t>，</a:t>
            </a:r>
            <a:r>
              <a:rPr kumimoji="1" lang="ja-JP" altLang="en-US" dirty="0"/>
              <a:t>「差別的な言葉を言われること」</a:t>
            </a:r>
            <a:r>
              <a:rPr kumimoji="1" lang="en-US" altLang="ja-JP" dirty="0"/>
              <a:t>32.3%</a:t>
            </a:r>
            <a:r>
              <a:rPr kumimoji="1" lang="ja-JP" altLang="en-US" dirty="0" err="1"/>
              <a:t>，</a:t>
            </a:r>
            <a:r>
              <a:rPr kumimoji="1" lang="ja-JP" altLang="en-US" dirty="0"/>
              <a:t>「就職・職場で不利な扱いを受けること」</a:t>
            </a:r>
            <a:r>
              <a:rPr kumimoji="1" lang="en-US" altLang="ja-JP" dirty="0"/>
              <a:t>27.5%</a:t>
            </a:r>
            <a:r>
              <a:rPr kumimoji="1" lang="ja-JP" altLang="en-US" dirty="0"/>
              <a:t>でした。</a:t>
            </a:r>
          </a:p>
          <a:p>
            <a:endParaRPr lang="ja-JP" altLang="en-US" dirty="0"/>
          </a:p>
        </p:txBody>
      </p:sp>
    </p:spTree>
    <p:extLst>
      <p:ext uri="{BB962C8B-B14F-4D97-AF65-F5344CB8AC3E}">
        <p14:creationId xmlns:p14="http://schemas.microsoft.com/office/powerpoint/2010/main" val="1239468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5385">
              <a:defRPr/>
            </a:pPr>
            <a:r>
              <a:rPr lang="ja-JP" altLang="en-US" dirty="0">
                <a:latin typeface="Arial" panose="020B0604020202020204" pitchFamily="34" charset="0"/>
              </a:rPr>
              <a:t>同和問題（部落問題）とは，</a:t>
            </a:r>
            <a:r>
              <a:rPr lang="ja-JP" altLang="ja-JP" dirty="0"/>
              <a:t>日本社会の歴史的過程で形づくられた身分差別により，日本国民の一部の人々が</a:t>
            </a:r>
            <a:r>
              <a:rPr lang="ja-JP" altLang="en-US" dirty="0"/>
              <a:t>，</a:t>
            </a:r>
            <a:r>
              <a:rPr lang="ja-JP" altLang="ja-JP" dirty="0"/>
              <a:t>長い間，経済的</a:t>
            </a:r>
            <a:r>
              <a:rPr lang="ja-JP" altLang="en-US" dirty="0"/>
              <a:t>・</a:t>
            </a:r>
            <a:r>
              <a:rPr lang="ja-JP" altLang="ja-JP" dirty="0"/>
              <a:t>社会的</a:t>
            </a:r>
            <a:r>
              <a:rPr lang="ja-JP" altLang="en-US" dirty="0"/>
              <a:t>・</a:t>
            </a:r>
            <a:r>
              <a:rPr lang="ja-JP" altLang="ja-JP" dirty="0"/>
              <a:t>文化的に</a:t>
            </a:r>
            <a:r>
              <a:rPr lang="ja-JP" altLang="en-US" dirty="0"/>
              <a:t>厳しい環境を</a:t>
            </a:r>
            <a:r>
              <a:rPr lang="ja-JP" altLang="ja-JP" dirty="0"/>
              <a:t>強いられ，</a:t>
            </a:r>
            <a:r>
              <a:rPr lang="ja-JP" altLang="en-US" dirty="0"/>
              <a:t>今なお</a:t>
            </a:r>
            <a:r>
              <a:rPr lang="ja-JP" altLang="ja-JP" dirty="0"/>
              <a:t>日常生活で様々な差別を受け</a:t>
            </a:r>
            <a:r>
              <a:rPr lang="ja-JP" altLang="en-US" dirty="0"/>
              <a:t>ている</a:t>
            </a:r>
            <a:r>
              <a:rPr lang="ja-JP" altLang="ja-JP" dirty="0"/>
              <a:t>，我が国固有の人権問題</a:t>
            </a:r>
            <a:r>
              <a:rPr lang="ja-JP" altLang="en-US" dirty="0"/>
              <a:t>であり，日本国憲法によって保障される基本的人権を侵害する重大な社会問題です。</a:t>
            </a:r>
            <a:endParaRPr lang="ja-JP" altLang="ja-JP" dirty="0"/>
          </a:p>
          <a:p>
            <a:pPr eaLnBrk="1" hangingPunct="1"/>
            <a:endParaRPr lang="en-US" altLang="ja-JP" dirty="0">
              <a:latin typeface="Arial" panose="020B0604020202020204" pitchFamily="34" charset="0"/>
            </a:endParaRPr>
          </a:p>
        </p:txBody>
      </p:sp>
    </p:spTree>
    <p:extLst>
      <p:ext uri="{BB962C8B-B14F-4D97-AF65-F5344CB8AC3E}">
        <p14:creationId xmlns:p14="http://schemas.microsoft.com/office/powerpoint/2010/main" val="962874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被差別部落</a:t>
            </a:r>
            <a:r>
              <a:rPr kumimoji="1" lang="en-US" altLang="ja-JP" dirty="0"/>
              <a:t>(</a:t>
            </a:r>
            <a:r>
              <a:rPr kumimoji="1" lang="ja-JP" altLang="en-US" dirty="0"/>
              <a:t>同和地区</a:t>
            </a:r>
            <a:r>
              <a:rPr kumimoji="1" lang="en-US" altLang="ja-JP" dirty="0"/>
              <a:t>)</a:t>
            </a:r>
            <a:r>
              <a:rPr kumimoji="1" lang="ja-JP" altLang="en-US" dirty="0"/>
              <a:t>に生まれてきたという理由で，本人の努力ではどうしようもない，生まれた場所にまつわって，被差別部落</a:t>
            </a:r>
            <a:r>
              <a:rPr kumimoji="1" lang="en-US" altLang="ja-JP" dirty="0"/>
              <a:t>(</a:t>
            </a:r>
            <a:r>
              <a:rPr kumimoji="1" lang="ja-JP" altLang="en-US" dirty="0"/>
              <a:t>同和地区</a:t>
            </a:r>
            <a:r>
              <a:rPr kumimoji="1" lang="en-US" altLang="ja-JP" dirty="0"/>
              <a:t>)</a:t>
            </a:r>
            <a:r>
              <a:rPr kumimoji="1" lang="ja-JP" altLang="en-US" dirty="0"/>
              <a:t>に生まれた人々が，不当に社会的不利益を受け，不平等を強いられ，人間としての尊厳を傷つけられている事象を「部落差別」といいます。そして，この部落差別にまつわる様々な理不尽な問題のことを「同和問題</a:t>
            </a:r>
            <a:r>
              <a:rPr kumimoji="1" lang="en-US" altLang="ja-JP" dirty="0"/>
              <a:t>(</a:t>
            </a:r>
            <a:r>
              <a:rPr kumimoji="1" lang="ja-JP" altLang="en-US" dirty="0"/>
              <a:t>部落問題</a:t>
            </a:r>
            <a:r>
              <a:rPr kumimoji="1" lang="en-US" altLang="ja-JP" dirty="0"/>
              <a:t>)</a:t>
            </a:r>
            <a:r>
              <a:rPr kumimoji="1" lang="ja-JP" altLang="en-US" dirty="0"/>
              <a:t>」といいます。</a:t>
            </a:r>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5</a:t>
            </a:fld>
            <a:endParaRPr kumimoji="1" lang="ja-JP" altLang="en-US"/>
          </a:p>
        </p:txBody>
      </p:sp>
    </p:spTree>
    <p:extLst>
      <p:ext uri="{BB962C8B-B14F-4D97-AF65-F5344CB8AC3E}">
        <p14:creationId xmlns:p14="http://schemas.microsoft.com/office/powerpoint/2010/main" val="2840828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Arial" panose="020B0604020202020204" pitchFamily="34" charset="0"/>
              </a:rPr>
              <a:t>　</a:t>
            </a:r>
          </a:p>
          <a:p>
            <a:pPr eaLnBrk="1" hangingPunct="1"/>
            <a:r>
              <a:rPr lang="ja-JP" altLang="en-US" dirty="0">
                <a:latin typeface="Arial" panose="020B0604020202020204" pitchFamily="34" charset="0"/>
              </a:rPr>
              <a:t>昭和</a:t>
            </a:r>
            <a:r>
              <a:rPr lang="en-US" altLang="ja-JP" dirty="0">
                <a:latin typeface="Arial" panose="020B0604020202020204" pitchFamily="34" charset="0"/>
              </a:rPr>
              <a:t>40</a:t>
            </a:r>
            <a:r>
              <a:rPr lang="ja-JP" altLang="en-US" dirty="0">
                <a:latin typeface="Arial" panose="020B0604020202020204" pitchFamily="34" charset="0"/>
              </a:rPr>
              <a:t>年</a:t>
            </a:r>
            <a:r>
              <a:rPr lang="en-US" altLang="ja-JP" dirty="0">
                <a:latin typeface="Arial" panose="020B0604020202020204" pitchFamily="34" charset="0"/>
              </a:rPr>
              <a:t>(1965</a:t>
            </a:r>
            <a:r>
              <a:rPr lang="ja-JP" altLang="en-US" dirty="0">
                <a:latin typeface="Arial" panose="020B0604020202020204" pitchFamily="34" charset="0"/>
              </a:rPr>
              <a:t>年</a:t>
            </a:r>
            <a:r>
              <a:rPr lang="en-US" altLang="ja-JP" dirty="0">
                <a:latin typeface="Arial" panose="020B0604020202020204" pitchFamily="34" charset="0"/>
              </a:rPr>
              <a:t>)</a:t>
            </a:r>
            <a:r>
              <a:rPr lang="ja-JP" altLang="en-US" dirty="0">
                <a:latin typeface="Arial" panose="020B0604020202020204" pitchFamily="34" charset="0"/>
              </a:rPr>
              <a:t>に出された「同和対策審議会答申」の前文では，同和問題に関する基本的認識を次のように述べています。</a:t>
            </a:r>
            <a:endParaRPr lang="en-US" altLang="ja-JP" dirty="0">
              <a:latin typeface="Arial" panose="020B0604020202020204" pitchFamily="34" charset="0"/>
            </a:endParaRPr>
          </a:p>
          <a:p>
            <a:pPr eaLnBrk="1" hangingPunct="1"/>
            <a:r>
              <a:rPr lang="ja-JP" altLang="en-US" dirty="0">
                <a:latin typeface="Arial" panose="020B0604020202020204" pitchFamily="34" charset="0"/>
              </a:rPr>
              <a:t>１点目は，</a:t>
            </a:r>
            <a:r>
              <a:rPr lang="ja-JP" altLang="ja-JP" kern="100" dirty="0">
                <a:latin typeface="ＭＳ Ｐゴシック" panose="020B0600070205080204" pitchFamily="50" charset="-128"/>
                <a:cs typeface="Times New Roman" panose="02020603050405020304" pitchFamily="18" charset="0"/>
              </a:rPr>
              <a:t>同和問題は，人類普遍の原理である人間の自由と平等に関する問題である。</a:t>
            </a:r>
            <a:endParaRPr lang="en-US" altLang="ja-JP" kern="100" dirty="0">
              <a:latin typeface="ＭＳ Ｐゴシック" panose="020B0600070205080204" pitchFamily="50" charset="-128"/>
              <a:cs typeface="Times New Roman" panose="02020603050405020304" pitchFamily="18" charset="0"/>
            </a:endParaRPr>
          </a:p>
          <a:p>
            <a:pPr eaLnBrk="1" hangingPunct="1"/>
            <a:r>
              <a:rPr lang="ja-JP" altLang="ja-JP" kern="100" dirty="0">
                <a:latin typeface="ＭＳ Ｐゴシック" panose="020B0600070205080204" pitchFamily="50" charset="-128"/>
                <a:cs typeface="Times New Roman" panose="02020603050405020304" pitchFamily="18" charset="0"/>
              </a:rPr>
              <a:t>２</a:t>
            </a:r>
            <a:r>
              <a:rPr lang="ja-JP" altLang="en-US" kern="100" dirty="0">
                <a:latin typeface="ＭＳ Ｐゴシック" panose="020B0600070205080204" pitchFamily="50" charset="-128"/>
                <a:cs typeface="Times New Roman" panose="02020603050405020304" pitchFamily="18" charset="0"/>
              </a:rPr>
              <a:t>点目は，</a:t>
            </a:r>
            <a:r>
              <a:rPr lang="ja-JP" altLang="ja-JP" kern="100" dirty="0">
                <a:latin typeface="ＭＳ Ｐゴシック" panose="020B0600070205080204" pitchFamily="50" charset="-128"/>
                <a:cs typeface="Times New Roman" panose="02020603050405020304" pitchFamily="18" charset="0"/>
              </a:rPr>
              <a:t>同和問題は，日本国憲法によって保障された基本的人権にかかわる課題である。</a:t>
            </a:r>
            <a:endParaRPr lang="en-US" altLang="ja-JP" kern="100" dirty="0">
              <a:latin typeface="ＭＳ Ｐゴシック" panose="020B0600070205080204" pitchFamily="50" charset="-128"/>
              <a:cs typeface="Times New Roman" panose="02020603050405020304" pitchFamily="18" charset="0"/>
            </a:endParaRPr>
          </a:p>
          <a:p>
            <a:pPr eaLnBrk="1" hangingPunct="1"/>
            <a:r>
              <a:rPr lang="ja-JP" altLang="en-US" kern="100" dirty="0">
                <a:latin typeface="ＭＳ Ｐゴシック" panose="020B0600070205080204" pitchFamily="50" charset="-128"/>
                <a:cs typeface="Times New Roman" panose="02020603050405020304" pitchFamily="18" charset="0"/>
              </a:rPr>
              <a:t>３点目は，</a:t>
            </a:r>
            <a:r>
              <a:rPr lang="ja-JP" altLang="ja-JP" kern="100" dirty="0">
                <a:latin typeface="ＭＳ Ｐゴシック" panose="020B0600070205080204" pitchFamily="50" charset="-128"/>
                <a:cs typeface="Times New Roman" panose="02020603050405020304" pitchFamily="18" charset="0"/>
              </a:rPr>
              <a:t>同和問題を未解決に放置することは断じて許されないことであり，その早急な解決こそ国の責務であり，同時に国民的課題である。</a:t>
            </a:r>
            <a:r>
              <a:rPr lang="ja-JP" altLang="en-US" kern="100" dirty="0">
                <a:latin typeface="ＭＳ Ｐゴシック" panose="020B0600070205080204" pitchFamily="50" charset="-128"/>
                <a:cs typeface="Times New Roman" panose="02020603050405020304" pitchFamily="18" charset="0"/>
              </a:rPr>
              <a:t>　としています。</a:t>
            </a:r>
            <a:r>
              <a:rPr lang="ja-JP" altLang="en-US" dirty="0">
                <a:latin typeface="Arial" panose="020B0604020202020204" pitchFamily="34" charset="0"/>
              </a:rPr>
              <a:t>この「同和対策審議会答申」を受けて，昭和</a:t>
            </a:r>
            <a:r>
              <a:rPr lang="en-US" altLang="ja-JP" dirty="0">
                <a:latin typeface="Arial" panose="020B0604020202020204" pitchFamily="34" charset="0"/>
              </a:rPr>
              <a:t>44</a:t>
            </a:r>
            <a:r>
              <a:rPr lang="ja-JP" altLang="en-US" dirty="0">
                <a:latin typeface="Arial" panose="020B0604020202020204" pitchFamily="34" charset="0"/>
              </a:rPr>
              <a:t>年（</a:t>
            </a:r>
            <a:r>
              <a:rPr lang="en-US" altLang="ja-JP" dirty="0">
                <a:latin typeface="Arial" panose="020B0604020202020204" pitchFamily="34" charset="0"/>
              </a:rPr>
              <a:t>1969</a:t>
            </a:r>
            <a:r>
              <a:rPr lang="ja-JP" altLang="en-US" dirty="0">
                <a:latin typeface="Arial" panose="020B0604020202020204" pitchFamily="34" charset="0"/>
              </a:rPr>
              <a:t>年）には，「同和対策事業特別措置法」が施行され，</a:t>
            </a:r>
            <a:r>
              <a:rPr lang="en-US" altLang="ja-JP" dirty="0">
                <a:latin typeface="Arial" panose="020B0604020202020204" pitchFamily="34" charset="0"/>
              </a:rPr>
              <a:t>33</a:t>
            </a:r>
            <a:r>
              <a:rPr lang="ja-JP" altLang="en-US" dirty="0">
                <a:latin typeface="Arial" panose="020B0604020202020204" pitchFamily="34" charset="0"/>
              </a:rPr>
              <a:t>年間にわたる同和対策事業により，同和地区の環境に対する物的な基盤整備が行われ，周辺地区との格差改善が急速に進められました。こうして様々な実態的差別は改善されてきましたが，人々の中に意識として現存する心理的差別は残っているのが現状です。</a:t>
            </a:r>
          </a:p>
          <a:p>
            <a:pPr eaLnBrk="1" hangingPunct="1"/>
            <a:endParaRPr lang="ja-JP" altLang="en-US" dirty="0">
              <a:latin typeface="Arial" panose="020B0604020202020204" pitchFamily="34" charset="0"/>
            </a:endParaRPr>
          </a:p>
          <a:p>
            <a:pPr eaLnBrk="1" hangingPunct="1"/>
            <a:endParaRPr lang="ja-JP" altLang="en-US" dirty="0">
              <a:latin typeface="Arial" panose="020B0604020202020204" pitchFamily="34" charset="0"/>
            </a:endParaRPr>
          </a:p>
          <a:p>
            <a:pPr eaLnBrk="1" hangingPunct="1"/>
            <a:endParaRPr lang="en-US" altLang="ja-JP" dirty="0">
              <a:latin typeface="Arial" panose="020B0604020202020204" pitchFamily="34" charset="0"/>
            </a:endParaRPr>
          </a:p>
        </p:txBody>
      </p:sp>
    </p:spTree>
    <p:extLst>
      <p:ext uri="{BB962C8B-B14F-4D97-AF65-F5344CB8AC3E}">
        <p14:creationId xmlns:p14="http://schemas.microsoft.com/office/powerpoint/2010/main" val="3026943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rPr>
              <a:t>同和対策審議会答申が出されて</a:t>
            </a:r>
            <a:r>
              <a:rPr kumimoji="1" lang="en-US" altLang="ja-JP" dirty="0">
                <a:solidFill>
                  <a:schemeClr val="tx1"/>
                </a:solidFill>
              </a:rPr>
              <a:t>51</a:t>
            </a:r>
            <a:r>
              <a:rPr kumimoji="1" lang="ja-JP" altLang="en-US" dirty="0">
                <a:solidFill>
                  <a:schemeClr val="tx1"/>
                </a:solidFill>
              </a:rPr>
              <a:t>年を経た平成</a:t>
            </a:r>
            <a:r>
              <a:rPr kumimoji="1" lang="en-US" altLang="ja-JP" dirty="0">
                <a:solidFill>
                  <a:schemeClr val="tx1"/>
                </a:solidFill>
              </a:rPr>
              <a:t>28</a:t>
            </a:r>
            <a:r>
              <a:rPr kumimoji="1" lang="ja-JP" altLang="en-US" dirty="0">
                <a:solidFill>
                  <a:schemeClr val="tx1"/>
                </a:solidFill>
              </a:rPr>
              <a:t>年に，「部落差別の解消の推進に関する法律」が公布・施行されました。この法律の第</a:t>
            </a:r>
            <a:r>
              <a:rPr kumimoji="1" lang="en-US" altLang="ja-JP" dirty="0">
                <a:solidFill>
                  <a:schemeClr val="tx1"/>
                </a:solidFill>
              </a:rPr>
              <a:t>1</a:t>
            </a:r>
            <a:r>
              <a:rPr kumimoji="1" lang="ja-JP" altLang="en-US" dirty="0">
                <a:solidFill>
                  <a:schemeClr val="tx1"/>
                </a:solidFill>
              </a:rPr>
              <a:t>条</a:t>
            </a:r>
            <a:r>
              <a:rPr kumimoji="1" lang="en-US" altLang="ja-JP" dirty="0">
                <a:solidFill>
                  <a:schemeClr val="tx1"/>
                </a:solidFill>
              </a:rPr>
              <a:t>(</a:t>
            </a:r>
            <a:r>
              <a:rPr kumimoji="1" lang="ja-JP" altLang="en-US" dirty="0">
                <a:solidFill>
                  <a:schemeClr val="tx1"/>
                </a:solidFill>
              </a:rPr>
              <a:t>目的</a:t>
            </a:r>
            <a:r>
              <a:rPr kumimoji="1" lang="en-US" altLang="ja-JP" dirty="0">
                <a:solidFill>
                  <a:schemeClr val="tx1"/>
                </a:solidFill>
              </a:rPr>
              <a:t>)</a:t>
            </a:r>
            <a:r>
              <a:rPr kumimoji="1" lang="ja-JP" altLang="en-US" dirty="0">
                <a:solidFill>
                  <a:schemeClr val="tx1"/>
                </a:solidFill>
              </a:rPr>
              <a:t>には，</a:t>
            </a:r>
          </a:p>
          <a:p>
            <a:r>
              <a:rPr kumimoji="1" lang="ja-JP" altLang="en-US" dirty="0">
                <a:solidFill>
                  <a:schemeClr val="tx1"/>
                </a:solidFill>
              </a:rPr>
              <a:t>・部落差別が存在する現状，・情報化の進展による部落差別に関する状況の変化，・部落差別は許されず，解消することが重要な課題であること　が，明記されています。</a:t>
            </a:r>
            <a:r>
              <a:rPr lang="ja-JP" altLang="ja-JP" dirty="0">
                <a:solidFill>
                  <a:schemeClr val="tx1"/>
                </a:solidFill>
              </a:rPr>
              <a:t>これまでの同和問題の解決を図る様々な取組によって，生活環境等の状況は大きく変わり，差別意識の解消においても一定の成果がありました。</a:t>
            </a:r>
            <a:endParaRPr lang="ja-JP" altLang="en-US" dirty="0">
              <a:solidFill>
                <a:schemeClr val="tx1"/>
              </a:solidFill>
            </a:endParaRPr>
          </a:p>
          <a:p>
            <a:pPr defTabSz="915385">
              <a:defRPr/>
            </a:pPr>
            <a:r>
              <a:rPr lang="ja-JP" altLang="ja-JP" dirty="0">
                <a:solidFill>
                  <a:schemeClr val="tx1"/>
                </a:solidFill>
              </a:rPr>
              <a:t>しかしながら，部落差別に関する事象等は後を断たず発生し，インターネット上においては，悪質な情報が</a:t>
            </a:r>
            <a:r>
              <a:rPr lang="ja-JP" altLang="en-US" dirty="0">
                <a:solidFill>
                  <a:schemeClr val="tx1"/>
                </a:solidFill>
              </a:rPr>
              <a:t>一度</a:t>
            </a:r>
            <a:r>
              <a:rPr lang="ja-JP" altLang="ja-JP" dirty="0">
                <a:solidFill>
                  <a:schemeClr val="tx1"/>
                </a:solidFill>
              </a:rPr>
              <a:t>拡散</a:t>
            </a:r>
            <a:r>
              <a:rPr lang="ja-JP" altLang="en-US" dirty="0">
                <a:solidFill>
                  <a:schemeClr val="tx1"/>
                </a:solidFill>
              </a:rPr>
              <a:t>してしまうと，完全に削除されることが難しい</a:t>
            </a:r>
            <a:r>
              <a:rPr lang="ja-JP" altLang="ja-JP" dirty="0">
                <a:solidFill>
                  <a:schemeClr val="tx1"/>
                </a:solidFill>
              </a:rPr>
              <a:t>状況にあります。</a:t>
            </a:r>
            <a:r>
              <a:rPr lang="ja-JP" altLang="en-US" dirty="0">
                <a:solidFill>
                  <a:schemeClr val="tx1"/>
                </a:solidFill>
              </a:rPr>
              <a:t>この法律</a:t>
            </a:r>
            <a:r>
              <a:rPr lang="ja-JP" altLang="ja-JP" dirty="0">
                <a:solidFill>
                  <a:schemeClr val="tx1"/>
                </a:solidFill>
              </a:rPr>
              <a:t>の施行は，社会における根強い部落差別意識が現存することを意味しています。部落差別のない社会の実現をめざすために，</a:t>
            </a:r>
            <a:r>
              <a:rPr lang="ja-JP" altLang="en-US" dirty="0">
                <a:solidFill>
                  <a:schemeClr val="tx1"/>
                </a:solidFill>
              </a:rPr>
              <a:t>学校教育においては，第</a:t>
            </a:r>
            <a:r>
              <a:rPr lang="en-US" altLang="ja-JP" dirty="0">
                <a:solidFill>
                  <a:schemeClr val="tx1"/>
                </a:solidFill>
              </a:rPr>
              <a:t>5</a:t>
            </a:r>
            <a:r>
              <a:rPr lang="ja-JP" altLang="en-US" dirty="0">
                <a:solidFill>
                  <a:schemeClr val="tx1"/>
                </a:solidFill>
              </a:rPr>
              <a:t>条にある，部落差別を解消するための教育及び啓発の重要性を踏まえて意識して取り組んでいくことが求められています。</a:t>
            </a:r>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7</a:t>
            </a:fld>
            <a:endParaRPr kumimoji="1" lang="ja-JP" altLang="en-US"/>
          </a:p>
        </p:txBody>
      </p:sp>
    </p:spTree>
    <p:extLst>
      <p:ext uri="{BB962C8B-B14F-4D97-AF65-F5344CB8AC3E}">
        <p14:creationId xmlns:p14="http://schemas.microsoft.com/office/powerpoint/2010/main" val="3380449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スライド イメージ プレースホルダー 1"/>
          <p:cNvSpPr>
            <a:spLocks noGrp="1" noRot="1" noChangeAspect="1" noTextEdit="1"/>
          </p:cNvSpPr>
          <p:nvPr>
            <p:ph type="sldImg"/>
          </p:nvPr>
        </p:nvSpPr>
        <p:spPr>
          <a:ln/>
        </p:spPr>
      </p:sp>
      <p:sp>
        <p:nvSpPr>
          <p:cNvPr id="7885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5385">
              <a:defRPr/>
            </a:pPr>
            <a:r>
              <a:rPr lang="ja-JP" altLang="en-US" dirty="0">
                <a:solidFill>
                  <a:schemeClr val="tx1"/>
                </a:solidFill>
              </a:rPr>
              <a:t>ところで，「被差別部落がない学校では部落問題学習などに取り組まなくてもいいのではないでしょうか？」と質問されたら，みなさんは，どのように答えますか？答えは　「取り組まなければいけません。」。</a:t>
            </a:r>
            <a:r>
              <a:rPr lang="ja-JP" altLang="ja-JP" dirty="0">
                <a:solidFill>
                  <a:schemeClr val="tx1"/>
                </a:solidFill>
              </a:rPr>
              <a:t>部落問題学習は，差別する側に立たない</a:t>
            </a:r>
            <a:r>
              <a:rPr lang="ja-JP" altLang="en-US" dirty="0">
                <a:solidFill>
                  <a:schemeClr val="tx1"/>
                </a:solidFill>
              </a:rPr>
              <a:t>児童生徒</a:t>
            </a:r>
            <a:r>
              <a:rPr lang="ja-JP" altLang="ja-JP" dirty="0">
                <a:solidFill>
                  <a:schemeClr val="tx1"/>
                </a:solidFill>
              </a:rPr>
              <a:t>を育てるための学習です。ですから，校区に被差別部落がないとされていても，</a:t>
            </a:r>
            <a:r>
              <a:rPr lang="ja-JP" altLang="en-US" dirty="0">
                <a:solidFill>
                  <a:schemeClr val="tx1"/>
                </a:solidFill>
              </a:rPr>
              <a:t>児童生徒</a:t>
            </a:r>
            <a:r>
              <a:rPr lang="ja-JP" altLang="ja-JP" dirty="0">
                <a:solidFill>
                  <a:schemeClr val="tx1"/>
                </a:solidFill>
              </a:rPr>
              <a:t>や地域の人達が部落問題について誤った認識をもたないよう理解を深めることが必要です。また，部落問題学習を部落差別のみならず，あらゆる差別を許さない生き方を学ぶ学習として</a:t>
            </a:r>
            <a:r>
              <a:rPr lang="ja-JP" altLang="en-US" dirty="0">
                <a:solidFill>
                  <a:schemeClr val="tx1"/>
                </a:solidFill>
              </a:rPr>
              <a:t>，発達段階に応じて，</a:t>
            </a:r>
            <a:r>
              <a:rPr lang="ja-JP" altLang="ja-JP" dirty="0">
                <a:solidFill>
                  <a:schemeClr val="tx1"/>
                </a:solidFill>
              </a:rPr>
              <a:t>その教育内容をより豊かなものにしていくことが大切です。</a:t>
            </a:r>
          </a:p>
          <a:p>
            <a:endParaRPr lang="ja-JP" altLang="en-US" dirty="0">
              <a:latin typeface="Arial" panose="020B0604020202020204" pitchFamily="34" charset="0"/>
            </a:endParaRPr>
          </a:p>
        </p:txBody>
      </p:sp>
    </p:spTree>
    <p:extLst>
      <p:ext uri="{BB962C8B-B14F-4D97-AF65-F5344CB8AC3E}">
        <p14:creationId xmlns:p14="http://schemas.microsoft.com/office/powerpoint/2010/main" val="3193188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mn-ea"/>
                <a:ea typeface="+mn-ea"/>
              </a:rPr>
              <a:t>ここからは，学校での取組に当たって，同和問題に関する学習において大切にしたいこと　について４点述べていきます。まず</a:t>
            </a:r>
            <a:r>
              <a:rPr lang="en-US" altLang="ja-JP" dirty="0">
                <a:latin typeface="+mn-ea"/>
                <a:ea typeface="+mn-ea"/>
              </a:rPr>
              <a:t>1</a:t>
            </a:r>
            <a:r>
              <a:rPr lang="ja-JP" altLang="en-US" dirty="0">
                <a:latin typeface="+mn-ea"/>
                <a:ea typeface="+mn-ea"/>
              </a:rPr>
              <a:t>点目は，「教科書記述の変更を踏まえて，同和問題に関する正しい歴史認識を深める。」ということです。現在使用されている教科書は，以前とは異なっています。被差別部落の歴史的起源が，近世（江戸時代）より前の時代にあることから，小学校社会科では「きびしく差別されてきた身分の人々」と表記されています。「農・工・商」に身分上の上下関係はなかったこと，「えた」身分や「ひにん」身分は，武士や百姓，町人との身分関係において被差別身分であることを明確にするという意味で，「百姓や町人とは別に身分上きびしく差別されてきた人々」と記述されています。さらに，起源が近世以前ということで，幕府や藩がつくったとか，置いたという記述は，削除されています。 </a:t>
            </a:r>
          </a:p>
          <a:p>
            <a:pPr eaLnBrk="1" hangingPunct="1">
              <a:spcBef>
                <a:spcPct val="0"/>
              </a:spcBef>
            </a:pPr>
            <a:endParaRPr lang="ja-JP" altLang="en-US" dirty="0">
              <a:latin typeface="+mn-ea"/>
              <a:ea typeface="+mn-ea"/>
            </a:endParaRPr>
          </a:p>
          <a:p>
            <a:pPr eaLnBrk="1" hangingPunct="1">
              <a:spcBef>
                <a:spcPct val="0"/>
              </a:spcBef>
            </a:pPr>
            <a:endParaRPr lang="ja-JP" altLang="en-US" dirty="0">
              <a:latin typeface="ＭＳ 明朝" panose="02020609040205080304" pitchFamily="17" charset="-128"/>
              <a:ea typeface="ＭＳ 明朝" panose="02020609040205080304" pitchFamily="17" charset="-128"/>
            </a:endParaRPr>
          </a:p>
          <a:p>
            <a:pPr eaLnBrk="1" hangingPunct="1"/>
            <a:endParaRPr lang="ja-JP" altLang="en-US" dirty="0">
              <a:latin typeface="ＭＳ 明朝" panose="02020609040205080304" pitchFamily="17" charset="-128"/>
              <a:ea typeface="ＭＳ 明朝" panose="02020609040205080304" pitchFamily="17" charset="-128"/>
            </a:endParaRPr>
          </a:p>
          <a:p>
            <a:pPr eaLnBrk="1" hangingPunct="1"/>
            <a:r>
              <a:rPr lang="ja-JP" altLang="en-US" dirty="0">
                <a:latin typeface="ＭＳ 明朝" panose="02020609040205080304" pitchFamily="17" charset="-128"/>
                <a:ea typeface="ＭＳ 明朝" panose="02020609040205080304" pitchFamily="17" charset="-128"/>
              </a:rPr>
              <a:t>　</a:t>
            </a:r>
          </a:p>
        </p:txBody>
      </p:sp>
    </p:spTree>
    <p:extLst>
      <p:ext uri="{BB962C8B-B14F-4D97-AF65-F5344CB8AC3E}">
        <p14:creationId xmlns:p14="http://schemas.microsoft.com/office/powerpoint/2010/main" val="627878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CD010C2-1B78-4F8D-B061-6C9D13E65A7B}" type="datetime1">
              <a:rPr kumimoji="1" lang="ja-JP" altLang="en-US" smtClean="0"/>
              <a:t>2023/3/24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2894215246"/>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7682674-1BBA-4FAB-9031-A7BF3D386012}" type="datetime1">
              <a:rPr kumimoji="1" lang="ja-JP" altLang="en-US" smtClean="0"/>
              <a:t>2023/3/24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3403350728"/>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8C6E368-6E55-4638-942C-D9E57C61ABF9}" type="datetime1">
              <a:rPr kumimoji="1" lang="ja-JP" altLang="en-US" smtClean="0"/>
              <a:t>2023/3/24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248575200"/>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5"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dirty="0">
              <a:solidFill>
                <a:prstClr val="white"/>
              </a:solidFill>
            </a:endParaRPr>
          </a:p>
        </p:txBody>
      </p:sp>
      <p:sp>
        <p:nvSpPr>
          <p:cNvPr id="6" name="Rectangle 12"/>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7"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ja-JP" altLang="en-US"/>
              <a:t>マスター タイトルの書式設定</a:t>
            </a:r>
            <a:endParaRPr lang="en-US" dirty="0"/>
          </a:p>
        </p:txBody>
      </p:sp>
      <p:sp>
        <p:nvSpPr>
          <p:cNvPr id="8" name="Date Placeholder 3"/>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A333AB67-D2FE-4986-960A-095B70B03639}" type="datetime1">
              <a:rPr lang="ja-JP" altLang="en-US"/>
              <a:pPr>
                <a:defRPr/>
              </a:pPr>
              <a:t>2023/3/24</a:t>
            </a:fld>
            <a:endParaRPr lang="en-US" altLang="ja-JP"/>
          </a:p>
        </p:txBody>
      </p:sp>
      <p:sp>
        <p:nvSpPr>
          <p:cNvPr id="9" name="Footer Placeholder 4"/>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10" name="Slide Number Placeholder 5"/>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50BF549F-D222-4EF5-8768-E05B12B7AE77}" type="slidenum">
              <a:rPr lang="en-US" altLang="ja-JP"/>
              <a:pPr>
                <a:defRPr/>
              </a:pPr>
              <a:t>‹#›</a:t>
            </a:fld>
            <a:endParaRPr lang="en-US" altLang="ja-JP"/>
          </a:p>
        </p:txBody>
      </p:sp>
    </p:spTree>
    <p:extLst>
      <p:ext uri="{BB962C8B-B14F-4D97-AF65-F5344CB8AC3E}">
        <p14:creationId xmlns:p14="http://schemas.microsoft.com/office/powerpoint/2010/main" val="2144189506"/>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4"/>
          </p:nvPr>
        </p:nvSpPr>
        <p:spPr/>
        <p:txBody>
          <a:bodyPr/>
          <a:lstStyle>
            <a:lvl1pPr eaLnBrk="1" hangingPunct="1">
              <a:lnSpc>
                <a:spcPct val="80000"/>
              </a:lnSpc>
              <a:spcBef>
                <a:spcPct val="20000"/>
              </a:spcBef>
              <a:defRPr kumimoji="1">
                <a:latin typeface="Comic Sans MS" pitchFamily="66" charset="0"/>
              </a:defRPr>
            </a:lvl1pPr>
          </a:lstStyle>
          <a:p>
            <a:pPr>
              <a:defRPr/>
            </a:pPr>
            <a:fld id="{76DA075B-1A0C-4D92-8194-E7AD2C5B10A6}" type="datetime1">
              <a:rPr lang="ja-JP" altLang="en-US"/>
              <a:pPr>
                <a:defRPr/>
              </a:pPr>
              <a:t>2023/3/24</a:t>
            </a:fld>
            <a:endParaRPr lang="en-US" altLang="ja-JP"/>
          </a:p>
        </p:txBody>
      </p:sp>
      <p:sp>
        <p:nvSpPr>
          <p:cNvPr id="5" name="Footer Placeholder 4"/>
          <p:cNvSpPr>
            <a:spLocks noGrp="1"/>
          </p:cNvSpPr>
          <p:nvPr>
            <p:ph type="ftr" sz="quarter" idx="15"/>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6" name="Slide Number Placeholder 5"/>
          <p:cNvSpPr>
            <a:spLocks noGrp="1"/>
          </p:cNvSpPr>
          <p:nvPr>
            <p:ph type="sldNum" sz="quarter" idx="16"/>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C1526B65-FD4E-4548-A82F-D7C93CEB1517}" type="slidenum">
              <a:rPr lang="en-US" altLang="ja-JP"/>
              <a:pPr>
                <a:defRPr/>
              </a:pPr>
              <a:t>‹#›</a:t>
            </a:fld>
            <a:endParaRPr lang="en-US" altLang="ja-JP"/>
          </a:p>
        </p:txBody>
      </p:sp>
    </p:spTree>
    <p:extLst>
      <p:ext uri="{BB962C8B-B14F-4D97-AF65-F5344CB8AC3E}">
        <p14:creationId xmlns:p14="http://schemas.microsoft.com/office/powerpoint/2010/main" val="235049123"/>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4"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5"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dirty="0">
              <a:solidFill>
                <a:prstClr val="white"/>
              </a:solidFill>
            </a:endParaRPr>
          </a:p>
        </p:txBody>
      </p:sp>
      <p:sp>
        <p:nvSpPr>
          <p:cNvPr id="6" name="Rectangle 8"/>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7"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8" name="Date Placeholder 3"/>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5335BB29-8855-4406-8530-D86797E9A469}" type="datetime1">
              <a:rPr lang="ja-JP" altLang="en-US"/>
              <a:pPr>
                <a:defRPr/>
              </a:pPr>
              <a:t>2023/3/24</a:t>
            </a:fld>
            <a:endParaRPr lang="en-US" altLang="ja-JP"/>
          </a:p>
        </p:txBody>
      </p:sp>
      <p:sp>
        <p:nvSpPr>
          <p:cNvPr id="9" name="Footer Placeholder 4"/>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10" name="Slide Number Placeholder 5"/>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02DCDE8A-E861-4D01-976A-A6A150A8F71E}" type="slidenum">
              <a:rPr lang="en-US" altLang="ja-JP"/>
              <a:pPr>
                <a:defRPr/>
              </a:pPr>
              <a:t>‹#›</a:t>
            </a:fld>
            <a:endParaRPr lang="en-US" altLang="ja-JP"/>
          </a:p>
        </p:txBody>
      </p:sp>
    </p:spTree>
    <p:extLst>
      <p:ext uri="{BB962C8B-B14F-4D97-AF65-F5344CB8AC3E}">
        <p14:creationId xmlns:p14="http://schemas.microsoft.com/office/powerpoint/2010/main" val="1855493881"/>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5"/>
          </p:nvPr>
        </p:nvSpPr>
        <p:spPr/>
        <p:txBody>
          <a:bodyPr/>
          <a:lstStyle>
            <a:lvl1pPr eaLnBrk="1" hangingPunct="1">
              <a:lnSpc>
                <a:spcPct val="80000"/>
              </a:lnSpc>
              <a:spcBef>
                <a:spcPct val="20000"/>
              </a:spcBef>
              <a:defRPr kumimoji="1">
                <a:latin typeface="Comic Sans MS" pitchFamily="66" charset="0"/>
              </a:defRPr>
            </a:lvl1pPr>
          </a:lstStyle>
          <a:p>
            <a:pPr>
              <a:defRPr/>
            </a:pPr>
            <a:fld id="{119E149A-AC29-4F09-9E9E-12C9FF2397F7}" type="datetime1">
              <a:rPr lang="ja-JP" altLang="en-US"/>
              <a:pPr>
                <a:defRPr/>
              </a:pPr>
              <a:t>2023/3/24</a:t>
            </a:fld>
            <a:endParaRPr lang="en-US" altLang="ja-JP"/>
          </a:p>
        </p:txBody>
      </p:sp>
      <p:sp>
        <p:nvSpPr>
          <p:cNvPr id="6" name="Footer Placeholder 5"/>
          <p:cNvSpPr>
            <a:spLocks noGrp="1"/>
          </p:cNvSpPr>
          <p:nvPr>
            <p:ph type="ftr" sz="quarter" idx="16"/>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7" name="Slide Number Placeholder 6"/>
          <p:cNvSpPr>
            <a:spLocks noGrp="1"/>
          </p:cNvSpPr>
          <p:nvPr>
            <p:ph type="sldNum" sz="quarter" idx="17"/>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3A56A5D0-ED38-4AE4-B1FE-384CFFBC7503}" type="slidenum">
              <a:rPr lang="en-US" altLang="ja-JP"/>
              <a:pPr>
                <a:defRPr/>
              </a:pPr>
              <a:t>‹#›</a:t>
            </a:fld>
            <a:endParaRPr lang="en-US" altLang="ja-JP"/>
          </a:p>
        </p:txBody>
      </p:sp>
    </p:spTree>
    <p:extLst>
      <p:ext uri="{BB962C8B-B14F-4D97-AF65-F5344CB8AC3E}">
        <p14:creationId xmlns:p14="http://schemas.microsoft.com/office/powerpoint/2010/main" val="2398703654"/>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7" name="Date Placeholder 6"/>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1CF82326-8390-4B34-A8B6-ED2BB698B93D}" type="datetime1">
              <a:rPr lang="ja-JP" altLang="en-US"/>
              <a:pPr>
                <a:defRPr/>
              </a:pPr>
              <a:t>2023/3/24</a:t>
            </a:fld>
            <a:endParaRPr lang="en-US" altLang="ja-JP"/>
          </a:p>
        </p:txBody>
      </p:sp>
      <p:sp>
        <p:nvSpPr>
          <p:cNvPr id="8" name="Footer Placeholder 7"/>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9" name="Slide Number Placeholder 8"/>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315962FB-F9BA-4E58-9055-08961B1FDB7F}" type="slidenum">
              <a:rPr lang="en-US" altLang="ja-JP"/>
              <a:pPr>
                <a:defRPr/>
              </a:pPr>
              <a:t>‹#›</a:t>
            </a:fld>
            <a:endParaRPr lang="en-US" altLang="ja-JP"/>
          </a:p>
        </p:txBody>
      </p:sp>
    </p:spTree>
    <p:extLst>
      <p:ext uri="{BB962C8B-B14F-4D97-AF65-F5344CB8AC3E}">
        <p14:creationId xmlns:p14="http://schemas.microsoft.com/office/powerpoint/2010/main" val="3920816353"/>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B4A7750A-2447-45F3-BC21-09A75D5CCF84}" type="datetime1">
              <a:rPr lang="ja-JP" altLang="en-US"/>
              <a:pPr>
                <a:defRPr/>
              </a:pPr>
              <a:t>2023/3/24</a:t>
            </a:fld>
            <a:endParaRPr lang="en-US" altLang="ja-JP"/>
          </a:p>
        </p:txBody>
      </p:sp>
      <p:sp>
        <p:nvSpPr>
          <p:cNvPr id="4" name="Footer Placeholder 3"/>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5" name="Slide Number Placeholder 4"/>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A82B04D6-2BC2-4001-81AC-549283C36E14}" type="slidenum">
              <a:rPr lang="en-US" altLang="ja-JP"/>
              <a:pPr>
                <a:defRPr/>
              </a:pPr>
              <a:t>‹#›</a:t>
            </a:fld>
            <a:endParaRPr lang="en-US" altLang="ja-JP"/>
          </a:p>
        </p:txBody>
      </p:sp>
    </p:spTree>
    <p:extLst>
      <p:ext uri="{BB962C8B-B14F-4D97-AF65-F5344CB8AC3E}">
        <p14:creationId xmlns:p14="http://schemas.microsoft.com/office/powerpoint/2010/main" val="3610176096"/>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076B5C4E-57B9-47D9-8225-29819BCBADB9}" type="datetime1">
              <a:rPr lang="ja-JP" altLang="en-US"/>
              <a:pPr>
                <a:defRPr/>
              </a:pPr>
              <a:t>2023/3/24</a:t>
            </a:fld>
            <a:endParaRPr lang="en-US" altLang="ja-JP"/>
          </a:p>
        </p:txBody>
      </p:sp>
      <p:sp>
        <p:nvSpPr>
          <p:cNvPr id="3" name="Footer Placeholder 2"/>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4" name="Slide Number Placeholder 3"/>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FEC3D354-C017-4000-AA40-61378D1D80F9}" type="slidenum">
              <a:rPr lang="en-US" altLang="ja-JP"/>
              <a:pPr>
                <a:defRPr/>
              </a:pPr>
              <a:t>‹#›</a:t>
            </a:fld>
            <a:endParaRPr lang="en-US" altLang="ja-JP"/>
          </a:p>
        </p:txBody>
      </p:sp>
    </p:spTree>
    <p:extLst>
      <p:ext uri="{BB962C8B-B14F-4D97-AF65-F5344CB8AC3E}">
        <p14:creationId xmlns:p14="http://schemas.microsoft.com/office/powerpoint/2010/main" val="3472728702"/>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6C7FFAD0-6193-4A04-A05F-CA45B3D3E7C2}" type="datetime1">
              <a:rPr lang="ja-JP" altLang="en-US"/>
              <a:pPr>
                <a:defRPr/>
              </a:pPr>
              <a:t>2023/3/24</a:t>
            </a:fld>
            <a:endParaRPr lang="en-US" altLang="ja-JP"/>
          </a:p>
        </p:txBody>
      </p:sp>
      <p:sp>
        <p:nvSpPr>
          <p:cNvPr id="6" name="Footer Placeholder 5"/>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7" name="Slide Number Placeholder 6"/>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15E1E530-F2E0-42EC-BA0C-561C2FD6D509}" type="slidenum">
              <a:rPr lang="en-US" altLang="ja-JP"/>
              <a:pPr>
                <a:defRPr/>
              </a:pPr>
              <a:t>‹#›</a:t>
            </a:fld>
            <a:endParaRPr lang="en-US" altLang="ja-JP"/>
          </a:p>
        </p:txBody>
      </p:sp>
    </p:spTree>
    <p:extLst>
      <p:ext uri="{BB962C8B-B14F-4D97-AF65-F5344CB8AC3E}">
        <p14:creationId xmlns:p14="http://schemas.microsoft.com/office/powerpoint/2010/main" val="2455587293"/>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BDE0E71-53FC-41EF-9ED3-D1C24C75A257}" type="datetime1">
              <a:rPr kumimoji="1" lang="ja-JP" altLang="en-US" smtClean="0"/>
              <a:t>2023/3/24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2676257252"/>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5"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6"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dirty="0">
              <a:solidFill>
                <a:prstClr val="white"/>
              </a:solidFill>
            </a:endParaRPr>
          </a:p>
        </p:txBody>
      </p:sp>
      <p:sp>
        <p:nvSpPr>
          <p:cNvPr id="7" name="Rectangle 9"/>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8"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ja-JP" altLang="en-US"/>
              <a:t>マスター タイトルの書式設定</a:t>
            </a:r>
            <a:endParaRPr lang="en-US" dirty="0"/>
          </a:p>
        </p:txBody>
      </p:sp>
      <p:sp>
        <p:nvSpPr>
          <p:cNvPr id="9" name="Date Placeholder 4"/>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7665E75D-B319-4242-9C67-F749CC8E88A9}" type="datetime1">
              <a:rPr lang="ja-JP" altLang="en-US"/>
              <a:pPr>
                <a:defRPr/>
              </a:pPr>
              <a:t>2023/3/24</a:t>
            </a:fld>
            <a:endParaRPr lang="en-US" altLang="ja-JP"/>
          </a:p>
        </p:txBody>
      </p:sp>
      <p:sp>
        <p:nvSpPr>
          <p:cNvPr id="10" name="Footer Placeholder 5"/>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11" name="Slide Number Placeholder 6"/>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0E2C8CCD-E83C-43DC-ACD1-A18E5B8B77D0}" type="slidenum">
              <a:rPr lang="en-US" altLang="ja-JP"/>
              <a:pPr>
                <a:defRPr/>
              </a:pPr>
              <a:t>‹#›</a:t>
            </a:fld>
            <a:endParaRPr lang="en-US" altLang="ja-JP"/>
          </a:p>
        </p:txBody>
      </p:sp>
    </p:spTree>
    <p:extLst>
      <p:ext uri="{BB962C8B-B14F-4D97-AF65-F5344CB8AC3E}">
        <p14:creationId xmlns:p14="http://schemas.microsoft.com/office/powerpoint/2010/main" val="2301616851"/>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2E0343C3-501B-4173-B3FB-3C381FF98453}" type="datetime1">
              <a:rPr lang="ja-JP" altLang="en-US"/>
              <a:pPr>
                <a:defRPr/>
              </a:pPr>
              <a:t>2023/3/24</a:t>
            </a:fld>
            <a:endParaRPr lang="en-US" altLang="ja-JP"/>
          </a:p>
        </p:txBody>
      </p:sp>
      <p:sp>
        <p:nvSpPr>
          <p:cNvPr id="5" name="Footer Placeholder 4"/>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6" name="Slide Number Placeholder 5"/>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E442A5AB-76B7-426F-AF54-54CA3B10B34F}" type="slidenum">
              <a:rPr lang="en-US" altLang="ja-JP"/>
              <a:pPr>
                <a:defRPr/>
              </a:pPr>
              <a:t>‹#›</a:t>
            </a:fld>
            <a:endParaRPr lang="en-US" altLang="ja-JP"/>
          </a:p>
        </p:txBody>
      </p:sp>
    </p:spTree>
    <p:extLst>
      <p:ext uri="{BB962C8B-B14F-4D97-AF65-F5344CB8AC3E}">
        <p14:creationId xmlns:p14="http://schemas.microsoft.com/office/powerpoint/2010/main" val="1994268458"/>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186554C1-A424-48CE-AF2F-13FF839B3615}" type="datetime1">
              <a:rPr lang="ja-JP" altLang="en-US"/>
              <a:pPr>
                <a:defRPr/>
              </a:pPr>
              <a:t>2023/3/24</a:t>
            </a:fld>
            <a:endParaRPr lang="en-US" altLang="ja-JP"/>
          </a:p>
        </p:txBody>
      </p:sp>
      <p:sp>
        <p:nvSpPr>
          <p:cNvPr id="5" name="Footer Placeholder 4"/>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6" name="Slide Number Placeholder 5"/>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DF3C95F4-857D-4AC3-A692-F77564E4A832}" type="slidenum">
              <a:rPr lang="en-US" altLang="ja-JP"/>
              <a:pPr>
                <a:defRPr/>
              </a:pPr>
              <a:t>‹#›</a:t>
            </a:fld>
            <a:endParaRPr lang="en-US" altLang="ja-JP"/>
          </a:p>
        </p:txBody>
      </p:sp>
    </p:spTree>
    <p:extLst>
      <p:ext uri="{BB962C8B-B14F-4D97-AF65-F5344CB8AC3E}">
        <p14:creationId xmlns:p14="http://schemas.microsoft.com/office/powerpoint/2010/main" val="4190505338"/>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457200" y="1600200"/>
            <a:ext cx="40386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p:txBody>
          <a:bodyPr/>
          <a:lstStyle>
            <a:lvl1pPr eaLnBrk="0" hangingPunct="0">
              <a:lnSpc>
                <a:spcPct val="80000"/>
              </a:lnSpc>
              <a:spcBef>
                <a:spcPct val="20000"/>
              </a:spcBef>
              <a:defRPr kumimoji="1">
                <a:solidFill>
                  <a:prstClr val="black">
                    <a:tint val="75000"/>
                  </a:prstClr>
                </a:solidFill>
                <a:latin typeface="Arial" charset="0"/>
              </a:defRPr>
            </a:lvl1pPr>
          </a:lstStyle>
          <a:p>
            <a:pPr>
              <a:defRPr/>
            </a:pPr>
            <a:fld id="{48CB87C3-A6F5-49F9-AF83-653D1D0D0E35}" type="datetime1">
              <a:rPr lang="ja-JP" altLang="en-US"/>
              <a:pPr>
                <a:defRPr/>
              </a:pPr>
              <a:t>2023/3/24</a:t>
            </a:fld>
            <a:endParaRPr lang="en-US" altLang="ja-JP"/>
          </a:p>
        </p:txBody>
      </p:sp>
      <p:sp>
        <p:nvSpPr>
          <p:cNvPr id="6" name="Rectangle 5"/>
          <p:cNvSpPr>
            <a:spLocks noGrp="1" noChangeArrowheads="1"/>
          </p:cNvSpPr>
          <p:nvPr>
            <p:ph type="ftr" sz="quarter" idx="11"/>
          </p:nvPr>
        </p:nvSpPr>
        <p:spPr/>
        <p:txBody>
          <a:bodyPr/>
          <a:lstStyle>
            <a:lvl1pPr eaLnBrk="0" hangingPunct="0">
              <a:lnSpc>
                <a:spcPct val="80000"/>
              </a:lnSpc>
              <a:spcBef>
                <a:spcPct val="20000"/>
              </a:spcBef>
              <a:defRPr kumimoji="1">
                <a:solidFill>
                  <a:prstClr val="black">
                    <a:tint val="75000"/>
                  </a:prstClr>
                </a:solidFill>
                <a:latin typeface="Arial" charset="0"/>
              </a:defRPr>
            </a:lvl1pPr>
          </a:lstStyle>
          <a:p>
            <a:pPr>
              <a:defRPr/>
            </a:pPr>
            <a:r>
              <a:rPr lang="en-US" altLang="ja-JP"/>
              <a:t>なくそう差別　築こう明るい社会</a:t>
            </a:r>
          </a:p>
        </p:txBody>
      </p:sp>
      <p:sp>
        <p:nvSpPr>
          <p:cNvPr id="7" name="Rectangle 6"/>
          <p:cNvSpPr>
            <a:spLocks noGrp="1" noChangeArrowheads="1"/>
          </p:cNvSpPr>
          <p:nvPr>
            <p:ph type="sldNum" sz="quarter" idx="12"/>
          </p:nvPr>
        </p:nvSpPr>
        <p:spPr/>
        <p:txBody>
          <a:bodyPr/>
          <a:lstStyle>
            <a:lvl1pPr>
              <a:lnSpc>
                <a:spcPct val="80000"/>
              </a:lnSpc>
              <a:spcBef>
                <a:spcPct val="20000"/>
              </a:spcBef>
              <a:defRPr kumimoji="1">
                <a:solidFill>
                  <a:srgbClr val="898989"/>
                </a:solidFill>
              </a:defRPr>
            </a:lvl1pPr>
          </a:lstStyle>
          <a:p>
            <a:pPr>
              <a:defRPr/>
            </a:pPr>
            <a:fld id="{E63AA457-7CF6-4FEE-A73E-47B14AB8A5EB}" type="slidenum">
              <a:rPr lang="en-US" altLang="ja-JP"/>
              <a:pPr>
                <a:defRPr/>
              </a:pPr>
              <a:t>‹#›</a:t>
            </a:fld>
            <a:endParaRPr lang="en-US" altLang="ja-JP"/>
          </a:p>
        </p:txBody>
      </p:sp>
    </p:spTree>
    <p:extLst>
      <p:ext uri="{BB962C8B-B14F-4D97-AF65-F5344CB8AC3E}">
        <p14:creationId xmlns:p14="http://schemas.microsoft.com/office/powerpoint/2010/main" val="2953860996"/>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1752776-D8A9-49A9-B190-7FF50CE87585}" type="datetime1">
              <a:rPr kumimoji="1" lang="ja-JP" altLang="en-US" smtClean="0"/>
              <a:t>2023/3/24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2503088047"/>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0CCC42A-7960-47AC-A098-B2114D9C513B}" type="datetime1">
              <a:rPr kumimoji="1" lang="ja-JP" altLang="en-US" smtClean="0"/>
              <a:t>2023/3/24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765297184"/>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F744A93-D569-4C71-B1D5-4C9357322637}" type="datetime1">
              <a:rPr kumimoji="1" lang="ja-JP" altLang="en-US" smtClean="0"/>
              <a:t>2023/3/24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3903877131"/>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05E652B-C722-4764-8B76-33FD1F2EE77A}" type="datetime1">
              <a:rPr kumimoji="1" lang="ja-JP" altLang="en-US" smtClean="0"/>
              <a:t>2023/3/24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962932117"/>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11DD10-6414-46D6-B4AF-BE6AC33E419F}" type="datetime1">
              <a:rPr kumimoji="1" lang="ja-JP" altLang="en-US" smtClean="0"/>
              <a:t>2023/3/24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303910333"/>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38C1D8D-557A-4FC6-8B98-E88748716945}" type="datetime1">
              <a:rPr kumimoji="1" lang="ja-JP" altLang="en-US" smtClean="0"/>
              <a:t>2023/3/24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3914272621"/>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9EE6244-F34A-4C9B-B2A7-C1DB98C992D8}" type="datetime1">
              <a:rPr kumimoji="1" lang="ja-JP" altLang="en-US" smtClean="0"/>
              <a:t>2023/3/24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458145201"/>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5A7432-16A2-4873-967F-3CB2999788E5}" type="datetime1">
              <a:rPr kumimoji="1" lang="ja-JP" altLang="en-US" smtClean="0"/>
              <a:t>2023/3/24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3355836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p:transition>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dirty="0">
              <a:solidFill>
                <a:prstClr val="white"/>
              </a:solidFill>
            </a:endParaRPr>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ja-JP" altLang="en-US"/>
              <a:t>マスター タイトルの書式設定</a:t>
            </a:r>
            <a:endParaRPr lang="en-US" dirty="0"/>
          </a:p>
        </p:txBody>
      </p:sp>
      <p:sp>
        <p:nvSpPr>
          <p:cNvPr id="3085" name="Text Placeholder 2"/>
          <p:cNvSpPr>
            <a:spLocks noGrp="1"/>
          </p:cNvSpPr>
          <p:nvPr>
            <p:ph type="body" idx="1"/>
          </p:nvPr>
        </p:nvSpPr>
        <p:spPr bwMode="auto">
          <a:xfrm>
            <a:off x="1143000" y="731838"/>
            <a:ext cx="64008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eaLnBrk="0" hangingPunct="0">
              <a:lnSpc>
                <a:spcPct val="100000"/>
              </a:lnSpc>
              <a:spcBef>
                <a:spcPct val="0"/>
              </a:spcBef>
              <a:defRPr kumimoji="0" sz="1100" b="1">
                <a:solidFill>
                  <a:prstClr val="black">
                    <a:lumMod val="50000"/>
                    <a:lumOff val="50000"/>
                  </a:prstClr>
                </a:solidFill>
                <a:latin typeface="Arial" charset="0"/>
                <a:ea typeface="ＭＳ Ｐゴシック" pitchFamily="48" charset="-128"/>
              </a:defRPr>
            </a:lvl1pPr>
          </a:lstStyle>
          <a:p>
            <a:pPr fontAlgn="base">
              <a:spcAft>
                <a:spcPct val="0"/>
              </a:spcAft>
              <a:defRPr/>
            </a:pPr>
            <a:fld id="{F42797C2-A3D2-4FC5-B3C9-BA9D8B5A163A}" type="datetime1">
              <a:rPr lang="ja-JP" altLang="en-US"/>
              <a:pPr fontAlgn="base">
                <a:spcAft>
                  <a:spcPct val="0"/>
                </a:spcAft>
                <a:defRPr/>
              </a:pPr>
              <a:t>2023/3/24</a:t>
            </a:fld>
            <a:endParaRPr lang="en-US" altLang="ja-JP"/>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eaLnBrk="0" hangingPunct="0">
              <a:lnSpc>
                <a:spcPct val="100000"/>
              </a:lnSpc>
              <a:spcBef>
                <a:spcPct val="0"/>
              </a:spcBef>
              <a:defRPr kumimoji="0" sz="1100" b="1">
                <a:solidFill>
                  <a:prstClr val="black">
                    <a:lumMod val="50000"/>
                    <a:lumOff val="50000"/>
                  </a:prstClr>
                </a:solidFill>
                <a:latin typeface="Arial" charset="0"/>
                <a:ea typeface="ＭＳ Ｐゴシック" pitchFamily="48" charset="-128"/>
              </a:defRPr>
            </a:lvl1pPr>
          </a:lstStyle>
          <a:p>
            <a:pPr fontAlgn="base">
              <a:spcAft>
                <a:spcPct val="0"/>
              </a:spcAft>
              <a:defRPr/>
            </a:pPr>
            <a:r>
              <a:rPr lang="ja-JP" altLang="en-US"/>
              <a:t>なくそう差別　築こう明るい社会</a:t>
            </a:r>
            <a:endParaRPr lang="en-US" altLang="ja-JP"/>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wrap="square" lIns="91440" tIns="45720" rIns="91440" bIns="45720" numCol="1" anchor="ctr" anchorCtr="0" compatLnSpc="1">
            <a:prstTxWarp prst="textNoShape">
              <a:avLst/>
            </a:prstTxWarp>
          </a:bodyPr>
          <a:lstStyle>
            <a:lvl1pPr algn="ctr" eaLnBrk="0" hangingPunct="0">
              <a:lnSpc>
                <a:spcPct val="100000"/>
              </a:lnSpc>
              <a:spcBef>
                <a:spcPct val="0"/>
              </a:spcBef>
              <a:defRPr kumimoji="0" sz="1200">
                <a:solidFill>
                  <a:srgbClr val="7F7F7F"/>
                </a:solidFill>
                <a:latin typeface="Arial" panose="020B0604020202020204" pitchFamily="34" charset="0"/>
              </a:defRPr>
            </a:lvl1pPr>
          </a:lstStyle>
          <a:p>
            <a:pPr fontAlgn="base">
              <a:spcAft>
                <a:spcPct val="0"/>
              </a:spcAft>
              <a:defRPr/>
            </a:pPr>
            <a:fld id="{BD9267C2-DD6F-45F4-8D8E-1D2B28DA1CE7}" type="slidenum">
              <a:rPr lang="en-US" altLang="ja-JP" b="1">
                <a:ea typeface="ＭＳ Ｐゴシック" panose="020B0600070205080204" pitchFamily="50" charset="-128"/>
              </a:rPr>
              <a:pPr fontAlgn="base">
                <a:spcAft>
                  <a:spcPct val="0"/>
                </a:spcAft>
                <a:defRPr/>
              </a:pPr>
              <a:t>‹#›</a:t>
            </a:fld>
            <a:endParaRPr lang="en-US" altLang="ja-JP" b="1">
              <a:ea typeface="ＭＳ Ｐゴシック" panose="020B0600070205080204" pitchFamily="50" charset="-128"/>
            </a:endParaRPr>
          </a:p>
        </p:txBody>
      </p:sp>
    </p:spTree>
    <p:extLst>
      <p:ext uri="{BB962C8B-B14F-4D97-AF65-F5344CB8AC3E}">
        <p14:creationId xmlns:p14="http://schemas.microsoft.com/office/powerpoint/2010/main" val="18794500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spd="med">
    <p:fade/>
  </p:transition>
  <p:hf sldNum="0" hdr="0" ftr="0" dt="0"/>
  <p:txStyles>
    <p:titleStyle>
      <a:lvl1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kumimoji="1"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kumimoji="1" sz="4600" b="1">
          <a:solidFill>
            <a:schemeClr val="tx1"/>
          </a:solidFill>
          <a:latin typeface="Trebuchet MS" pitchFamily="34" charset="0"/>
          <a:ea typeface="HGｺﾞｼｯｸM" pitchFamily="49" charset="-128"/>
        </a:defRPr>
      </a:lvl2pPr>
      <a:lvl3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kumimoji="1" sz="4600" b="1">
          <a:solidFill>
            <a:schemeClr val="tx1"/>
          </a:solidFill>
          <a:latin typeface="Trebuchet MS" pitchFamily="34" charset="0"/>
          <a:ea typeface="HGｺﾞｼｯｸM" pitchFamily="49" charset="-128"/>
        </a:defRPr>
      </a:lvl3pPr>
      <a:lvl4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kumimoji="1" sz="4600" b="1">
          <a:solidFill>
            <a:schemeClr val="tx1"/>
          </a:solidFill>
          <a:latin typeface="Trebuchet MS" pitchFamily="34" charset="0"/>
          <a:ea typeface="HGｺﾞｼｯｸM" pitchFamily="49" charset="-128"/>
        </a:defRPr>
      </a:lvl4pPr>
      <a:lvl5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kumimoji="1" sz="4600" b="1">
          <a:solidFill>
            <a:schemeClr val="tx1"/>
          </a:solidFill>
          <a:latin typeface="Trebuchet MS" pitchFamily="34" charset="0"/>
          <a:ea typeface="HGｺﾞｼｯｸM" pitchFamily="49" charset="-128"/>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28600" indent="-182563" algn="l" rtl="0" eaLnBrk="0" fontAlgn="base" hangingPunct="0">
        <a:spcBef>
          <a:spcPct val="20000"/>
        </a:spcBef>
        <a:spcAft>
          <a:spcPts val="300"/>
        </a:spcAft>
        <a:buClr>
          <a:srgbClr val="C3260C"/>
        </a:buClr>
        <a:buSzPct val="130000"/>
        <a:buFont typeface="Georgia" panose="02040502050405020303" pitchFamily="18" charset="0"/>
        <a:buChar char="*"/>
        <a:defRPr kumimoji="1"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anose="02040502050405020303" pitchFamily="18" charset="0"/>
        <a:buChar char="*"/>
        <a:defRPr kumimoji="1"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anose="02040502050405020303" pitchFamily="18" charset="0"/>
        <a:buChar char="*"/>
        <a:defRPr kumimoji="1"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anose="02040502050405020303" pitchFamily="18" charset="0"/>
        <a:buChar char="*"/>
        <a:defRPr kumimoji="1"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anose="02040502050405020303" pitchFamily="18" charset="0"/>
        <a:buChar char="*"/>
        <a:defRPr kumimoji="1"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s://ord.yahoo.co.jp/o/image/RV=1/RE=1546947430/RH=b3JkLnlhaG9vLmNvLmpw/RB=/RU=aHR0cHM6Ly93d3cuaXJhc3V0b3lhLmNvbS8yMDE2LzAyL2Jsb2ctcG9zdF84NC5odG1s/RS=%5eADBbs_1Hlp8.4bZ8mFKbpBOLfdnLFY-;_ylt=A2RimVHmOTNcI38A0AuU3uV7"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42012" y="2178627"/>
            <a:ext cx="8261284" cy="1725067"/>
          </a:xfrm>
        </p:spPr>
        <p:txBody>
          <a:bodyPr/>
          <a:lstStyle/>
          <a:p>
            <a:pPr marL="182880" indent="0" eaLnBrk="1" hangingPunct="1">
              <a:lnSpc>
                <a:spcPts val="3000"/>
              </a:lnSpc>
              <a:buNone/>
              <a:defRPr/>
            </a:pPr>
            <a:r>
              <a:rPr lang="ja-JP" altLang="en-US" b="0" spc="-150" dirty="0">
                <a:solidFill>
                  <a:schemeClr val="tx1"/>
                </a:solidFill>
                <a:latin typeface="HGP創英角ｺﾞｼｯｸUB" panose="020B0900000000000000" pitchFamily="50" charset="-128"/>
                <a:ea typeface="HGP創英角ｺﾞｼｯｸUB" panose="020B0900000000000000" pitchFamily="50" charset="-128"/>
              </a:rPr>
              <a:t>　同和問題（部落問題）</a:t>
            </a:r>
            <a:br>
              <a:rPr lang="en-US" altLang="ja-JP" b="0" spc="-150" dirty="0">
                <a:solidFill>
                  <a:schemeClr val="tx1"/>
                </a:solidFill>
                <a:latin typeface="HGP創英角ｺﾞｼｯｸUB" panose="020B0900000000000000" pitchFamily="50" charset="-128"/>
                <a:ea typeface="HGP創英角ｺﾞｼｯｸUB" panose="020B0900000000000000" pitchFamily="50" charset="-128"/>
              </a:rPr>
            </a:br>
            <a:br>
              <a:rPr lang="en-US" altLang="ja-JP" b="0" spc="-150" dirty="0">
                <a:solidFill>
                  <a:schemeClr val="tx1"/>
                </a:solidFill>
                <a:latin typeface="HGP創英角ｺﾞｼｯｸUB" panose="020B0900000000000000" pitchFamily="50" charset="-128"/>
                <a:ea typeface="HGP創英角ｺﾞｼｯｸUB" panose="020B0900000000000000" pitchFamily="50" charset="-128"/>
              </a:rPr>
            </a:br>
            <a:br>
              <a:rPr lang="en-US" altLang="ja-JP" b="0" spc="-150" dirty="0">
                <a:solidFill>
                  <a:schemeClr val="tx1"/>
                </a:solidFill>
                <a:latin typeface="HGP創英角ｺﾞｼｯｸUB" panose="020B0900000000000000" pitchFamily="50" charset="-128"/>
                <a:ea typeface="HGP創英角ｺﾞｼｯｸUB" panose="020B0900000000000000" pitchFamily="50" charset="-128"/>
              </a:rPr>
            </a:br>
            <a:r>
              <a:rPr lang="ja-JP" altLang="en-US" b="0" spc="-150" dirty="0">
                <a:solidFill>
                  <a:schemeClr val="tx1"/>
                </a:solidFill>
                <a:latin typeface="HGP創英角ｺﾞｼｯｸUB" panose="020B0900000000000000" pitchFamily="50" charset="-128"/>
                <a:ea typeface="HGP創英角ｺﾞｼｯｸUB" panose="020B0900000000000000" pitchFamily="50" charset="-128"/>
              </a:rPr>
              <a:t>　　に関する理解を深めよう</a:t>
            </a:r>
          </a:p>
        </p:txBody>
      </p:sp>
      <p:sp>
        <p:nvSpPr>
          <p:cNvPr id="2058" name="Rectangle 10"/>
          <p:cNvSpPr>
            <a:spLocks noChangeArrowheads="1"/>
          </p:cNvSpPr>
          <p:nvPr/>
        </p:nvSpPr>
        <p:spPr bwMode="auto">
          <a:xfrm>
            <a:off x="5202846" y="6168755"/>
            <a:ext cx="3600450" cy="457200"/>
          </a:xfrm>
          <a:prstGeom prst="rect">
            <a:avLst/>
          </a:prstGeom>
          <a:noFill/>
          <a:ln w="9525">
            <a:noFill/>
            <a:miter lim="800000"/>
            <a:headEnd/>
            <a:tailEnd/>
          </a:ln>
        </p:spPr>
        <p:txBody>
          <a:bodyPr>
            <a:spAutoFit/>
          </a:bodyPr>
          <a:lstStyle/>
          <a:p>
            <a:pPr fontAlgn="base">
              <a:spcBef>
                <a:spcPct val="20000"/>
              </a:spcBef>
              <a:spcAft>
                <a:spcPct val="0"/>
              </a:spcAft>
              <a:defRPr/>
            </a:pPr>
            <a:r>
              <a:rPr lang="ja-JP" altLang="en-US" sz="2400" dirty="0">
                <a:solidFill>
                  <a:prstClr val="black"/>
                </a:solidFill>
                <a:latin typeface="Comic Sans MS" panose="030F0702030302020204" pitchFamily="66" charset="0"/>
                <a:ea typeface="ＭＳ Ｐゴシック" panose="020B0600070205080204" pitchFamily="50" charset="-128"/>
              </a:rPr>
              <a:t>県教育庁人権同和教育課</a:t>
            </a:r>
          </a:p>
        </p:txBody>
      </p:sp>
      <p:sp>
        <p:nvSpPr>
          <p:cNvPr id="2" name="正方形/長方形 1"/>
          <p:cNvSpPr/>
          <p:nvPr/>
        </p:nvSpPr>
        <p:spPr>
          <a:xfrm>
            <a:off x="986647" y="374836"/>
            <a:ext cx="7154523" cy="646331"/>
          </a:xfrm>
          <a:prstGeom prst="rect">
            <a:avLst/>
          </a:prstGeom>
          <a:noFill/>
        </p:spPr>
        <p:txBody>
          <a:bodyPr wrap="none" lIns="91440" tIns="45720" rIns="91440" bIns="45720">
            <a:spAutoFit/>
          </a:bodyPr>
          <a:lstStyle/>
          <a:p>
            <a:pPr algn="ctr"/>
            <a:r>
              <a:rPr lang="ja-JP" altLang="en-US" sz="3600" u="sng" spc="-150" dirty="0">
                <a:ln w="0"/>
                <a:effectLst>
                  <a:outerShdw blurRad="38100" dist="19050" dir="2700000" algn="tl" rotWithShape="0">
                    <a:schemeClr val="dk1">
                      <a:alpha val="40000"/>
                    </a:schemeClr>
                  </a:outerShdw>
                </a:effectLst>
              </a:rPr>
              <a:t>人権同和教育課ｅ</a:t>
            </a:r>
            <a:r>
              <a:rPr lang="en-US" altLang="ja-JP" sz="3600" u="sng" spc="-150" dirty="0">
                <a:ln w="0"/>
                <a:effectLst>
                  <a:outerShdw blurRad="38100" dist="19050" dir="2700000" algn="tl" rotWithShape="0">
                    <a:schemeClr val="dk1">
                      <a:alpha val="40000"/>
                    </a:schemeClr>
                  </a:outerShdw>
                </a:effectLst>
              </a:rPr>
              <a:t>-</a:t>
            </a:r>
            <a:r>
              <a:rPr lang="ja-JP" altLang="en-US" sz="3600" u="sng" spc="-150" dirty="0">
                <a:ln w="0"/>
                <a:effectLst>
                  <a:outerShdw blurRad="38100" dist="19050" dir="2700000" algn="tl" rotWithShape="0">
                    <a:schemeClr val="dk1">
                      <a:alpha val="40000"/>
                    </a:schemeClr>
                  </a:outerShdw>
                </a:effectLst>
              </a:rPr>
              <a:t>コンテンツ </a:t>
            </a:r>
            <a:r>
              <a:rPr lang="en-US" altLang="ja-JP" sz="3600" u="sng" spc="-150" dirty="0">
                <a:ln w="0"/>
                <a:effectLst>
                  <a:outerShdw blurRad="38100" dist="19050" dir="2700000" algn="tl" rotWithShape="0">
                    <a:schemeClr val="dk1">
                      <a:alpha val="40000"/>
                    </a:schemeClr>
                  </a:outerShdw>
                </a:effectLst>
              </a:rPr>
              <a:t>No</a:t>
            </a:r>
            <a:r>
              <a:rPr lang="ja-JP" altLang="en-US" sz="3600" u="sng" spc="-150" dirty="0">
                <a:ln w="0"/>
                <a:effectLst>
                  <a:outerShdw blurRad="38100" dist="19050" dir="2700000" algn="tl" rotWithShape="0">
                    <a:schemeClr val="dk1">
                      <a:alpha val="40000"/>
                    </a:schemeClr>
                  </a:outerShdw>
                </a:effectLst>
              </a:rPr>
              <a:t>５</a:t>
            </a:r>
            <a:endParaRPr lang="ja-JP" altLang="en-US" sz="3600" b="0" u="sng" cap="none" spc="-150" dirty="0">
              <a:ln w="0"/>
              <a:solidFill>
                <a:schemeClr val="tx1"/>
              </a:solidFill>
              <a:effectLst>
                <a:outerShdw blurRad="38100" dist="19050" dir="2700000" algn="tl" rotWithShape="0">
                  <a:schemeClr val="dk1">
                    <a:alpha val="40000"/>
                  </a:schemeClr>
                </a:outerShdw>
              </a:effectLst>
            </a:endParaRPr>
          </a:p>
        </p:txBody>
      </p:sp>
      <p:pic>
        <p:nvPicPr>
          <p:cNvPr id="4" name="図 3"/>
          <p:cNvPicPr>
            <a:picLocks noChangeAspect="1"/>
          </p:cNvPicPr>
          <p:nvPr/>
        </p:nvPicPr>
        <p:blipFill rotWithShape="1">
          <a:blip r:embed="rId3">
            <a:extLst>
              <a:ext uri="{28A0092B-C50C-407E-A947-70E740481C1C}">
                <a14:useLocalDpi xmlns:a14="http://schemas.microsoft.com/office/drawing/2010/main" val="0"/>
              </a:ext>
            </a:extLst>
          </a:blip>
          <a:srcRect r="-3612" b="20531"/>
          <a:stretch/>
        </p:blipFill>
        <p:spPr>
          <a:xfrm>
            <a:off x="6553134" y="3903694"/>
            <a:ext cx="2141418" cy="2187703"/>
          </a:xfrm>
          <a:prstGeom prst="rect">
            <a:avLst/>
          </a:prstGeom>
        </p:spPr>
      </p:pic>
    </p:spTree>
    <p:extLst>
      <p:ext uri="{BB962C8B-B14F-4D97-AF65-F5344CB8AC3E}">
        <p14:creationId xmlns:p14="http://schemas.microsoft.com/office/powerpoint/2010/main" val="2491594492"/>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5"/>
          <p:cNvSpPr txBox="1">
            <a:spLocks noChangeArrowheads="1"/>
          </p:cNvSpPr>
          <p:nvPr/>
        </p:nvSpPr>
        <p:spPr bwMode="auto">
          <a:xfrm>
            <a:off x="179387" y="4868863"/>
            <a:ext cx="8829701" cy="1446212"/>
          </a:xfrm>
          <a:prstGeom prst="rect">
            <a:avLst/>
          </a:prstGeom>
          <a:gradFill rotWithShape="1">
            <a:gsLst>
              <a:gs pos="0">
                <a:srgbClr val="FF66CC"/>
              </a:gs>
              <a:gs pos="50000">
                <a:srgbClr val="FFFFFF"/>
              </a:gs>
              <a:gs pos="100000">
                <a:srgbClr val="FF66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18256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4400" dirty="0"/>
              <a:t>  厳しい差別の中を，生き抜いたことそのもの</a:t>
            </a:r>
          </a:p>
        </p:txBody>
      </p:sp>
      <p:sp>
        <p:nvSpPr>
          <p:cNvPr id="36867" name="Text Box 4"/>
          <p:cNvSpPr txBox="1">
            <a:spLocks noChangeArrowheads="1"/>
          </p:cNvSpPr>
          <p:nvPr/>
        </p:nvSpPr>
        <p:spPr bwMode="auto">
          <a:xfrm>
            <a:off x="0" y="620713"/>
            <a:ext cx="9144000" cy="523220"/>
          </a:xfrm>
          <a:prstGeom prst="rect">
            <a:avLst/>
          </a:prstGeom>
          <a:solidFill>
            <a:srgbClr val="FFFF99"/>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sz="2800" b="1" dirty="0"/>
              <a:t>②</a:t>
            </a:r>
            <a:r>
              <a:rPr lang="ja-JP" altLang="en-US" sz="2800" b="1" dirty="0"/>
              <a:t> 　学ぶべきは，「生きる勇気と知恵」に満たされた生き方</a:t>
            </a:r>
            <a:r>
              <a:rPr lang="en-US" altLang="ja-JP" sz="2800" b="1" dirty="0"/>
              <a:t>!</a:t>
            </a:r>
            <a:endParaRPr lang="ja-JP" altLang="en-US" sz="2800" b="1" dirty="0"/>
          </a:p>
        </p:txBody>
      </p:sp>
      <p:grpSp>
        <p:nvGrpSpPr>
          <p:cNvPr id="36869" name="グループ化 15"/>
          <p:cNvGrpSpPr>
            <a:grpSpLocks/>
          </p:cNvGrpSpPr>
          <p:nvPr/>
        </p:nvGrpSpPr>
        <p:grpSpPr bwMode="auto">
          <a:xfrm>
            <a:off x="323850" y="1416050"/>
            <a:ext cx="8351838" cy="2300288"/>
            <a:chOff x="323850" y="1416050"/>
            <a:chExt cx="8351838" cy="2300288"/>
          </a:xfrm>
        </p:grpSpPr>
        <p:sp>
          <p:nvSpPr>
            <p:cNvPr id="36875" name="Text Box 10"/>
            <p:cNvSpPr txBox="1">
              <a:spLocks noChangeArrowheads="1"/>
            </p:cNvSpPr>
            <p:nvPr/>
          </p:nvSpPr>
          <p:spPr bwMode="auto">
            <a:xfrm>
              <a:off x="323850" y="1416050"/>
              <a:ext cx="8351838" cy="1076325"/>
            </a:xfrm>
            <a:prstGeom prst="rect">
              <a:avLst/>
            </a:prstGeom>
            <a:gradFill rotWithShape="1">
              <a:gsLst>
                <a:gs pos="0">
                  <a:srgbClr val="66FF66"/>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18256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b="1"/>
                <a:t>○差別されてきた人々の「生き方」に学ぶ学習</a:t>
              </a:r>
              <a:endParaRPr lang="en-US" altLang="ja-JP" b="1"/>
            </a:p>
            <a:p>
              <a:pPr eaLnBrk="1" hangingPunct="1">
                <a:spcBef>
                  <a:spcPct val="0"/>
                </a:spcBef>
                <a:buFontTx/>
                <a:buNone/>
              </a:pPr>
              <a:r>
                <a:rPr lang="ja-JP" altLang="en-US" b="1"/>
                <a:t>　 を展開する</a:t>
              </a:r>
            </a:p>
          </p:txBody>
        </p:sp>
        <p:sp>
          <p:nvSpPr>
            <p:cNvPr id="36876" name="AutoShape 11"/>
            <p:cNvSpPr>
              <a:spLocks noChangeArrowheads="1"/>
            </p:cNvSpPr>
            <p:nvPr/>
          </p:nvSpPr>
          <p:spPr bwMode="auto">
            <a:xfrm>
              <a:off x="539750" y="2708275"/>
              <a:ext cx="8135938" cy="1008063"/>
            </a:xfrm>
            <a:prstGeom prst="wedgeRoundRectCallout">
              <a:avLst>
                <a:gd name="adj1" fmla="val -218"/>
                <a:gd name="adj2" fmla="val -127324"/>
                <a:gd name="adj3" fmla="val 16667"/>
              </a:avLst>
            </a:prstGeom>
            <a:gradFill rotWithShape="1">
              <a:gsLst>
                <a:gs pos="0">
                  <a:srgbClr val="FFFFFF"/>
                </a:gs>
                <a:gs pos="100000">
                  <a:srgbClr val="FFFF00"/>
                </a:gs>
              </a:gsLst>
              <a:path path="rect">
                <a:fillToRect l="50000" t="50000" r="50000" b="50000"/>
              </a:path>
            </a:gradFill>
            <a:ln w="3175" algn="ctr">
              <a:solidFill>
                <a:schemeClr val="tx1"/>
              </a:solidFill>
              <a:miter lim="800000"/>
              <a:headEnd/>
              <a:tailEn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b="1" spc="-150" dirty="0">
                  <a:latin typeface="Comic Sans MS" panose="030F0702030302020204" pitchFamily="66" charset="0"/>
                  <a:ea typeface="ＭＳ ゴシック" panose="020B0609070205080204" pitchFamily="49" charset="-128"/>
                </a:rPr>
                <a:t>   </a:t>
              </a:r>
              <a:r>
                <a:rPr lang="ja-JP" altLang="en-US" sz="2400" b="1" spc="-150" dirty="0">
                  <a:latin typeface="ＭＳ ゴシック" panose="020B0609070205080204" pitchFamily="49" charset="-128"/>
                  <a:ea typeface="ＭＳ ゴシック" panose="020B0609070205080204" pitchFamily="49" charset="-128"/>
                </a:rPr>
                <a:t>人間としての誇りを失わず，人々の生活を支え，自らの生活の向上をめざし，努力や工夫を重ねて，生き抜いてきた</a:t>
              </a:r>
            </a:p>
          </p:txBody>
        </p:sp>
      </p:grpSp>
      <p:grpSp>
        <p:nvGrpSpPr>
          <p:cNvPr id="36870" name="グループ化 11"/>
          <p:cNvGrpSpPr>
            <a:grpSpLocks/>
          </p:cNvGrpSpPr>
          <p:nvPr/>
        </p:nvGrpSpPr>
        <p:grpSpPr bwMode="auto">
          <a:xfrm>
            <a:off x="755650" y="3933825"/>
            <a:ext cx="7631113" cy="720725"/>
            <a:chOff x="755650" y="3933825"/>
            <a:chExt cx="7631113" cy="720725"/>
          </a:xfrm>
        </p:grpSpPr>
        <p:sp>
          <p:nvSpPr>
            <p:cNvPr id="36871" name="Oval 15"/>
            <p:cNvSpPr>
              <a:spLocks noChangeArrowheads="1"/>
            </p:cNvSpPr>
            <p:nvPr/>
          </p:nvSpPr>
          <p:spPr bwMode="auto">
            <a:xfrm>
              <a:off x="755650" y="3933825"/>
              <a:ext cx="1728788" cy="720725"/>
            </a:xfrm>
            <a:prstGeom prst="ellipse">
              <a:avLst/>
            </a:prstGeom>
            <a:gradFill rotWithShape="1">
              <a:gsLst>
                <a:gs pos="0">
                  <a:schemeClr val="bg1"/>
                </a:gs>
                <a:gs pos="100000">
                  <a:srgbClr val="33CC33"/>
                </a:gs>
              </a:gsLst>
              <a:path path="shape">
                <a:fillToRect l="50000" t="50000" r="50000" b="50000"/>
              </a:path>
            </a:gradFill>
            <a:ln>
              <a:noFill/>
            </a:ln>
            <a:extLst>
              <a:ext uri="{91240B29-F687-4F45-9708-019B960494DF}">
                <a14:hiddenLine xmlns:a14="http://schemas.microsoft.com/office/drawing/2010/main" w="31750" algn="ctr">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800">
                  <a:solidFill>
                    <a:srgbClr val="000066"/>
                  </a:solidFill>
                  <a:latin typeface="Comic Sans MS" panose="030F0702030302020204" pitchFamily="66" charset="0"/>
                </a:rPr>
                <a:t>知　恵</a:t>
              </a:r>
            </a:p>
          </p:txBody>
        </p:sp>
        <p:sp>
          <p:nvSpPr>
            <p:cNvPr id="36872" name="Oval 16"/>
            <p:cNvSpPr>
              <a:spLocks noChangeArrowheads="1"/>
            </p:cNvSpPr>
            <p:nvPr/>
          </p:nvSpPr>
          <p:spPr bwMode="auto">
            <a:xfrm>
              <a:off x="6659563" y="3933825"/>
              <a:ext cx="1727200" cy="720725"/>
            </a:xfrm>
            <a:prstGeom prst="ellipse">
              <a:avLst/>
            </a:prstGeom>
            <a:gradFill rotWithShape="1">
              <a:gsLst>
                <a:gs pos="0">
                  <a:schemeClr val="bg1"/>
                </a:gs>
                <a:gs pos="100000">
                  <a:srgbClr val="33CC33"/>
                </a:gs>
              </a:gsLst>
              <a:path path="shape">
                <a:fillToRect l="50000" t="50000" r="50000" b="50000"/>
              </a:path>
            </a:gradFill>
            <a:ln>
              <a:noFill/>
            </a:ln>
            <a:extLst>
              <a:ext uri="{91240B29-F687-4F45-9708-019B960494DF}">
                <a14:hiddenLine xmlns:a14="http://schemas.microsoft.com/office/drawing/2010/main" w="31750" algn="ctr">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800">
                  <a:solidFill>
                    <a:srgbClr val="000066"/>
                  </a:solidFill>
                  <a:latin typeface="Comic Sans MS" panose="030F0702030302020204" pitchFamily="66" charset="0"/>
                </a:rPr>
                <a:t>誇　り</a:t>
              </a:r>
            </a:p>
          </p:txBody>
        </p:sp>
        <p:sp>
          <p:nvSpPr>
            <p:cNvPr id="36873" name="Oval 15"/>
            <p:cNvSpPr>
              <a:spLocks noChangeArrowheads="1"/>
            </p:cNvSpPr>
            <p:nvPr/>
          </p:nvSpPr>
          <p:spPr bwMode="auto">
            <a:xfrm>
              <a:off x="4716463" y="3933825"/>
              <a:ext cx="1728787" cy="720725"/>
            </a:xfrm>
            <a:prstGeom prst="ellipse">
              <a:avLst/>
            </a:prstGeom>
            <a:gradFill rotWithShape="1">
              <a:gsLst>
                <a:gs pos="0">
                  <a:schemeClr val="bg1"/>
                </a:gs>
                <a:gs pos="100000">
                  <a:srgbClr val="33CC33"/>
                </a:gs>
              </a:gsLst>
              <a:path path="shape">
                <a:fillToRect l="50000" t="50000" r="50000" b="50000"/>
              </a:path>
            </a:gradFill>
            <a:ln>
              <a:noFill/>
            </a:ln>
            <a:extLst>
              <a:ext uri="{91240B29-F687-4F45-9708-019B960494DF}">
                <a14:hiddenLine xmlns:a14="http://schemas.microsoft.com/office/drawing/2010/main" w="31750" algn="ctr">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800">
                  <a:solidFill>
                    <a:srgbClr val="000066"/>
                  </a:solidFill>
                  <a:latin typeface="Comic Sans MS" panose="030F0702030302020204" pitchFamily="66" charset="0"/>
                </a:rPr>
                <a:t>助け合い</a:t>
              </a:r>
            </a:p>
          </p:txBody>
        </p:sp>
        <p:sp>
          <p:nvSpPr>
            <p:cNvPr id="36874" name="Oval 15"/>
            <p:cNvSpPr>
              <a:spLocks noChangeArrowheads="1"/>
            </p:cNvSpPr>
            <p:nvPr/>
          </p:nvSpPr>
          <p:spPr bwMode="auto">
            <a:xfrm>
              <a:off x="2700338" y="3933825"/>
              <a:ext cx="1728787" cy="720725"/>
            </a:xfrm>
            <a:prstGeom prst="ellipse">
              <a:avLst/>
            </a:prstGeom>
            <a:gradFill rotWithShape="1">
              <a:gsLst>
                <a:gs pos="0">
                  <a:schemeClr val="bg1"/>
                </a:gs>
                <a:gs pos="100000">
                  <a:srgbClr val="33CC33"/>
                </a:gs>
              </a:gsLst>
              <a:path path="shape">
                <a:fillToRect l="50000" t="50000" r="50000" b="50000"/>
              </a:path>
            </a:gradFill>
            <a:ln>
              <a:noFill/>
            </a:ln>
            <a:extLst>
              <a:ext uri="{91240B29-F687-4F45-9708-019B960494DF}">
                <a14:hiddenLine xmlns:a14="http://schemas.microsoft.com/office/drawing/2010/main" w="31750" algn="ctr">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800">
                  <a:solidFill>
                    <a:srgbClr val="000066"/>
                  </a:solidFill>
                  <a:latin typeface="Comic Sans MS" panose="030F0702030302020204" pitchFamily="66" charset="0"/>
                </a:rPr>
                <a:t>勇　気</a:t>
              </a:r>
            </a:p>
          </p:txBody>
        </p:sp>
      </p:grpSp>
    </p:spTree>
    <p:extLst>
      <p:ext uri="{BB962C8B-B14F-4D97-AF65-F5344CB8AC3E}">
        <p14:creationId xmlns:p14="http://schemas.microsoft.com/office/powerpoint/2010/main" val="601446317"/>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10"/>
          <p:cNvSpPr txBox="1">
            <a:spLocks noChangeArrowheads="1"/>
          </p:cNvSpPr>
          <p:nvPr/>
        </p:nvSpPr>
        <p:spPr bwMode="auto">
          <a:xfrm>
            <a:off x="370904" y="1128713"/>
            <a:ext cx="8434387" cy="1384995"/>
          </a:xfrm>
          <a:prstGeom prst="rect">
            <a:avLst/>
          </a:prstGeom>
          <a:gradFill rotWithShape="1">
            <a:gsLst>
              <a:gs pos="0">
                <a:srgbClr val="66FF66"/>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18256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b="1" spc="-300" dirty="0">
                <a:latin typeface="ＭＳ ゴシック" panose="020B0609070205080204" pitchFamily="49" charset="-128"/>
                <a:ea typeface="ＭＳ ゴシック" panose="020B0609070205080204" pitchFamily="49" charset="-128"/>
              </a:rPr>
              <a:t>○　「えた」身分・「ひにん」身分という用語は，人を</a:t>
            </a:r>
            <a:endParaRPr lang="en-US" altLang="ja-JP" sz="2800" b="1" spc="-300" dirty="0">
              <a:latin typeface="ＭＳ ゴシック" panose="020B0609070205080204" pitchFamily="49" charset="-128"/>
              <a:ea typeface="ＭＳ ゴシック" panose="020B0609070205080204" pitchFamily="49" charset="-128"/>
            </a:endParaRPr>
          </a:p>
          <a:p>
            <a:pPr eaLnBrk="1" hangingPunct="1">
              <a:spcBef>
                <a:spcPct val="0"/>
              </a:spcBef>
              <a:buFontTx/>
              <a:buNone/>
            </a:pPr>
            <a:r>
              <a:rPr lang="ja-JP" altLang="en-US" sz="2800" b="1" spc="-300" dirty="0">
                <a:latin typeface="ＭＳ ゴシック" panose="020B0609070205080204" pitchFamily="49" charset="-128"/>
                <a:ea typeface="ＭＳ ゴシック" panose="020B0609070205080204" pitchFamily="49" charset="-128"/>
              </a:rPr>
              <a:t>　蔑む，極めて差別性のある言葉として使用されてきた</a:t>
            </a:r>
            <a:endParaRPr lang="en-US" altLang="ja-JP" sz="2800" b="1" spc="-300" dirty="0">
              <a:latin typeface="ＭＳ ゴシック" panose="020B0609070205080204" pitchFamily="49" charset="-128"/>
              <a:ea typeface="ＭＳ ゴシック" panose="020B0609070205080204" pitchFamily="49" charset="-128"/>
            </a:endParaRPr>
          </a:p>
          <a:p>
            <a:pPr eaLnBrk="1" hangingPunct="1">
              <a:spcBef>
                <a:spcPct val="0"/>
              </a:spcBef>
              <a:buFontTx/>
              <a:buNone/>
            </a:pPr>
            <a:r>
              <a:rPr lang="ja-JP" altLang="en-US" sz="2800" b="1" spc="-300" dirty="0">
                <a:latin typeface="ＭＳ ゴシック" panose="020B0609070205080204" pitchFamily="49" charset="-128"/>
                <a:ea typeface="ＭＳ ゴシック" panose="020B0609070205080204" pitchFamily="49" charset="-128"/>
              </a:rPr>
              <a:t>　事実。</a:t>
            </a:r>
          </a:p>
        </p:txBody>
      </p:sp>
      <p:sp>
        <p:nvSpPr>
          <p:cNvPr id="49155" name="Text Box 11"/>
          <p:cNvSpPr txBox="1">
            <a:spLocks noChangeArrowheads="1"/>
          </p:cNvSpPr>
          <p:nvPr/>
        </p:nvSpPr>
        <p:spPr bwMode="auto">
          <a:xfrm>
            <a:off x="370904" y="2487867"/>
            <a:ext cx="8351837" cy="1384995"/>
          </a:xfrm>
          <a:prstGeom prst="rect">
            <a:avLst/>
          </a:prstGeom>
          <a:gradFill rotWithShape="1">
            <a:gsLst>
              <a:gs pos="0">
                <a:srgbClr val="66FF66"/>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18256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b="1" spc="-300" dirty="0">
                <a:latin typeface="ＭＳ ゴシック" panose="020B0609070205080204" pitchFamily="49" charset="-128"/>
                <a:ea typeface="ＭＳ ゴシック" panose="020B0609070205080204" pitchFamily="49" charset="-128"/>
              </a:rPr>
              <a:t>○　部落差別や偏見をなくすために，あえて，この用語　　　</a:t>
            </a:r>
          </a:p>
          <a:p>
            <a:pPr eaLnBrk="1" hangingPunct="1">
              <a:spcBef>
                <a:spcPct val="0"/>
              </a:spcBef>
              <a:buFontTx/>
              <a:buNone/>
            </a:pPr>
            <a:r>
              <a:rPr lang="ja-JP" altLang="en-US" sz="2800" b="1" spc="-300" dirty="0">
                <a:latin typeface="ＭＳ ゴシック" panose="020B0609070205080204" pitchFamily="49" charset="-128"/>
                <a:ea typeface="ＭＳ ゴシック" panose="020B0609070205080204" pitchFamily="49" charset="-128"/>
              </a:rPr>
              <a:t>　が教科書に記述されるようになったことを認識した　</a:t>
            </a:r>
            <a:endParaRPr lang="en-US" altLang="ja-JP" sz="2800" b="1" spc="-300" dirty="0">
              <a:latin typeface="ＭＳ ゴシック" panose="020B0609070205080204" pitchFamily="49" charset="-128"/>
              <a:ea typeface="ＭＳ ゴシック" panose="020B0609070205080204" pitchFamily="49" charset="-128"/>
            </a:endParaRPr>
          </a:p>
          <a:p>
            <a:pPr eaLnBrk="1" hangingPunct="1">
              <a:spcBef>
                <a:spcPct val="0"/>
              </a:spcBef>
              <a:buFontTx/>
              <a:buNone/>
            </a:pPr>
            <a:r>
              <a:rPr lang="ja-JP" altLang="en-US" sz="2800" b="1" spc="-300" dirty="0">
                <a:latin typeface="ＭＳ ゴシック" panose="020B0609070205080204" pitchFamily="49" charset="-128"/>
                <a:ea typeface="ＭＳ ゴシック" panose="020B0609070205080204" pitchFamily="49" charset="-128"/>
              </a:rPr>
              <a:t>　指導が必要。</a:t>
            </a:r>
          </a:p>
        </p:txBody>
      </p:sp>
      <p:sp>
        <p:nvSpPr>
          <p:cNvPr id="49156" name="Text Box 12"/>
          <p:cNvSpPr txBox="1">
            <a:spLocks noChangeArrowheads="1"/>
          </p:cNvSpPr>
          <p:nvPr/>
        </p:nvSpPr>
        <p:spPr bwMode="auto">
          <a:xfrm>
            <a:off x="395288" y="4112852"/>
            <a:ext cx="8351837" cy="1384995"/>
          </a:xfrm>
          <a:prstGeom prst="rect">
            <a:avLst/>
          </a:prstGeom>
          <a:gradFill rotWithShape="1">
            <a:gsLst>
              <a:gs pos="0">
                <a:srgbClr val="66FF66"/>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18256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b="1" spc="-300" dirty="0">
                <a:latin typeface="ＭＳ ゴシック" panose="020B0609070205080204" pitchFamily="49" charset="-128"/>
                <a:ea typeface="ＭＳ ゴシック" panose="020B0609070205080204" pitchFamily="49" charset="-128"/>
              </a:rPr>
              <a:t>○　差別や偏見をなくす目的以外や学習時以外の日常</a:t>
            </a:r>
            <a:endParaRPr lang="en-US" altLang="ja-JP" sz="2800" b="1" spc="-300" dirty="0">
              <a:latin typeface="ＭＳ ゴシック" panose="020B0609070205080204" pitchFamily="49" charset="-128"/>
              <a:ea typeface="ＭＳ ゴシック" panose="020B0609070205080204" pitchFamily="49" charset="-128"/>
            </a:endParaRPr>
          </a:p>
          <a:p>
            <a:pPr eaLnBrk="1" hangingPunct="1">
              <a:spcBef>
                <a:spcPct val="0"/>
              </a:spcBef>
              <a:buFontTx/>
              <a:buNone/>
            </a:pPr>
            <a:r>
              <a:rPr lang="ja-JP" altLang="en-US" sz="2800" b="1" spc="-300" dirty="0">
                <a:latin typeface="ＭＳ ゴシック" panose="020B0609070205080204" pitchFamily="49" charset="-128"/>
                <a:ea typeface="ＭＳ ゴシック" panose="020B0609070205080204" pitchFamily="49" charset="-128"/>
              </a:rPr>
              <a:t>　生活で使用する時点で，差別をしたことになる。</a:t>
            </a:r>
            <a:endParaRPr lang="en-US" altLang="ja-JP" sz="2800" b="1" spc="-300" dirty="0">
              <a:latin typeface="ＭＳ ゴシック" panose="020B0609070205080204" pitchFamily="49" charset="-128"/>
              <a:ea typeface="ＭＳ ゴシック" panose="020B0609070205080204" pitchFamily="49" charset="-128"/>
            </a:endParaRPr>
          </a:p>
          <a:p>
            <a:pPr eaLnBrk="1" hangingPunct="1">
              <a:spcBef>
                <a:spcPct val="0"/>
              </a:spcBef>
              <a:buFontTx/>
              <a:buNone/>
            </a:pPr>
            <a:r>
              <a:rPr lang="ja-JP" altLang="en-US" sz="2800" b="1" spc="-300" dirty="0">
                <a:latin typeface="ＭＳ ゴシック" panose="020B0609070205080204" pitchFamily="49" charset="-128"/>
                <a:ea typeface="ＭＳ ゴシック" panose="020B0609070205080204" pitchFamily="49" charset="-128"/>
              </a:rPr>
              <a:t>　今でもこの用語で傷つき悔しい思いをする人がいる。</a:t>
            </a:r>
          </a:p>
        </p:txBody>
      </p:sp>
      <p:sp>
        <p:nvSpPr>
          <p:cNvPr id="49157" name="Text Box 13"/>
          <p:cNvSpPr txBox="1">
            <a:spLocks noChangeArrowheads="1"/>
          </p:cNvSpPr>
          <p:nvPr/>
        </p:nvSpPr>
        <p:spPr bwMode="auto">
          <a:xfrm>
            <a:off x="395288" y="5672138"/>
            <a:ext cx="8351837" cy="954107"/>
          </a:xfrm>
          <a:prstGeom prst="rect">
            <a:avLst/>
          </a:prstGeom>
          <a:gradFill rotWithShape="1">
            <a:gsLst>
              <a:gs pos="0">
                <a:srgbClr val="66FF66"/>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18256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b="1" spc="-300" dirty="0">
                <a:latin typeface="ＭＳ ゴシック" panose="020B0609070205080204" pitchFamily="49" charset="-128"/>
                <a:ea typeface="ＭＳ ゴシック" panose="020B0609070205080204" pitchFamily="49" charset="-128"/>
              </a:rPr>
              <a:t>○　小学校の教科書には，発達の段階等に配慮して，　</a:t>
            </a:r>
          </a:p>
          <a:p>
            <a:pPr eaLnBrk="1" hangingPunct="1">
              <a:spcBef>
                <a:spcPct val="0"/>
              </a:spcBef>
              <a:buFontTx/>
              <a:buNone/>
            </a:pPr>
            <a:r>
              <a:rPr lang="ja-JP" altLang="en-US" sz="2800" b="1" spc="-300" dirty="0">
                <a:latin typeface="ＭＳ ゴシック" panose="020B0609070205080204" pitchFamily="49" charset="-128"/>
                <a:ea typeface="ＭＳ ゴシック" panose="020B0609070205080204" pitchFamily="49" charset="-128"/>
              </a:rPr>
              <a:t>　具体的身分名は示されていない。</a:t>
            </a:r>
          </a:p>
        </p:txBody>
      </p:sp>
      <p:sp>
        <p:nvSpPr>
          <p:cNvPr id="49159" name="Text Box 5"/>
          <p:cNvSpPr txBox="1">
            <a:spLocks noChangeArrowheads="1"/>
          </p:cNvSpPr>
          <p:nvPr/>
        </p:nvSpPr>
        <p:spPr bwMode="auto">
          <a:xfrm>
            <a:off x="214534" y="129496"/>
            <a:ext cx="8664575" cy="912750"/>
          </a:xfrm>
          <a:prstGeom prst="rect">
            <a:avLst/>
          </a:prstGeom>
          <a:solidFill>
            <a:srgbClr val="FFFF99"/>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sz="2800" b="1" dirty="0"/>
              <a:t>③</a:t>
            </a:r>
            <a:r>
              <a:rPr lang="ja-JP" altLang="en-US" sz="2800" b="1" dirty="0"/>
              <a:t>　歴史教科書に記述される「被差別身分呼称」，　そこ　　　  </a:t>
            </a:r>
            <a:r>
              <a:rPr lang="en-US" altLang="ja-JP" sz="2800" b="1" dirty="0"/>
              <a:t>            </a:t>
            </a:r>
          </a:p>
          <a:p>
            <a:pPr eaLnBrk="1" hangingPunct="1">
              <a:lnSpc>
                <a:spcPts val="1000"/>
              </a:lnSpc>
              <a:spcBef>
                <a:spcPct val="50000"/>
              </a:spcBef>
              <a:buFontTx/>
              <a:buNone/>
            </a:pPr>
            <a:r>
              <a:rPr lang="en-US" altLang="ja-JP" sz="2800" b="1" dirty="0"/>
              <a:t>   </a:t>
            </a:r>
            <a:r>
              <a:rPr lang="ja-JP" altLang="en-US" sz="2800" b="1" dirty="0"/>
              <a:t>に込められた意味！</a:t>
            </a:r>
          </a:p>
        </p:txBody>
      </p:sp>
    </p:spTree>
    <p:extLst>
      <p:ext uri="{BB962C8B-B14F-4D97-AF65-F5344CB8AC3E}">
        <p14:creationId xmlns:p14="http://schemas.microsoft.com/office/powerpoint/2010/main" val="3301171255"/>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10"/>
          <p:cNvSpPr txBox="1">
            <a:spLocks noChangeArrowheads="1"/>
          </p:cNvSpPr>
          <p:nvPr/>
        </p:nvSpPr>
        <p:spPr bwMode="auto">
          <a:xfrm>
            <a:off x="395288" y="1670050"/>
            <a:ext cx="8351837" cy="954088"/>
          </a:xfrm>
          <a:prstGeom prst="rect">
            <a:avLst/>
          </a:prstGeom>
          <a:gradFill rotWithShape="1">
            <a:gsLst>
              <a:gs pos="0">
                <a:srgbClr val="66FF66"/>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18256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b="1" dirty="0"/>
              <a:t>○　年間指導計画に則って全職員で取り組む。　　</a:t>
            </a:r>
            <a:endParaRPr lang="en-US" altLang="ja-JP" sz="2800" b="1" dirty="0"/>
          </a:p>
          <a:p>
            <a:pPr eaLnBrk="1" hangingPunct="1">
              <a:spcBef>
                <a:spcPct val="0"/>
              </a:spcBef>
              <a:buFontTx/>
              <a:buNone/>
            </a:pPr>
            <a:r>
              <a:rPr lang="ja-JP" altLang="en-US" sz="2800" b="1" dirty="0"/>
              <a:t>○　自分自身のこととして共感的理解にまで高める。</a:t>
            </a:r>
          </a:p>
        </p:txBody>
      </p:sp>
      <p:sp>
        <p:nvSpPr>
          <p:cNvPr id="61443" name="Text Box 11"/>
          <p:cNvSpPr txBox="1">
            <a:spLocks noChangeArrowheads="1"/>
          </p:cNvSpPr>
          <p:nvPr/>
        </p:nvSpPr>
        <p:spPr bwMode="auto">
          <a:xfrm>
            <a:off x="395287" y="3178175"/>
            <a:ext cx="8351837" cy="1384995"/>
          </a:xfrm>
          <a:prstGeom prst="rect">
            <a:avLst/>
          </a:prstGeom>
          <a:gradFill rotWithShape="1">
            <a:gsLst>
              <a:gs pos="0">
                <a:srgbClr val="66FF66"/>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18256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b="1" spc="-300" dirty="0">
                <a:latin typeface="ＭＳ ゴシック" panose="020B0609070205080204" pitchFamily="49" charset="-128"/>
                <a:ea typeface="ＭＳ ゴシック" panose="020B0609070205080204" pitchFamily="49" charset="-128"/>
              </a:rPr>
              <a:t>○　知的理解の深化だけでなく，「自分の</a:t>
            </a:r>
            <a:r>
              <a:rPr lang="ja-JP" altLang="en-US" sz="2800" b="1" spc="-300" dirty="0" err="1">
                <a:latin typeface="ＭＳ ゴシック" panose="020B0609070205080204" pitchFamily="49" charset="-128"/>
                <a:ea typeface="ＭＳ ゴシック" panose="020B0609070205080204" pitchFamily="49" charset="-128"/>
              </a:rPr>
              <a:t>大切さととも</a:t>
            </a:r>
            <a:endParaRPr lang="en-US" altLang="ja-JP" sz="2800" b="1" spc="-300" dirty="0">
              <a:latin typeface="ＭＳ ゴシック" panose="020B0609070205080204" pitchFamily="49" charset="-128"/>
              <a:ea typeface="ＭＳ ゴシック" panose="020B0609070205080204" pitchFamily="49" charset="-128"/>
            </a:endParaRPr>
          </a:p>
          <a:p>
            <a:pPr eaLnBrk="1" hangingPunct="1">
              <a:spcBef>
                <a:spcPct val="0"/>
              </a:spcBef>
              <a:buFontTx/>
              <a:buNone/>
            </a:pPr>
            <a:r>
              <a:rPr lang="ja-JP" altLang="en-US" sz="2800" b="1" spc="-300" dirty="0">
                <a:latin typeface="ＭＳ ゴシック" panose="020B0609070205080204" pitchFamily="49" charset="-128"/>
                <a:ea typeface="ＭＳ ゴシック" panose="020B0609070205080204" pitchFamily="49" charset="-128"/>
              </a:rPr>
              <a:t>　に，他の人の大切さを認めること」ができる行動力    </a:t>
            </a:r>
          </a:p>
          <a:p>
            <a:pPr eaLnBrk="1" hangingPunct="1">
              <a:spcBef>
                <a:spcPct val="0"/>
              </a:spcBef>
              <a:buFontTx/>
              <a:buNone/>
            </a:pPr>
            <a:r>
              <a:rPr lang="ja-JP" altLang="en-US" sz="2800" b="1" spc="-300" dirty="0">
                <a:latin typeface="ＭＳ ゴシック" panose="020B0609070205080204" pitchFamily="49" charset="-128"/>
                <a:ea typeface="ＭＳ ゴシック" panose="020B0609070205080204" pitchFamily="49" charset="-128"/>
              </a:rPr>
              <a:t>  を育む。</a:t>
            </a:r>
          </a:p>
        </p:txBody>
      </p:sp>
      <p:sp>
        <p:nvSpPr>
          <p:cNvPr id="61444" name="Text Box 12"/>
          <p:cNvSpPr txBox="1">
            <a:spLocks noChangeArrowheads="1"/>
          </p:cNvSpPr>
          <p:nvPr/>
        </p:nvSpPr>
        <p:spPr bwMode="auto">
          <a:xfrm>
            <a:off x="468312" y="5116512"/>
            <a:ext cx="8351838" cy="523220"/>
          </a:xfrm>
          <a:prstGeom prst="rect">
            <a:avLst/>
          </a:prstGeom>
          <a:gradFill rotWithShape="1">
            <a:gsLst>
              <a:gs pos="0">
                <a:srgbClr val="66FF66"/>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18256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b="1" dirty="0"/>
              <a:t>○　差別や偏見を許さない「仲間づくり」を進める。</a:t>
            </a:r>
          </a:p>
        </p:txBody>
      </p:sp>
      <p:sp>
        <p:nvSpPr>
          <p:cNvPr id="61445" name="Text Box 3"/>
          <p:cNvSpPr txBox="1">
            <a:spLocks noChangeArrowheads="1"/>
          </p:cNvSpPr>
          <p:nvPr/>
        </p:nvSpPr>
        <p:spPr bwMode="auto">
          <a:xfrm>
            <a:off x="327025" y="692150"/>
            <a:ext cx="8634413" cy="523875"/>
          </a:xfrm>
          <a:prstGeom prst="rect">
            <a:avLst/>
          </a:prstGeom>
          <a:solidFill>
            <a:srgbClr val="FFFF99"/>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sz="2800" b="1"/>
              <a:t>④</a:t>
            </a:r>
            <a:r>
              <a:rPr lang="ja-JP" altLang="en-US" sz="2800" b="1"/>
              <a:t>　同和問題（部落問題）を「自分に引き寄せて」</a:t>
            </a:r>
          </a:p>
        </p:txBody>
      </p:sp>
    </p:spTree>
    <p:extLst>
      <p:ext uri="{BB962C8B-B14F-4D97-AF65-F5344CB8AC3E}">
        <p14:creationId xmlns:p14="http://schemas.microsoft.com/office/powerpoint/2010/main" val="4117454509"/>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53219" y="339635"/>
            <a:ext cx="6024063" cy="5721531"/>
          </a:xfrm>
          <a:solidFill>
            <a:srgbClr val="FFFFCC"/>
          </a:solidFill>
        </p:spPr>
        <p:txBody>
          <a:bodyPr>
            <a:normAutofit fontScale="25000" lnSpcReduction="20000"/>
          </a:bodyPr>
          <a:lstStyle/>
          <a:p>
            <a:pPr marL="0" indent="0">
              <a:buFontTx/>
              <a:buNone/>
              <a:defRPr/>
            </a:pPr>
            <a:endParaRPr lang="ja-JP" altLang="en-US" sz="6000" dirty="0"/>
          </a:p>
          <a:p>
            <a:pPr marL="0" indent="0">
              <a:buFontTx/>
              <a:buNone/>
              <a:defRPr/>
            </a:pPr>
            <a:r>
              <a:rPr lang="ja-JP" altLang="en-US" sz="11200" dirty="0"/>
              <a:t>１　</a:t>
            </a:r>
            <a:r>
              <a:rPr lang="ja-JP" altLang="ja-JP" sz="11200" dirty="0"/>
              <a:t>同和問題</a:t>
            </a:r>
            <a:r>
              <a:rPr lang="en-US" altLang="ja-JP" sz="11200" dirty="0"/>
              <a:t>(</a:t>
            </a:r>
            <a:r>
              <a:rPr lang="ja-JP" altLang="en-US" sz="11200" dirty="0"/>
              <a:t>部落問題</a:t>
            </a:r>
            <a:r>
              <a:rPr lang="en-US" altLang="ja-JP" sz="11200" dirty="0"/>
              <a:t>)</a:t>
            </a:r>
            <a:r>
              <a:rPr lang="ja-JP" altLang="en-US" sz="11200" dirty="0"/>
              <a:t>に関する基本</a:t>
            </a:r>
          </a:p>
          <a:p>
            <a:pPr marL="0" indent="0">
              <a:lnSpc>
                <a:spcPct val="70000"/>
              </a:lnSpc>
              <a:buFontTx/>
              <a:buNone/>
              <a:defRPr/>
            </a:pPr>
            <a:r>
              <a:rPr lang="ja-JP" altLang="en-US" sz="11200" dirty="0"/>
              <a:t>  的認識</a:t>
            </a:r>
            <a:endParaRPr lang="ja-JP" altLang="ja-JP" sz="11200" dirty="0"/>
          </a:p>
          <a:p>
            <a:pPr marL="0" indent="0">
              <a:lnSpc>
                <a:spcPct val="120000"/>
              </a:lnSpc>
              <a:buFontTx/>
              <a:buNone/>
              <a:defRPr/>
            </a:pPr>
            <a:r>
              <a:rPr lang="ja-JP" altLang="en-US" sz="11200" dirty="0"/>
              <a:t>２　部落差別の解消の推進に関する法</a:t>
            </a:r>
            <a:endParaRPr lang="en-US" altLang="ja-JP" sz="11200" dirty="0"/>
          </a:p>
          <a:p>
            <a:pPr marL="0" indent="0">
              <a:lnSpc>
                <a:spcPct val="70000"/>
              </a:lnSpc>
              <a:buFontTx/>
              <a:buNone/>
              <a:defRPr/>
            </a:pPr>
            <a:r>
              <a:rPr lang="en-US" altLang="ja-JP" sz="11200" dirty="0"/>
              <a:t>  </a:t>
            </a:r>
            <a:r>
              <a:rPr lang="ja-JP" altLang="en-US" sz="11200" dirty="0"/>
              <a:t>律（部落差別解消推進法）</a:t>
            </a:r>
          </a:p>
          <a:p>
            <a:pPr marL="0" indent="0">
              <a:lnSpc>
                <a:spcPct val="120000"/>
              </a:lnSpc>
              <a:buFontTx/>
              <a:buNone/>
              <a:defRPr/>
            </a:pPr>
            <a:r>
              <a:rPr lang="ja-JP" altLang="en-US" sz="11200" dirty="0"/>
              <a:t>３　社会科の教科書記述に基づいた</a:t>
            </a:r>
            <a:r>
              <a:rPr lang="ja-JP" altLang="ja-JP" sz="11200" dirty="0"/>
              <a:t>同</a:t>
            </a:r>
            <a:endParaRPr lang="en-US" altLang="ja-JP" sz="11200" dirty="0"/>
          </a:p>
          <a:p>
            <a:pPr marL="0" indent="0">
              <a:lnSpc>
                <a:spcPct val="70000"/>
              </a:lnSpc>
              <a:buFontTx/>
              <a:buNone/>
              <a:defRPr/>
            </a:pPr>
            <a:r>
              <a:rPr lang="en-US" altLang="ja-JP" sz="11200" dirty="0"/>
              <a:t>  </a:t>
            </a:r>
            <a:r>
              <a:rPr lang="ja-JP" altLang="ja-JP" sz="11200" dirty="0"/>
              <a:t>和問題</a:t>
            </a:r>
            <a:r>
              <a:rPr lang="en-US" altLang="ja-JP" sz="11200" dirty="0"/>
              <a:t>(</a:t>
            </a:r>
            <a:r>
              <a:rPr lang="ja-JP" altLang="en-US" sz="11200" dirty="0"/>
              <a:t>部落問題</a:t>
            </a:r>
            <a:r>
              <a:rPr lang="en-US" altLang="ja-JP" sz="11200" dirty="0"/>
              <a:t>)</a:t>
            </a:r>
            <a:r>
              <a:rPr lang="ja-JP" altLang="en-US" sz="11200" dirty="0"/>
              <a:t>に関する学習</a:t>
            </a:r>
          </a:p>
          <a:p>
            <a:pPr marL="0" indent="0">
              <a:lnSpc>
                <a:spcPct val="120000"/>
              </a:lnSpc>
              <a:buFontTx/>
              <a:buNone/>
              <a:defRPr/>
            </a:pPr>
            <a:r>
              <a:rPr lang="ja-JP" altLang="en-US" sz="11200" dirty="0"/>
              <a:t>４　同和問題（部落問題）の歴史と授業</a:t>
            </a:r>
            <a:endParaRPr lang="en-US" altLang="ja-JP" sz="11200" dirty="0"/>
          </a:p>
          <a:p>
            <a:pPr marL="0" indent="0">
              <a:lnSpc>
                <a:spcPct val="70000"/>
              </a:lnSpc>
              <a:buFontTx/>
              <a:buNone/>
              <a:defRPr/>
            </a:pPr>
            <a:r>
              <a:rPr lang="en-US" altLang="ja-JP" sz="11200" dirty="0"/>
              <a:t>  </a:t>
            </a:r>
            <a:r>
              <a:rPr lang="ja-JP" altLang="en-US" sz="11200" dirty="0"/>
              <a:t>のポイント</a:t>
            </a:r>
          </a:p>
          <a:p>
            <a:pPr marL="0" indent="0">
              <a:lnSpc>
                <a:spcPct val="120000"/>
              </a:lnSpc>
              <a:buFontTx/>
              <a:buNone/>
              <a:defRPr/>
            </a:pPr>
            <a:r>
              <a:rPr lang="ja-JP" altLang="en-US" sz="11200" dirty="0"/>
              <a:t>５　同和問題（部落問題）と進路保障</a:t>
            </a:r>
          </a:p>
          <a:p>
            <a:pPr marL="0" indent="0">
              <a:lnSpc>
                <a:spcPct val="120000"/>
              </a:lnSpc>
              <a:buFontTx/>
              <a:buNone/>
              <a:defRPr/>
            </a:pPr>
            <a:r>
              <a:rPr lang="ja-JP" altLang="en-US" sz="11200" dirty="0"/>
              <a:t>♢　人の世に熱あれ，人間に光あれ</a:t>
            </a:r>
          </a:p>
          <a:p>
            <a:pPr marL="0" indent="0">
              <a:buFontTx/>
              <a:buNone/>
              <a:defRPr/>
            </a:pPr>
            <a:r>
              <a:rPr lang="ja-JP" altLang="en-US" sz="11200" dirty="0"/>
              <a:t>♢　人権が尊重される社会の実現を</a:t>
            </a:r>
            <a:r>
              <a:rPr lang="ja-JP" altLang="en-US" sz="11200" dirty="0" err="1"/>
              <a:t>め</a:t>
            </a:r>
            <a:endParaRPr lang="en-US" altLang="ja-JP" sz="11200" dirty="0"/>
          </a:p>
          <a:p>
            <a:pPr marL="0" indent="0">
              <a:buFontTx/>
              <a:buNone/>
              <a:defRPr/>
            </a:pPr>
            <a:r>
              <a:rPr lang="en-US" altLang="ja-JP" sz="11200" dirty="0"/>
              <a:t>  </a:t>
            </a:r>
            <a:r>
              <a:rPr lang="ja-JP" altLang="en-US" sz="11200" dirty="0"/>
              <a:t>ざして</a:t>
            </a:r>
          </a:p>
          <a:p>
            <a:pPr marL="0" indent="0">
              <a:buFontTx/>
              <a:buNone/>
              <a:defRPr/>
            </a:pPr>
            <a:endParaRPr lang="ja-JP" altLang="en-US" sz="11200" dirty="0"/>
          </a:p>
          <a:p>
            <a:pPr marL="0" indent="0">
              <a:buFontTx/>
              <a:buNone/>
              <a:defRPr/>
            </a:pPr>
            <a:endParaRPr lang="ja-JP" altLang="ja-JP" sz="11200" dirty="0"/>
          </a:p>
          <a:p>
            <a:pPr marL="0" indent="0">
              <a:buFontTx/>
              <a:buNone/>
              <a:defRPr/>
            </a:pPr>
            <a:endParaRPr lang="ja-JP" altLang="ja-JP" dirty="0"/>
          </a:p>
          <a:p>
            <a:pPr marL="0" indent="0">
              <a:buNone/>
              <a:defRPr/>
            </a:pPr>
            <a:r>
              <a:rPr lang="en-US" altLang="ja-JP" dirty="0"/>
              <a:t> </a:t>
            </a:r>
            <a:r>
              <a:rPr lang="ja-JP" altLang="ja-JP" dirty="0"/>
              <a:t> </a:t>
            </a:r>
            <a:r>
              <a:rPr lang="en-US" altLang="ja-JP" dirty="0"/>
              <a:t> </a:t>
            </a:r>
            <a:endParaRPr lang="ja-JP" altLang="ja-JP" dirty="0"/>
          </a:p>
          <a:p>
            <a:pPr>
              <a:defRPr/>
            </a:pPr>
            <a:endParaRPr lang="ja-JP" altLang="en-US" dirty="0"/>
          </a:p>
        </p:txBody>
      </p:sp>
      <p:pic>
        <p:nvPicPr>
          <p:cNvPr id="2" name="図 1">
            <a:extLst>
              <a:ext uri="{FF2B5EF4-FFF2-40B4-BE49-F238E27FC236}">
                <a16:creationId xmlns:a16="http://schemas.microsoft.com/office/drawing/2014/main" id="{03500ACE-CDEB-4A06-9013-CDD60E1F925A}"/>
              </a:ext>
            </a:extLst>
          </p:cNvPr>
          <p:cNvPicPr>
            <a:picLocks noChangeAspect="1"/>
          </p:cNvPicPr>
          <p:nvPr/>
        </p:nvPicPr>
        <p:blipFill>
          <a:blip r:embed="rId3"/>
          <a:stretch>
            <a:fillRect/>
          </a:stretch>
        </p:blipFill>
        <p:spPr>
          <a:xfrm>
            <a:off x="6434863" y="904985"/>
            <a:ext cx="2455918" cy="3503539"/>
          </a:xfrm>
          <a:prstGeom prst="rect">
            <a:avLst/>
          </a:prstGeom>
          <a:ln>
            <a:solidFill>
              <a:schemeClr val="tx1"/>
            </a:solidFill>
          </a:ln>
        </p:spPr>
      </p:pic>
      <p:pic>
        <p:nvPicPr>
          <p:cNvPr id="25604" name="図 5" descr="「先生 イラスト」の画像検索結果">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3591" y="4973873"/>
            <a:ext cx="1769438" cy="1884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138181"/>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 name="Rectangle 15">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図 6">
            <a:extLst>
              <a:ext uri="{FF2B5EF4-FFF2-40B4-BE49-F238E27FC236}">
                <a16:creationId xmlns:a16="http://schemas.microsoft.com/office/drawing/2014/main" id="{12427214-8261-48B7-90B0-21359600435D}"/>
              </a:ext>
            </a:extLst>
          </p:cNvPr>
          <p:cNvPicPr>
            <a:picLocks noChangeAspect="1"/>
          </p:cNvPicPr>
          <p:nvPr/>
        </p:nvPicPr>
        <p:blipFill rotWithShape="1">
          <a:blip r:embed="rId3"/>
          <a:srcRect l="20421" r="7323" b="-2"/>
          <a:stretch/>
        </p:blipFill>
        <p:spPr>
          <a:xfrm>
            <a:off x="3711665" y="170012"/>
            <a:ext cx="4950445" cy="5601029"/>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a:effectLst>
            <a:softEdge rad="165100"/>
          </a:effectLst>
        </p:spPr>
      </p:pic>
      <p:sp useBgFill="1">
        <p:nvSpPr>
          <p:cNvPr id="14" name="Freeform: Shape 17">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719285"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9">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711665"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 Box 4">
            <a:extLst>
              <a:ext uri="{FF2B5EF4-FFF2-40B4-BE49-F238E27FC236}">
                <a16:creationId xmlns:a16="http://schemas.microsoft.com/office/drawing/2014/main" id="{3CB42EDD-3162-49AA-A473-24B9D15A9A4B}"/>
              </a:ext>
            </a:extLst>
          </p:cNvPr>
          <p:cNvSpPr txBox="1">
            <a:spLocks noChangeArrowheads="1"/>
          </p:cNvSpPr>
          <p:nvPr/>
        </p:nvSpPr>
        <p:spPr bwMode="auto">
          <a:xfrm>
            <a:off x="162949" y="1010438"/>
            <a:ext cx="3711665" cy="374556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lIns="91440" tIns="45720" rIns="91440" bIns="45720" rtlCol="0" anchor="b">
            <a:norm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nSpc>
                <a:spcPct val="90000"/>
              </a:lnSpc>
              <a:spcBef>
                <a:spcPct val="0"/>
              </a:spcBef>
              <a:spcAft>
                <a:spcPts val="600"/>
              </a:spcAft>
              <a:buNone/>
            </a:pPr>
            <a:r>
              <a:rPr lang="ja-JP" altLang="en-US" sz="2900" dirty="0">
                <a:latin typeface="BIZ UD明朝 Medium" panose="02020500000000000000" pitchFamily="17" charset="-128"/>
                <a:ea typeface="BIZ UD明朝 Medium" panose="02020500000000000000" pitchFamily="17" charset="-128"/>
                <a:cs typeface="+mj-cs"/>
              </a:rPr>
              <a:t> 人権教育は，自分の生き方を見つめ，共に人生観を築き上げる教育です。</a:t>
            </a:r>
            <a:endParaRPr lang="en-US" altLang="ja-JP" sz="2900" dirty="0">
              <a:latin typeface="BIZ UD明朝 Medium" panose="02020500000000000000" pitchFamily="17" charset="-128"/>
              <a:ea typeface="BIZ UD明朝 Medium" panose="02020500000000000000" pitchFamily="17" charset="-128"/>
              <a:cs typeface="+mj-cs"/>
            </a:endParaRPr>
          </a:p>
          <a:p>
            <a:pPr>
              <a:lnSpc>
                <a:spcPct val="90000"/>
              </a:lnSpc>
              <a:spcBef>
                <a:spcPct val="0"/>
              </a:spcBef>
              <a:spcAft>
                <a:spcPts val="600"/>
              </a:spcAft>
              <a:buNone/>
            </a:pPr>
            <a:endParaRPr lang="ja-JP" altLang="en-US" sz="2900" dirty="0">
              <a:latin typeface="BIZ UD明朝 Medium" panose="02020500000000000000" pitchFamily="17" charset="-128"/>
              <a:ea typeface="BIZ UD明朝 Medium" panose="02020500000000000000" pitchFamily="17" charset="-128"/>
              <a:cs typeface="+mj-cs"/>
            </a:endParaRPr>
          </a:p>
          <a:p>
            <a:pPr>
              <a:lnSpc>
                <a:spcPct val="90000"/>
              </a:lnSpc>
              <a:spcBef>
                <a:spcPct val="0"/>
              </a:spcBef>
              <a:spcAft>
                <a:spcPts val="600"/>
              </a:spcAft>
              <a:buNone/>
            </a:pPr>
            <a:r>
              <a:rPr lang="ja-JP" altLang="en-US" sz="2900" dirty="0">
                <a:latin typeface="BIZ UD明朝 Medium" panose="02020500000000000000" pitchFamily="17" charset="-128"/>
                <a:ea typeface="BIZ UD明朝 Medium" panose="02020500000000000000" pitchFamily="17" charset="-128"/>
                <a:cs typeface="+mj-cs"/>
              </a:rPr>
              <a:t> 自分を大切に</a:t>
            </a:r>
            <a:r>
              <a:rPr lang="en-US" altLang="ja-JP" sz="2900" dirty="0">
                <a:latin typeface="BIZ UD明朝 Medium" panose="02020500000000000000" pitchFamily="17" charset="-128"/>
                <a:ea typeface="BIZ UD明朝 Medium" panose="02020500000000000000" pitchFamily="17" charset="-128"/>
                <a:cs typeface="+mj-cs"/>
              </a:rPr>
              <a:t>…</a:t>
            </a:r>
            <a:r>
              <a:rPr lang="ja-JP" altLang="en-US" sz="2900" dirty="0">
                <a:latin typeface="BIZ UD明朝 Medium" panose="02020500000000000000" pitchFamily="17" charset="-128"/>
                <a:ea typeface="BIZ UD明朝 Medium" panose="02020500000000000000" pitchFamily="17" charset="-128"/>
                <a:cs typeface="+mj-cs"/>
              </a:rPr>
              <a:t>　</a:t>
            </a:r>
            <a:br>
              <a:rPr lang="ja-JP" altLang="en-US" sz="2900" dirty="0">
                <a:latin typeface="BIZ UD明朝 Medium" panose="02020500000000000000" pitchFamily="17" charset="-128"/>
                <a:ea typeface="BIZ UD明朝 Medium" panose="02020500000000000000" pitchFamily="17" charset="-128"/>
                <a:cs typeface="+mj-cs"/>
              </a:rPr>
            </a:br>
            <a:r>
              <a:rPr lang="ja-JP" altLang="en-US" sz="2900" dirty="0">
                <a:latin typeface="BIZ UD明朝 Medium" panose="02020500000000000000" pitchFamily="17" charset="-128"/>
                <a:ea typeface="BIZ UD明朝 Medium" panose="02020500000000000000" pitchFamily="17" charset="-128"/>
                <a:cs typeface="+mj-cs"/>
              </a:rPr>
              <a:t>　 他の人を大切に</a:t>
            </a:r>
            <a:r>
              <a:rPr lang="en-US" altLang="ja-JP" sz="2900">
                <a:latin typeface="BIZ UD明朝 Medium" panose="02020500000000000000" pitchFamily="17" charset="-128"/>
                <a:ea typeface="BIZ UD明朝 Medium" panose="02020500000000000000" pitchFamily="17" charset="-128"/>
                <a:cs typeface="+mj-cs"/>
              </a:rPr>
              <a:t>…</a:t>
            </a:r>
            <a:endParaRPr lang="en-US" altLang="ja-JP" sz="2900" dirty="0">
              <a:latin typeface="BIZ UD明朝 Medium" panose="02020500000000000000" pitchFamily="17" charset="-128"/>
              <a:ea typeface="BIZ UD明朝 Medium" panose="02020500000000000000" pitchFamily="17" charset="-128"/>
              <a:cs typeface="+mj-cs"/>
            </a:endParaRPr>
          </a:p>
        </p:txBody>
      </p:sp>
      <p:sp>
        <p:nvSpPr>
          <p:cNvPr id="3" name="スライド番号プレースホルダー 2"/>
          <p:cNvSpPr>
            <a:spLocks noGrp="1"/>
          </p:cNvSpPr>
          <p:nvPr>
            <p:ph type="sldNum" sz="quarter" idx="12"/>
          </p:nvPr>
        </p:nvSpPr>
        <p:spPr>
          <a:xfrm>
            <a:off x="7315200" y="6356350"/>
            <a:ext cx="1200150" cy="365125"/>
          </a:xfrm>
        </p:spPr>
        <p:txBody>
          <a:bodyPr vert="horz" lIns="91440" tIns="45720" rIns="91440" bIns="45720" rtlCol="0" anchor="ctr">
            <a:normAutofit/>
          </a:bodyPr>
          <a:lstStyle/>
          <a:p>
            <a:pPr>
              <a:spcAft>
                <a:spcPts val="600"/>
              </a:spcAft>
              <a:defRPr/>
            </a:pPr>
            <a:fld id="{90237AB0-5452-4974-B0D6-AAC534A68F92}" type="slidenum">
              <a:rPr kumimoji="0" lang="en-US" altLang="ja-JP" sz="1000">
                <a:solidFill>
                  <a:schemeClr val="bg1"/>
                </a:solidFill>
                <a:latin typeface="Calibri" panose="020F0502020204030204"/>
              </a:rPr>
              <a:pPr>
                <a:spcAft>
                  <a:spcPts val="600"/>
                </a:spcAft>
                <a:defRPr/>
              </a:pPr>
              <a:t>14</a:t>
            </a:fld>
            <a:endParaRPr kumimoji="0" lang="en-US" altLang="ja-JP" sz="1000">
              <a:solidFill>
                <a:schemeClr val="bg1"/>
              </a:solidFill>
              <a:latin typeface="Calibri" panose="020F0502020204030204"/>
            </a:endParaRPr>
          </a:p>
        </p:txBody>
      </p:sp>
      <p:sp>
        <p:nvSpPr>
          <p:cNvPr id="9" name="テキスト ボックス 8">
            <a:extLst>
              <a:ext uri="{FF2B5EF4-FFF2-40B4-BE49-F238E27FC236}">
                <a16:creationId xmlns:a16="http://schemas.microsoft.com/office/drawing/2014/main" id="{62658F6D-5B88-4DF6-BDC9-831B39F2645D}"/>
              </a:ext>
            </a:extLst>
          </p:cNvPr>
          <p:cNvSpPr txBox="1"/>
          <p:nvPr/>
        </p:nvSpPr>
        <p:spPr>
          <a:xfrm>
            <a:off x="239661" y="5108342"/>
            <a:ext cx="5416145" cy="1477328"/>
          </a:xfrm>
          <a:prstGeom prst="rect">
            <a:avLst/>
          </a:prstGeom>
          <a:noFill/>
        </p:spPr>
        <p:txBody>
          <a:bodyPr wrap="square" rtlCol="0">
            <a:spAutoFit/>
          </a:bodyPr>
          <a:lstStyle/>
          <a:p>
            <a:r>
              <a:rPr kumimoji="1" lang="en-US" altLang="ja-JP" dirty="0"/>
              <a:t>《</a:t>
            </a:r>
            <a:r>
              <a:rPr kumimoji="1" lang="ja-JP" altLang="en-US" dirty="0"/>
              <a:t>参考・引用文献</a:t>
            </a:r>
            <a:r>
              <a:rPr kumimoji="1" lang="en-US" altLang="ja-JP" dirty="0"/>
              <a:t>》</a:t>
            </a:r>
          </a:p>
          <a:p>
            <a:r>
              <a:rPr lang="ja-JP" altLang="en-US" dirty="0"/>
              <a:t>  </a:t>
            </a:r>
            <a:r>
              <a:rPr lang="en-US" altLang="ja-JP" dirty="0"/>
              <a:t> </a:t>
            </a:r>
            <a:r>
              <a:rPr lang="ja-JP" altLang="en-US" dirty="0"/>
              <a:t>・   人権の擁護</a:t>
            </a:r>
            <a:endParaRPr kumimoji="1" lang="ja-JP" altLang="en-US" dirty="0"/>
          </a:p>
          <a:p>
            <a:r>
              <a:rPr kumimoji="1" lang="ja-JP" altLang="en-US" dirty="0"/>
              <a:t>　・　鹿児島県人権教育・啓発基本計画（２次改定）</a:t>
            </a:r>
            <a:endParaRPr kumimoji="1" lang="en-US" altLang="ja-JP" dirty="0"/>
          </a:p>
          <a:p>
            <a:r>
              <a:rPr lang="ja-JP" altLang="en-US" dirty="0"/>
              <a:t>　・　みんなのための人権ハンドブック</a:t>
            </a:r>
            <a:endParaRPr lang="en-US" altLang="ja-JP" dirty="0"/>
          </a:p>
          <a:p>
            <a:r>
              <a:rPr kumimoji="1" lang="ja-JP" altLang="en-US" dirty="0"/>
              <a:t>　・　なくそう差別　築こう明るい社会</a:t>
            </a:r>
          </a:p>
        </p:txBody>
      </p:sp>
    </p:spTree>
    <p:extLst>
      <p:ext uri="{BB962C8B-B14F-4D97-AF65-F5344CB8AC3E}">
        <p14:creationId xmlns:p14="http://schemas.microsoft.com/office/powerpoint/2010/main" val="3877029296"/>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899" y="4781"/>
            <a:ext cx="9144000" cy="6858001"/>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prstClr val="white"/>
              </a:solidFill>
            </a:endParaRPr>
          </a:p>
        </p:txBody>
      </p:sp>
      <p:sp>
        <p:nvSpPr>
          <p:cNvPr id="9" name="角丸四角形 8"/>
          <p:cNvSpPr/>
          <p:nvPr/>
        </p:nvSpPr>
        <p:spPr>
          <a:xfrm>
            <a:off x="3490744" y="6573477"/>
            <a:ext cx="514350" cy="252132"/>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prstClr val="white"/>
              </a:solidFill>
            </a:endParaRPr>
          </a:p>
        </p:txBody>
      </p:sp>
      <p:sp>
        <p:nvSpPr>
          <p:cNvPr id="10" name="正方形/長方形 9"/>
          <p:cNvSpPr/>
          <p:nvPr/>
        </p:nvSpPr>
        <p:spPr>
          <a:xfrm>
            <a:off x="3710641" y="6573477"/>
            <a:ext cx="77619" cy="252132"/>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prstClr val="white"/>
              </a:solidFill>
            </a:endParaRPr>
          </a:p>
        </p:txBody>
      </p:sp>
      <p:sp>
        <p:nvSpPr>
          <p:cNvPr id="6" name="スライド番号プレースホルダー 5"/>
          <p:cNvSpPr>
            <a:spLocks noGrp="1"/>
          </p:cNvSpPr>
          <p:nvPr>
            <p:ph type="sldNum" sz="quarter" idx="12"/>
          </p:nvPr>
        </p:nvSpPr>
        <p:spPr/>
        <p:txBody>
          <a:bodyPr/>
          <a:lstStyle/>
          <a:p>
            <a:fld id="{90237AB0-5452-4974-B0D6-AAC534A68F92}" type="slidenum">
              <a:rPr lang="ja-JP" altLang="en-US" smtClean="0">
                <a:solidFill>
                  <a:prstClr val="black">
                    <a:tint val="75000"/>
                  </a:prstClr>
                </a:solidFill>
              </a:rPr>
              <a:pPr/>
              <a:t>2</a:t>
            </a:fld>
            <a:endParaRPr lang="ja-JP" altLang="en-US">
              <a:solidFill>
                <a:prstClr val="black">
                  <a:tint val="75000"/>
                </a:prstClr>
              </a:solidFill>
            </a:endParaRPr>
          </a:p>
        </p:txBody>
      </p:sp>
      <p:sp>
        <p:nvSpPr>
          <p:cNvPr id="11" name="テキスト ボックス 10"/>
          <p:cNvSpPr txBox="1"/>
          <p:nvPr/>
        </p:nvSpPr>
        <p:spPr>
          <a:xfrm>
            <a:off x="247735" y="2276830"/>
            <a:ext cx="8648521" cy="1446550"/>
          </a:xfrm>
          <a:prstGeom prst="rect">
            <a:avLst/>
          </a:prstGeom>
          <a:noFill/>
          <a:ln>
            <a:noFill/>
          </a:ln>
        </p:spPr>
        <p:txBody>
          <a:bodyPr wrap="square" rtlCol="0">
            <a:spAutoFit/>
          </a:bodyPr>
          <a:lstStyle/>
          <a:p>
            <a:r>
              <a:rPr lang="ja-JP" altLang="en-US" sz="4400" dirty="0">
                <a:solidFill>
                  <a:prstClr val="white"/>
                </a:solidFill>
                <a:latin typeface="BIZ UDゴシック" panose="020B0400000000000000" pitchFamily="49" charset="-128"/>
                <a:ea typeface="BIZ UDゴシック" panose="020B0400000000000000" pitchFamily="49" charset="-128"/>
              </a:rPr>
              <a:t>２　部落差別の解消の推進に関す　</a:t>
            </a:r>
          </a:p>
          <a:p>
            <a:r>
              <a:rPr lang="ja-JP" altLang="en-US" sz="4400" dirty="0">
                <a:solidFill>
                  <a:prstClr val="white"/>
                </a:solidFill>
                <a:latin typeface="BIZ UDゴシック" panose="020B0400000000000000" pitchFamily="49" charset="-128"/>
                <a:ea typeface="BIZ UDゴシック" panose="020B0400000000000000" pitchFamily="49" charset="-128"/>
              </a:rPr>
              <a:t>　</a:t>
            </a:r>
            <a:r>
              <a:rPr lang="ja-JP" altLang="en-US" sz="4400" dirty="0" err="1">
                <a:solidFill>
                  <a:prstClr val="white"/>
                </a:solidFill>
                <a:latin typeface="BIZ UDゴシック" panose="020B0400000000000000" pitchFamily="49" charset="-128"/>
                <a:ea typeface="BIZ UDゴシック" panose="020B0400000000000000" pitchFamily="49" charset="-128"/>
              </a:rPr>
              <a:t>る</a:t>
            </a:r>
            <a:r>
              <a:rPr lang="ja-JP" altLang="en-US" sz="4400" dirty="0">
                <a:solidFill>
                  <a:prstClr val="white"/>
                </a:solidFill>
                <a:latin typeface="BIZ UDゴシック" panose="020B0400000000000000" pitchFamily="49" charset="-128"/>
                <a:ea typeface="BIZ UDゴシック" panose="020B0400000000000000" pitchFamily="49" charset="-128"/>
              </a:rPr>
              <a:t>法律について</a:t>
            </a:r>
            <a:endParaRPr lang="en-US" altLang="ja-JP" sz="4400" dirty="0">
              <a:solidFill>
                <a:prstClr val="white"/>
              </a:solidFill>
              <a:latin typeface="BIZ UDゴシック" panose="020B0400000000000000" pitchFamily="49" charset="-128"/>
              <a:ea typeface="BIZ UDゴシック" panose="020B0400000000000000" pitchFamily="49" charset="-128"/>
            </a:endParaRPr>
          </a:p>
        </p:txBody>
      </p:sp>
      <p:sp>
        <p:nvSpPr>
          <p:cNvPr id="13" name="テキスト ボックス 12"/>
          <p:cNvSpPr txBox="1"/>
          <p:nvPr/>
        </p:nvSpPr>
        <p:spPr>
          <a:xfrm>
            <a:off x="247735" y="4063516"/>
            <a:ext cx="8648521" cy="769441"/>
          </a:xfrm>
          <a:prstGeom prst="rect">
            <a:avLst/>
          </a:prstGeom>
          <a:noFill/>
          <a:ln>
            <a:noFill/>
          </a:ln>
        </p:spPr>
        <p:txBody>
          <a:bodyPr wrap="square" rtlCol="0">
            <a:spAutoFit/>
          </a:bodyPr>
          <a:lstStyle/>
          <a:p>
            <a:r>
              <a:rPr lang="ja-JP" altLang="en-US" sz="4400" dirty="0">
                <a:solidFill>
                  <a:prstClr val="white"/>
                </a:solidFill>
                <a:latin typeface="BIZ UDゴシック" panose="020B0400000000000000" pitchFamily="49" charset="-128"/>
                <a:ea typeface="BIZ UDゴシック" panose="020B0400000000000000" pitchFamily="49" charset="-128"/>
              </a:rPr>
              <a:t>３　学校での取組に当たって</a:t>
            </a: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9662" y="4738068"/>
            <a:ext cx="2321243" cy="2208698"/>
          </a:xfrm>
          <a:prstGeom prst="rect">
            <a:avLst/>
          </a:prstGeom>
        </p:spPr>
      </p:pic>
      <p:sp>
        <p:nvSpPr>
          <p:cNvPr id="14" name="テキスト ボックス 13"/>
          <p:cNvSpPr txBox="1"/>
          <p:nvPr/>
        </p:nvSpPr>
        <p:spPr>
          <a:xfrm>
            <a:off x="268688" y="987430"/>
            <a:ext cx="8648521" cy="769441"/>
          </a:xfrm>
          <a:prstGeom prst="rect">
            <a:avLst/>
          </a:prstGeom>
          <a:noFill/>
          <a:ln>
            <a:noFill/>
          </a:ln>
        </p:spPr>
        <p:txBody>
          <a:bodyPr wrap="square" rtlCol="0">
            <a:spAutoFit/>
          </a:bodyPr>
          <a:lstStyle/>
          <a:p>
            <a:r>
              <a:rPr lang="ja-JP" altLang="en-US" sz="4400" dirty="0">
                <a:solidFill>
                  <a:prstClr val="white"/>
                </a:solidFill>
                <a:latin typeface="BIZ UDゴシック" panose="020B0400000000000000" pitchFamily="49" charset="-128"/>
                <a:ea typeface="BIZ UDゴシック" panose="020B0400000000000000" pitchFamily="49" charset="-128"/>
              </a:rPr>
              <a:t>１　同和問題（部落差別）の現状</a:t>
            </a:r>
          </a:p>
        </p:txBody>
      </p:sp>
    </p:spTree>
    <p:extLst>
      <p:ext uri="{BB962C8B-B14F-4D97-AF65-F5344CB8AC3E}">
        <p14:creationId xmlns:p14="http://schemas.microsoft.com/office/powerpoint/2010/main" val="2658505927"/>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C02A363-4CFC-42A2-9FE8-22506789E008}"/>
              </a:ext>
            </a:extLst>
          </p:cNvPr>
          <p:cNvPicPr>
            <a:picLocks noChangeAspect="1"/>
          </p:cNvPicPr>
          <p:nvPr/>
        </p:nvPicPr>
        <p:blipFill>
          <a:blip r:embed="rId3"/>
          <a:stretch>
            <a:fillRect/>
          </a:stretch>
        </p:blipFill>
        <p:spPr>
          <a:xfrm>
            <a:off x="978568" y="1491916"/>
            <a:ext cx="7372399" cy="4764506"/>
          </a:xfrm>
          <a:prstGeom prst="rect">
            <a:avLst/>
          </a:prstGeom>
        </p:spPr>
      </p:pic>
      <p:sp>
        <p:nvSpPr>
          <p:cNvPr id="5" name="角丸四角形 4"/>
          <p:cNvSpPr/>
          <p:nvPr/>
        </p:nvSpPr>
        <p:spPr>
          <a:xfrm>
            <a:off x="2244436" y="183878"/>
            <a:ext cx="4613564" cy="523219"/>
          </a:xfrm>
          <a:prstGeom prst="roundRect">
            <a:avLst>
              <a:gd name="adj" fmla="val 50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ＤＨＰ特太ゴシック体" panose="020B0500000000000000" pitchFamily="50" charset="-128"/>
                <a:ea typeface="ＤＨＰ特太ゴシック体" panose="020B0500000000000000" pitchFamily="50" charset="-128"/>
              </a:rPr>
              <a:t>１　同和問題の現状</a:t>
            </a:r>
            <a:endParaRPr kumimoji="1" lang="ja-JP" altLang="en-US" sz="3200" dirty="0"/>
          </a:p>
        </p:txBody>
      </p:sp>
      <p:sp>
        <p:nvSpPr>
          <p:cNvPr id="6" name="正方形/長方形 5">
            <a:extLst>
              <a:ext uri="{FF2B5EF4-FFF2-40B4-BE49-F238E27FC236}">
                <a16:creationId xmlns:a16="http://schemas.microsoft.com/office/drawing/2014/main" id="{30E22B6C-64BE-4096-9850-E4DAE5ED452B}"/>
              </a:ext>
            </a:extLst>
          </p:cNvPr>
          <p:cNvSpPr/>
          <p:nvPr/>
        </p:nvSpPr>
        <p:spPr>
          <a:xfrm>
            <a:off x="385011" y="838826"/>
            <a:ext cx="8438673"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ja-JP" altLang="en-US" dirty="0"/>
              <a:t>部落差別・同和問題に関し、体験したことや、身の回りで見聞きしたことで、人権問題だと思ったことはどのようなことですか。</a:t>
            </a:r>
          </a:p>
        </p:txBody>
      </p:sp>
      <p:sp>
        <p:nvSpPr>
          <p:cNvPr id="7" name="正方形/長方形 6">
            <a:extLst>
              <a:ext uri="{FF2B5EF4-FFF2-40B4-BE49-F238E27FC236}">
                <a16:creationId xmlns:a16="http://schemas.microsoft.com/office/drawing/2014/main" id="{F938FEF1-E75B-477A-9978-7CF7BA34DC4A}"/>
              </a:ext>
            </a:extLst>
          </p:cNvPr>
          <p:cNvSpPr/>
          <p:nvPr/>
        </p:nvSpPr>
        <p:spPr>
          <a:xfrm>
            <a:off x="1325368" y="6271110"/>
            <a:ext cx="7818632" cy="45855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dirty="0">
                <a:latin typeface="+mj-ea"/>
                <a:ea typeface="+mj-ea"/>
              </a:rPr>
              <a:t>出典：「人権擁護に関する世論調査」の概要</a:t>
            </a:r>
            <a:r>
              <a:rPr lang="en-US" altLang="ja-JP" dirty="0">
                <a:latin typeface="+mj-ea"/>
                <a:ea typeface="+mj-ea"/>
              </a:rPr>
              <a:t>(</a:t>
            </a:r>
            <a:r>
              <a:rPr lang="ja-JP" altLang="en-US" dirty="0">
                <a:latin typeface="+mj-ea"/>
                <a:ea typeface="+mj-ea"/>
              </a:rPr>
              <a:t>令和４年</a:t>
            </a:r>
            <a:r>
              <a:rPr lang="en-US" altLang="ja-JP" dirty="0">
                <a:latin typeface="+mj-ea"/>
                <a:ea typeface="+mj-ea"/>
              </a:rPr>
              <a:t>11</a:t>
            </a:r>
            <a:r>
              <a:rPr lang="ja-JP" altLang="en-US" dirty="0">
                <a:latin typeface="+mj-ea"/>
                <a:ea typeface="+mj-ea"/>
              </a:rPr>
              <a:t>月　</a:t>
            </a:r>
            <a:r>
              <a:rPr lang="zh-TW" altLang="en-US" dirty="0">
                <a:latin typeface="+mj-ea"/>
                <a:ea typeface="+mj-ea"/>
              </a:rPr>
              <a:t>内閣府政府広報室</a:t>
            </a:r>
            <a:r>
              <a:rPr lang="en-US" altLang="zh-TW" dirty="0">
                <a:latin typeface="+mj-ea"/>
                <a:ea typeface="+mj-ea"/>
              </a:rPr>
              <a:t>)</a:t>
            </a:r>
            <a:r>
              <a:rPr lang="ja-JP" altLang="en-US" dirty="0">
                <a:latin typeface="+mj-ea"/>
                <a:ea typeface="+mj-ea"/>
              </a:rPr>
              <a:t>　</a:t>
            </a:r>
            <a:endParaRPr kumimoji="1" lang="ja-JP" altLang="en-US" dirty="0">
              <a:latin typeface="+mj-ea"/>
              <a:ea typeface="+mj-ea"/>
            </a:endParaRPr>
          </a:p>
        </p:txBody>
      </p:sp>
    </p:spTree>
    <p:extLst>
      <p:ext uri="{BB962C8B-B14F-4D97-AF65-F5344CB8AC3E}">
        <p14:creationId xmlns:p14="http://schemas.microsoft.com/office/powerpoint/2010/main" val="2468541243"/>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MC90022233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52400"/>
            <a:ext cx="11049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 Box 5"/>
          <p:cNvSpPr txBox="1">
            <a:spLocks noChangeArrowheads="1"/>
          </p:cNvSpPr>
          <p:nvPr/>
        </p:nvSpPr>
        <p:spPr bwMode="auto">
          <a:xfrm>
            <a:off x="228600" y="1470025"/>
            <a:ext cx="8661873" cy="5016758"/>
          </a:xfrm>
          <a:prstGeom prst="rect">
            <a:avLst/>
          </a:prstGeom>
          <a:solidFill>
            <a:srgbClr val="FFFFCC"/>
          </a:solidFill>
          <a:ln>
            <a:solidFill>
              <a:schemeClr val="accent2"/>
            </a:solidFill>
          </a:ln>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just">
              <a:buNone/>
            </a:pPr>
            <a:r>
              <a:rPr lang="ja-JP" altLang="en-US" sz="4000" dirty="0"/>
              <a:t>   </a:t>
            </a:r>
            <a:r>
              <a:rPr lang="ja-JP" altLang="ja-JP" sz="4000" dirty="0"/>
              <a:t>日本社会の歴史的過程で形づくられた身分差別により，日本国民の一部の人々が</a:t>
            </a:r>
            <a:r>
              <a:rPr lang="ja-JP" altLang="en-US" sz="4000" dirty="0"/>
              <a:t>，</a:t>
            </a:r>
            <a:r>
              <a:rPr lang="ja-JP" altLang="ja-JP" sz="4000" dirty="0"/>
              <a:t>長い間，経済的</a:t>
            </a:r>
            <a:r>
              <a:rPr lang="ja-JP" altLang="en-US" sz="4000" dirty="0"/>
              <a:t>・</a:t>
            </a:r>
            <a:r>
              <a:rPr lang="ja-JP" altLang="ja-JP" sz="4000" dirty="0"/>
              <a:t>社会的</a:t>
            </a:r>
            <a:r>
              <a:rPr lang="ja-JP" altLang="en-US" sz="4000" dirty="0"/>
              <a:t>・</a:t>
            </a:r>
            <a:r>
              <a:rPr lang="ja-JP" altLang="ja-JP" sz="4000" dirty="0"/>
              <a:t>文化的に</a:t>
            </a:r>
            <a:r>
              <a:rPr lang="ja-JP" altLang="en-US" sz="4000" dirty="0"/>
              <a:t>厳しい環境</a:t>
            </a:r>
            <a:r>
              <a:rPr lang="ja-JP" altLang="ja-JP" sz="4000" dirty="0"/>
              <a:t>を強いられ，</a:t>
            </a:r>
            <a:r>
              <a:rPr lang="ja-JP" altLang="en-US" sz="4000" dirty="0"/>
              <a:t>今なお</a:t>
            </a:r>
            <a:r>
              <a:rPr lang="ja-JP" altLang="ja-JP" sz="4000" dirty="0"/>
              <a:t>日常生活で様々な差別を受け</a:t>
            </a:r>
            <a:r>
              <a:rPr lang="ja-JP" altLang="en-US" sz="4000" dirty="0"/>
              <a:t>ている</a:t>
            </a:r>
            <a:r>
              <a:rPr lang="ja-JP" altLang="ja-JP" sz="4000" dirty="0"/>
              <a:t>，</a:t>
            </a:r>
            <a:r>
              <a:rPr lang="ja-JP" altLang="ja-JP" sz="4000" dirty="0">
                <a:solidFill>
                  <a:srgbClr val="FF0000"/>
                </a:solidFill>
              </a:rPr>
              <a:t>我が国固有の人権問題</a:t>
            </a:r>
            <a:r>
              <a:rPr lang="ja-JP" altLang="ja-JP" sz="4000" dirty="0"/>
              <a:t>で</a:t>
            </a:r>
            <a:r>
              <a:rPr lang="ja-JP" altLang="en-US" sz="4000" dirty="0"/>
              <a:t>あり，日本国憲法によって保障される基本的人権を侵害する重大な社会問題です</a:t>
            </a:r>
            <a:r>
              <a:rPr lang="ja-JP" altLang="ja-JP" sz="4000" dirty="0"/>
              <a:t>。</a:t>
            </a:r>
            <a:endParaRPr lang="ja-JP" altLang="en-US" sz="4000" dirty="0"/>
          </a:p>
        </p:txBody>
      </p:sp>
      <p:sp>
        <p:nvSpPr>
          <p:cNvPr id="30725" name="Rectangle 8"/>
          <p:cNvSpPr>
            <a:spLocks noChangeArrowheads="1"/>
          </p:cNvSpPr>
          <p:nvPr/>
        </p:nvSpPr>
        <p:spPr bwMode="auto">
          <a:xfrm>
            <a:off x="971549" y="422275"/>
            <a:ext cx="5167993" cy="696913"/>
          </a:xfrm>
          <a:prstGeom prst="rect">
            <a:avLst/>
          </a:prstGeom>
          <a:gradFill rotWithShape="1">
            <a:gsLst>
              <a:gs pos="0">
                <a:srgbClr val="FFFFFF">
                  <a:alpha val="50000"/>
                </a:srgbClr>
              </a:gs>
              <a:gs pos="100000">
                <a:srgbClr val="FF99CC"/>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2400">
              <a:latin typeface="Comic Sans MS" panose="030F0702030302020204" pitchFamily="66" charset="0"/>
            </a:endParaRPr>
          </a:p>
        </p:txBody>
      </p:sp>
      <p:sp>
        <p:nvSpPr>
          <p:cNvPr id="30726" name="Rectangle 9"/>
          <p:cNvSpPr>
            <a:spLocks noGrp="1" noChangeArrowheads="1"/>
          </p:cNvSpPr>
          <p:nvPr>
            <p:ph type="title"/>
          </p:nvPr>
        </p:nvSpPr>
        <p:spPr>
          <a:xfrm>
            <a:off x="1338263" y="327025"/>
            <a:ext cx="6508750" cy="792163"/>
          </a:xfrm>
          <a:noFill/>
        </p:spPr>
        <p:txBody>
          <a:bodyPr wrap="none">
            <a:normAutofit/>
          </a:bodyPr>
          <a:lstStyle/>
          <a:p>
            <a:pPr algn="l" eaLnBrk="1" hangingPunct="1"/>
            <a:r>
              <a:rPr lang="ja-JP" altLang="en-US" sz="3200" b="1" dirty="0"/>
              <a:t>同和問題（部落問題）とは</a:t>
            </a:r>
          </a:p>
        </p:txBody>
      </p:sp>
    </p:spTree>
    <p:extLst>
      <p:ext uri="{BB962C8B-B14F-4D97-AF65-F5344CB8AC3E}">
        <p14:creationId xmlns:p14="http://schemas.microsoft.com/office/powerpoint/2010/main" val="3382995731"/>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a:xfrm>
            <a:off x="2843213" y="5445125"/>
            <a:ext cx="2665412" cy="1152525"/>
          </a:xfrm>
          <a:solidFill>
            <a:srgbClr val="FFCCFF"/>
          </a:solidFill>
          <a:extLst/>
        </p:spPr>
        <p:txBody>
          <a:bodyPr>
            <a:normAutofit fontScale="90000"/>
          </a:bodyPr>
          <a:lstStyle/>
          <a:p>
            <a:pPr eaLnBrk="1" hangingPunct="1">
              <a:defRPr/>
            </a:pPr>
            <a:r>
              <a:rPr lang="ja-JP" altLang="en-US" sz="3200" dirty="0">
                <a:latin typeface="HGP明朝E" pitchFamily="18" charset="-128"/>
                <a:ea typeface="ＭＳ ゴシック" pitchFamily="49" charset="-128"/>
              </a:rPr>
              <a:t>部落差別にまつわる様々な理不尽な問題</a:t>
            </a:r>
            <a:endParaRPr lang="ja-JP" altLang="en-US" sz="3600" dirty="0">
              <a:latin typeface="ＭＳ Ｐゴシック" pitchFamily="50" charset="-128"/>
              <a:ea typeface="ＭＳ ゴシック" pitchFamily="49" charset="-128"/>
            </a:endParaRPr>
          </a:p>
        </p:txBody>
      </p:sp>
      <p:sp>
        <p:nvSpPr>
          <p:cNvPr id="20" name="コンテンツ プレースホルダ 2"/>
          <p:cNvSpPr txBox="1">
            <a:spLocks/>
          </p:cNvSpPr>
          <p:nvPr/>
        </p:nvSpPr>
        <p:spPr bwMode="auto">
          <a:xfrm>
            <a:off x="0" y="3284538"/>
            <a:ext cx="9144000" cy="1944687"/>
          </a:xfrm>
          <a:prstGeom prst="rect">
            <a:avLst/>
          </a:prstGeom>
          <a:noFill/>
          <a:ln w="9525">
            <a:noFill/>
            <a:miter lim="800000"/>
            <a:headEnd/>
            <a:tailEnd/>
          </a:ln>
        </p:spPr>
        <p:txBody>
          <a:bodyPr anchor="ctr">
            <a:normAutofit/>
          </a:bodyPr>
          <a:lstStyle/>
          <a:p>
            <a:pPr marL="641033" lvl="1" indent="-274320" algn="ctr" eaLnBrk="1" fontAlgn="auto" hangingPunct="1">
              <a:spcBef>
                <a:spcPct val="20000"/>
              </a:spcBef>
              <a:spcAft>
                <a:spcPts val="0"/>
              </a:spcAft>
              <a:buClr>
                <a:schemeClr val="accent3"/>
              </a:buClr>
              <a:buSzPct val="90000"/>
              <a:defRPr/>
            </a:pPr>
            <a:r>
              <a:rPr lang="ja-JP" altLang="en-US" sz="3200" b="1" dirty="0">
                <a:latin typeface="Arial" charset="0"/>
              </a:rPr>
              <a:t>　</a:t>
            </a:r>
            <a:endParaRPr lang="ja-JP" altLang="en-US" sz="4000" b="1" dirty="0">
              <a:latin typeface="+mn-lt"/>
              <a:ea typeface="+mn-ea"/>
            </a:endParaRPr>
          </a:p>
        </p:txBody>
      </p:sp>
      <p:sp>
        <p:nvSpPr>
          <p:cNvPr id="32773" name="正方形/長方形 20"/>
          <p:cNvSpPr>
            <a:spLocks noChangeArrowheads="1"/>
          </p:cNvSpPr>
          <p:nvPr/>
        </p:nvSpPr>
        <p:spPr bwMode="auto">
          <a:xfrm>
            <a:off x="285750" y="3357563"/>
            <a:ext cx="8713788" cy="1584325"/>
          </a:xfrm>
          <a:prstGeom prst="rect">
            <a:avLst/>
          </a:prstGeom>
          <a:solidFill>
            <a:srgbClr val="CCFFFF"/>
          </a:solidFill>
          <a:ln w="38100" algn="ctr">
            <a:solidFill>
              <a:srgbClr val="385D8A"/>
            </a:solidFill>
            <a:miter lim="800000"/>
            <a:headEnd/>
            <a:tailEnd/>
          </a:ln>
        </p:spPr>
        <p:txBody>
          <a:bodyPr anchor="ctr"/>
          <a:lstStyle>
            <a:lvl1pPr>
              <a:spcBef>
                <a:spcPct val="20000"/>
              </a:spcBef>
              <a:buChar char="•"/>
              <a:tabLst>
                <a:tab pos="3314700" algn="l"/>
              </a:tabLst>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tabLst>
                <a:tab pos="3314700" algn="l"/>
              </a:tabLst>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tabLst>
                <a:tab pos="3314700" algn="l"/>
              </a:tabLst>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tabLst>
                <a:tab pos="3314700" algn="l"/>
              </a:tabLst>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tabLst>
                <a:tab pos="3314700" algn="l"/>
              </a:tabLst>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tabLst>
                <a:tab pos="3314700" algn="l"/>
              </a:tabLs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tabLst>
                <a:tab pos="3314700" algn="l"/>
              </a:tabLs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tabLst>
                <a:tab pos="3314700" algn="l"/>
              </a:tabLs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tabLst>
                <a:tab pos="3314700" algn="l"/>
              </a:tabLs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b="1" dirty="0">
                <a:latin typeface="HGP明朝E" panose="02020900000000000000" pitchFamily="18" charset="-128"/>
                <a:ea typeface="ＭＳ ゴシック" panose="020B0609070205080204" pitchFamily="49" charset="-128"/>
              </a:rPr>
              <a:t>　</a:t>
            </a:r>
            <a:r>
              <a:rPr lang="ja-JP" altLang="en-US" b="1" spc="-150" dirty="0">
                <a:latin typeface="ＭＳ ゴシック" panose="020B0609070205080204" pitchFamily="49" charset="-128"/>
                <a:ea typeface="ＭＳ ゴシック" panose="020B0609070205080204" pitchFamily="49" charset="-128"/>
              </a:rPr>
              <a:t>被差別部落（同和地区）に生まれた人々が，不当に社会的不利益を受け，不平等を強いられ，人間としての尊厳を傷つけられている。</a:t>
            </a:r>
            <a:endParaRPr lang="ja-JP" altLang="en-US" spc="-150" dirty="0">
              <a:latin typeface="ＭＳ ゴシック" panose="020B0609070205080204" pitchFamily="49" charset="-128"/>
              <a:ea typeface="ＭＳ ゴシック" panose="020B0609070205080204" pitchFamily="49" charset="-128"/>
            </a:endParaRPr>
          </a:p>
        </p:txBody>
      </p:sp>
      <p:sp>
        <p:nvSpPr>
          <p:cNvPr id="32774" name="正方形/長方形 22"/>
          <p:cNvSpPr>
            <a:spLocks noChangeArrowheads="1"/>
          </p:cNvSpPr>
          <p:nvPr/>
        </p:nvSpPr>
        <p:spPr bwMode="auto">
          <a:xfrm>
            <a:off x="179388" y="5661025"/>
            <a:ext cx="1943100" cy="1081088"/>
          </a:xfrm>
          <a:prstGeom prst="rect">
            <a:avLst/>
          </a:prstGeom>
          <a:solidFill>
            <a:srgbClr val="CC0000"/>
          </a:solidFill>
          <a:ln w="57150" algn="ctr">
            <a:solidFill>
              <a:srgbClr val="FF0000"/>
            </a:solidFill>
            <a:miter lim="800000"/>
            <a:headEnd/>
            <a:tailEn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b="1">
                <a:solidFill>
                  <a:schemeClr val="bg1"/>
                </a:solidFill>
                <a:latin typeface="HGP明朝E" panose="02020900000000000000" pitchFamily="18" charset="-128"/>
              </a:rPr>
              <a:t>部落差別</a:t>
            </a:r>
            <a:endParaRPr lang="ja-JP" altLang="en-US">
              <a:solidFill>
                <a:schemeClr val="bg1"/>
              </a:solidFill>
              <a:latin typeface="HGP明朝E" panose="02020900000000000000" pitchFamily="18" charset="-128"/>
            </a:endParaRPr>
          </a:p>
        </p:txBody>
      </p:sp>
      <p:sp>
        <p:nvSpPr>
          <p:cNvPr id="32775" name="正方形/長方形 31"/>
          <p:cNvSpPr>
            <a:spLocks noChangeArrowheads="1"/>
          </p:cNvSpPr>
          <p:nvPr/>
        </p:nvSpPr>
        <p:spPr bwMode="auto">
          <a:xfrm>
            <a:off x="6215063" y="5572125"/>
            <a:ext cx="2771775" cy="1152525"/>
          </a:xfrm>
          <a:prstGeom prst="rect">
            <a:avLst/>
          </a:prstGeom>
          <a:solidFill>
            <a:srgbClr val="CC0000"/>
          </a:solidFill>
          <a:ln w="57150" algn="ctr">
            <a:solidFill>
              <a:srgbClr val="FF0000"/>
            </a:solidFill>
            <a:miter lim="800000"/>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b="1">
                <a:solidFill>
                  <a:schemeClr val="bg1"/>
                </a:solidFill>
                <a:latin typeface="ＭＳ ゴシック" panose="020B0609070205080204" pitchFamily="49" charset="-128"/>
              </a:rPr>
              <a:t>同和問題</a:t>
            </a:r>
            <a:endParaRPr lang="en-US" altLang="ja-JP" b="1">
              <a:solidFill>
                <a:schemeClr val="bg1"/>
              </a:solidFill>
              <a:latin typeface="ＭＳ ゴシック" panose="020B0609070205080204" pitchFamily="49" charset="-128"/>
            </a:endParaRPr>
          </a:p>
          <a:p>
            <a:pPr algn="ctr" eaLnBrk="1" hangingPunct="1">
              <a:spcBef>
                <a:spcPct val="0"/>
              </a:spcBef>
              <a:buFontTx/>
              <a:buNone/>
            </a:pPr>
            <a:r>
              <a:rPr lang="ja-JP" altLang="en-US" b="1">
                <a:solidFill>
                  <a:schemeClr val="bg1"/>
                </a:solidFill>
                <a:latin typeface="ＭＳ ゴシック" panose="020B0609070205080204" pitchFamily="49" charset="-128"/>
              </a:rPr>
              <a:t>（部落問題） </a:t>
            </a:r>
            <a:br>
              <a:rPr lang="en-US" altLang="ja-JP" sz="1200" b="1">
                <a:solidFill>
                  <a:schemeClr val="bg1"/>
                </a:solidFill>
                <a:latin typeface="ＭＳ ゴシック" panose="020B0609070205080204" pitchFamily="49" charset="-128"/>
              </a:rPr>
            </a:br>
            <a:endParaRPr lang="ja-JP" altLang="en-US">
              <a:solidFill>
                <a:schemeClr val="bg1"/>
              </a:solidFill>
              <a:latin typeface="ＭＳ ゴシック" panose="020B0609070205080204" pitchFamily="49" charset="-128"/>
            </a:endParaRPr>
          </a:p>
        </p:txBody>
      </p:sp>
      <p:sp>
        <p:nvSpPr>
          <p:cNvPr id="32776" name="Text Box 19"/>
          <p:cNvSpPr txBox="1">
            <a:spLocks noChangeArrowheads="1"/>
          </p:cNvSpPr>
          <p:nvPr/>
        </p:nvSpPr>
        <p:spPr bwMode="auto">
          <a:xfrm>
            <a:off x="264732" y="1139952"/>
            <a:ext cx="8785225"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dirty="0">
                <a:latin typeface="ＭＳ ゴシック" panose="020B0609070205080204" pitchFamily="49" charset="-128"/>
                <a:ea typeface="ＭＳ ゴシック" panose="020B0609070205080204" pitchFamily="49" charset="-128"/>
              </a:rPr>
              <a:t>　被差別部落</a:t>
            </a:r>
            <a:r>
              <a:rPr lang="en-US" altLang="ja-JP" dirty="0">
                <a:latin typeface="ＭＳ ゴシック" panose="020B0609070205080204" pitchFamily="49" charset="-128"/>
                <a:ea typeface="ＭＳ ゴシック" panose="020B0609070205080204" pitchFamily="49" charset="-128"/>
              </a:rPr>
              <a:t>(</a:t>
            </a:r>
            <a:r>
              <a:rPr lang="ja-JP" altLang="en-US" dirty="0">
                <a:latin typeface="ＭＳ ゴシック" panose="020B0609070205080204" pitchFamily="49" charset="-128"/>
                <a:ea typeface="ＭＳ ゴシック" panose="020B0609070205080204" pitchFamily="49" charset="-128"/>
              </a:rPr>
              <a:t>同和地区</a:t>
            </a:r>
            <a:r>
              <a:rPr lang="en-US" altLang="ja-JP" dirty="0">
                <a:latin typeface="ＭＳ ゴシック" panose="020B0609070205080204" pitchFamily="49" charset="-128"/>
                <a:ea typeface="ＭＳ ゴシック" panose="020B0609070205080204" pitchFamily="49" charset="-128"/>
              </a:rPr>
              <a:t>)</a:t>
            </a:r>
            <a:r>
              <a:rPr lang="ja-JP" altLang="en-US" dirty="0">
                <a:latin typeface="ＭＳ ゴシック" panose="020B0609070205080204" pitchFamily="49" charset="-128"/>
                <a:ea typeface="ＭＳ ゴシック" panose="020B0609070205080204" pitchFamily="49" charset="-128"/>
              </a:rPr>
              <a:t>に生まれてきたという</a:t>
            </a:r>
          </a:p>
          <a:p>
            <a:pPr>
              <a:spcBef>
                <a:spcPct val="0"/>
              </a:spcBef>
              <a:buNone/>
            </a:pPr>
            <a:r>
              <a:rPr lang="ja-JP" altLang="en-US" dirty="0">
                <a:latin typeface="ＭＳ ゴシック" panose="020B0609070205080204" pitchFamily="49" charset="-128"/>
                <a:ea typeface="ＭＳ ゴシック" panose="020B0609070205080204" pitchFamily="49" charset="-128"/>
              </a:rPr>
              <a:t>理由で</a:t>
            </a:r>
            <a:r>
              <a:rPr lang="en-US" altLang="ja-JP" dirty="0">
                <a:latin typeface="ＭＳ ゴシック" panose="020B0609070205080204" pitchFamily="49" charset="-128"/>
                <a:ea typeface="ＭＳ ゴシック" panose="020B0609070205080204" pitchFamily="49" charset="-128"/>
              </a:rPr>
              <a:t>…</a:t>
            </a:r>
          </a:p>
          <a:p>
            <a:pPr>
              <a:spcBef>
                <a:spcPct val="0"/>
              </a:spcBef>
              <a:buNone/>
            </a:pPr>
            <a:r>
              <a:rPr lang="ja-JP" altLang="en-US" dirty="0">
                <a:latin typeface="ＭＳ ゴシック" panose="020B0609070205080204" pitchFamily="49" charset="-128"/>
                <a:ea typeface="ＭＳ ゴシック" panose="020B0609070205080204" pitchFamily="49" charset="-128"/>
              </a:rPr>
              <a:t>　本人の努力ではどうしようもない，生まれた</a:t>
            </a:r>
          </a:p>
          <a:p>
            <a:pPr>
              <a:spcBef>
                <a:spcPct val="0"/>
              </a:spcBef>
              <a:buNone/>
            </a:pPr>
            <a:r>
              <a:rPr lang="ja-JP" altLang="en-US" dirty="0">
                <a:latin typeface="ＭＳ ゴシック" panose="020B0609070205080204" pitchFamily="49" charset="-128"/>
                <a:ea typeface="ＭＳ ゴシック" panose="020B0609070205080204" pitchFamily="49" charset="-128"/>
              </a:rPr>
              <a:t>場所にまつわって</a:t>
            </a:r>
            <a:r>
              <a:rPr lang="en-US" altLang="ja-JP" dirty="0">
                <a:latin typeface="ＭＳ ゴシック" panose="020B0609070205080204" pitchFamily="49" charset="-128"/>
                <a:ea typeface="ＭＳ ゴシック" panose="020B0609070205080204" pitchFamily="49" charset="-128"/>
              </a:rPr>
              <a:t>…</a:t>
            </a:r>
            <a:endParaRPr lang="ja-JP" altLang="en-US" dirty="0">
              <a:latin typeface="ＭＳ ゴシック" panose="020B0609070205080204" pitchFamily="49" charset="-128"/>
              <a:ea typeface="ＭＳ ゴシック" panose="020B0609070205080204" pitchFamily="49" charset="-128"/>
            </a:endParaRPr>
          </a:p>
        </p:txBody>
      </p:sp>
      <p:sp>
        <p:nvSpPr>
          <p:cNvPr id="15" name="下矢印 14"/>
          <p:cNvSpPr>
            <a:spLocks noChangeArrowheads="1"/>
          </p:cNvSpPr>
          <p:nvPr/>
        </p:nvSpPr>
        <p:spPr bwMode="auto">
          <a:xfrm>
            <a:off x="4362450" y="2924175"/>
            <a:ext cx="569913" cy="519113"/>
          </a:xfrm>
          <a:prstGeom prst="downArrow">
            <a:avLst>
              <a:gd name="adj1" fmla="val 49861"/>
              <a:gd name="adj2" fmla="val 40671"/>
            </a:avLst>
          </a:prstGeom>
          <a:solidFill>
            <a:srgbClr val="000080"/>
          </a:solidFill>
          <a:ln w="25400" algn="ctr">
            <a:solidFill>
              <a:srgbClr val="385D8A"/>
            </a:solidFill>
            <a:miter lim="800000"/>
            <a:headEnd/>
            <a:tailEnd/>
          </a:ln>
        </p:spPr>
        <p:txBody>
          <a:bodyPr anchor="ctr"/>
          <a:lstStyle/>
          <a:p>
            <a:pPr algn="ctr" eaLnBrk="1" hangingPunct="1">
              <a:defRPr/>
            </a:pPr>
            <a:endParaRPr lang="ja-JP" altLang="en-US">
              <a:solidFill>
                <a:schemeClr val="lt1"/>
              </a:solidFill>
              <a:latin typeface="+mn-lt"/>
              <a:ea typeface="+mn-ea"/>
            </a:endParaRPr>
          </a:p>
        </p:txBody>
      </p:sp>
      <p:sp>
        <p:nvSpPr>
          <p:cNvPr id="2" name="下矢印 14"/>
          <p:cNvSpPr>
            <a:spLocks noChangeArrowheads="1"/>
          </p:cNvSpPr>
          <p:nvPr/>
        </p:nvSpPr>
        <p:spPr bwMode="auto">
          <a:xfrm>
            <a:off x="900113" y="5070475"/>
            <a:ext cx="569912" cy="519113"/>
          </a:xfrm>
          <a:prstGeom prst="downArrow">
            <a:avLst>
              <a:gd name="adj1" fmla="val 49861"/>
              <a:gd name="adj2" fmla="val 40671"/>
            </a:avLst>
          </a:prstGeom>
          <a:solidFill>
            <a:srgbClr val="000080"/>
          </a:solidFill>
          <a:ln w="25400" algn="ctr">
            <a:solidFill>
              <a:srgbClr val="385D8A"/>
            </a:solidFill>
            <a:miter lim="800000"/>
            <a:headEnd/>
            <a:tailEnd/>
          </a:ln>
        </p:spPr>
        <p:txBody>
          <a:bodyPr anchor="ctr"/>
          <a:lstStyle/>
          <a:p>
            <a:pPr algn="ctr" eaLnBrk="1" hangingPunct="1">
              <a:defRPr/>
            </a:pPr>
            <a:endParaRPr lang="ja-JP" altLang="en-US">
              <a:solidFill>
                <a:schemeClr val="lt1"/>
              </a:solidFill>
              <a:latin typeface="+mn-lt"/>
              <a:ea typeface="+mn-ea"/>
            </a:endParaRPr>
          </a:p>
        </p:txBody>
      </p:sp>
      <p:sp>
        <p:nvSpPr>
          <p:cNvPr id="3" name="下矢印 14"/>
          <p:cNvSpPr>
            <a:spLocks noChangeArrowheads="1"/>
          </p:cNvSpPr>
          <p:nvPr/>
        </p:nvSpPr>
        <p:spPr bwMode="auto">
          <a:xfrm rot="-5400000">
            <a:off x="2243138" y="5830888"/>
            <a:ext cx="569912" cy="519112"/>
          </a:xfrm>
          <a:prstGeom prst="downArrow">
            <a:avLst>
              <a:gd name="adj1" fmla="val 49861"/>
              <a:gd name="adj2" fmla="val 40671"/>
            </a:avLst>
          </a:prstGeom>
          <a:solidFill>
            <a:srgbClr val="000080"/>
          </a:solidFill>
          <a:ln w="25400" algn="ctr">
            <a:solidFill>
              <a:srgbClr val="385D8A"/>
            </a:solidFill>
            <a:miter lim="800000"/>
            <a:headEnd/>
            <a:tailEnd/>
          </a:ln>
        </p:spPr>
        <p:txBody>
          <a:bodyPr vert="eaVert" anchor="ctr"/>
          <a:lstStyle/>
          <a:p>
            <a:pPr algn="ctr" eaLnBrk="1" hangingPunct="1">
              <a:defRPr/>
            </a:pPr>
            <a:endParaRPr lang="ja-JP" altLang="en-US">
              <a:solidFill>
                <a:schemeClr val="lt1"/>
              </a:solidFill>
              <a:latin typeface="+mn-lt"/>
              <a:ea typeface="+mn-ea"/>
            </a:endParaRPr>
          </a:p>
        </p:txBody>
      </p:sp>
      <p:sp>
        <p:nvSpPr>
          <p:cNvPr id="4" name="下矢印 14"/>
          <p:cNvSpPr>
            <a:spLocks noChangeArrowheads="1"/>
          </p:cNvSpPr>
          <p:nvPr/>
        </p:nvSpPr>
        <p:spPr bwMode="auto">
          <a:xfrm rot="-5400000">
            <a:off x="5540376" y="5830887"/>
            <a:ext cx="569912" cy="519113"/>
          </a:xfrm>
          <a:prstGeom prst="downArrow">
            <a:avLst>
              <a:gd name="adj1" fmla="val 49861"/>
              <a:gd name="adj2" fmla="val 40671"/>
            </a:avLst>
          </a:prstGeom>
          <a:solidFill>
            <a:srgbClr val="000080"/>
          </a:solidFill>
          <a:ln w="25400" algn="ctr">
            <a:solidFill>
              <a:srgbClr val="385D8A"/>
            </a:solidFill>
            <a:miter lim="800000"/>
            <a:headEnd/>
            <a:tailEnd/>
          </a:ln>
        </p:spPr>
        <p:txBody>
          <a:bodyPr vert="eaVert" anchor="ctr"/>
          <a:lstStyle/>
          <a:p>
            <a:pPr algn="ctr" eaLnBrk="1" hangingPunct="1">
              <a:defRPr/>
            </a:pPr>
            <a:endParaRPr lang="ja-JP" altLang="en-US">
              <a:solidFill>
                <a:schemeClr val="lt1"/>
              </a:solidFill>
              <a:latin typeface="+mn-lt"/>
              <a:ea typeface="+mn-ea"/>
            </a:endParaRPr>
          </a:p>
        </p:txBody>
      </p:sp>
      <p:pic>
        <p:nvPicPr>
          <p:cNvPr id="32782" name="Picture 2" descr="MC90022233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52400"/>
            <a:ext cx="887413"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8"/>
          <p:cNvSpPr>
            <a:spLocks noChangeArrowheads="1"/>
          </p:cNvSpPr>
          <p:nvPr/>
        </p:nvSpPr>
        <p:spPr bwMode="auto">
          <a:xfrm>
            <a:off x="971549" y="422275"/>
            <a:ext cx="5167993" cy="696913"/>
          </a:xfrm>
          <a:prstGeom prst="rect">
            <a:avLst/>
          </a:prstGeom>
          <a:gradFill rotWithShape="1">
            <a:gsLst>
              <a:gs pos="0">
                <a:srgbClr val="FFFFFF">
                  <a:alpha val="50000"/>
                </a:srgbClr>
              </a:gs>
              <a:gs pos="100000">
                <a:srgbClr val="FF99CC"/>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2400">
              <a:latin typeface="Comic Sans MS" panose="030F0702030302020204" pitchFamily="66" charset="0"/>
            </a:endParaRPr>
          </a:p>
        </p:txBody>
      </p:sp>
      <p:sp>
        <p:nvSpPr>
          <p:cNvPr id="21" name="Rectangle 9"/>
          <p:cNvSpPr txBox="1">
            <a:spLocks noChangeArrowheads="1"/>
          </p:cNvSpPr>
          <p:nvPr/>
        </p:nvSpPr>
        <p:spPr>
          <a:xfrm>
            <a:off x="1317625" y="409575"/>
            <a:ext cx="6508750" cy="792163"/>
          </a:xfrm>
          <a:prstGeom prst="rect">
            <a:avLst/>
          </a:prstGeom>
          <a:noFill/>
        </p:spPr>
        <p:txBody>
          <a:bodyPr vert="horz" wrap="none"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b="1" dirty="0"/>
              <a:t>同和問題（部落問題）とは</a:t>
            </a:r>
          </a:p>
        </p:txBody>
      </p:sp>
    </p:spTree>
    <p:extLst>
      <p:ext uri="{BB962C8B-B14F-4D97-AF65-F5344CB8AC3E}">
        <p14:creationId xmlns:p14="http://schemas.microsoft.com/office/powerpoint/2010/main" val="1598084251"/>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MC90022233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024" y="176784"/>
            <a:ext cx="11049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Rectangle 8"/>
          <p:cNvSpPr>
            <a:spLocks noChangeArrowheads="1"/>
          </p:cNvSpPr>
          <p:nvPr/>
        </p:nvSpPr>
        <p:spPr bwMode="auto">
          <a:xfrm>
            <a:off x="971550" y="422275"/>
            <a:ext cx="4895850" cy="601663"/>
          </a:xfrm>
          <a:prstGeom prst="rect">
            <a:avLst/>
          </a:prstGeom>
          <a:gradFill rotWithShape="1">
            <a:gsLst>
              <a:gs pos="0">
                <a:srgbClr val="FFFFFF">
                  <a:alpha val="50000"/>
                </a:srgbClr>
              </a:gs>
              <a:gs pos="100000">
                <a:srgbClr val="FF99CC"/>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2400">
              <a:latin typeface="Comic Sans MS" panose="030F0702030302020204" pitchFamily="66" charset="0"/>
            </a:endParaRPr>
          </a:p>
        </p:txBody>
      </p:sp>
      <p:sp>
        <p:nvSpPr>
          <p:cNvPr id="30726" name="Rectangle 9"/>
          <p:cNvSpPr>
            <a:spLocks noGrp="1" noChangeArrowheads="1"/>
          </p:cNvSpPr>
          <p:nvPr>
            <p:ph type="title"/>
          </p:nvPr>
        </p:nvSpPr>
        <p:spPr>
          <a:xfrm>
            <a:off x="1338263" y="327025"/>
            <a:ext cx="6508750" cy="792163"/>
          </a:xfrm>
          <a:noFill/>
        </p:spPr>
        <p:txBody>
          <a:bodyPr wrap="none">
            <a:normAutofit/>
          </a:bodyPr>
          <a:lstStyle/>
          <a:p>
            <a:pPr algn="l" eaLnBrk="1" hangingPunct="1"/>
            <a:r>
              <a:rPr lang="ja-JP" altLang="en-US" sz="3200" b="1" dirty="0"/>
              <a:t>同和問題の基本認識</a:t>
            </a:r>
          </a:p>
        </p:txBody>
      </p:sp>
      <p:sp>
        <p:nvSpPr>
          <p:cNvPr id="7" name="正方形/長方形 6" descr="右上がり対角線 (反転)"/>
          <p:cNvSpPr>
            <a:spLocks noChangeArrowheads="1"/>
          </p:cNvSpPr>
          <p:nvPr/>
        </p:nvSpPr>
        <p:spPr bwMode="auto">
          <a:xfrm>
            <a:off x="382137" y="1362289"/>
            <a:ext cx="8407021" cy="4448649"/>
          </a:xfrm>
          <a:prstGeom prst="rect">
            <a:avLst/>
          </a:prstGeom>
          <a:solidFill>
            <a:schemeClr val="accent4">
              <a:lumMod val="20000"/>
              <a:lumOff val="80000"/>
            </a:schemeClr>
          </a:solidFill>
          <a:ln w="19050" algn="ctr">
            <a:solidFill>
              <a:schemeClr val="accent2">
                <a:lumMod val="60000"/>
                <a:lumOff val="40000"/>
              </a:schemeClr>
            </a:solidFill>
            <a:miter lim="800000"/>
            <a:headEnd/>
            <a:tailEnd/>
          </a:ln>
          <a:effectLst/>
        </p:spPr>
        <p:txBody>
          <a:bodyPr rot="0" vert="horz" wrap="square" lIns="69840" tIns="63720" rIns="69840" bIns="38520" anchor="t" anchorCtr="0" upright="1">
            <a:noAutofit/>
          </a:bodyPr>
          <a:lstStyle/>
          <a:p>
            <a:pPr marL="152400" indent="-152400" algn="l">
              <a:spcAft>
                <a:spcPts val="0"/>
              </a:spcAft>
            </a:pPr>
            <a:r>
              <a:rPr lang="ja-JP" sz="3200" kern="100" spc="-150" dirty="0">
                <a:effectLst/>
                <a:latin typeface="ＭＳ ゴシック" panose="020B0609070205080204" pitchFamily="49" charset="-128"/>
                <a:ea typeface="ＭＳ ゴシック" panose="020B0609070205080204" pitchFamily="49" charset="-128"/>
                <a:cs typeface="Times New Roman" panose="02020603050405020304" pitchFamily="18" charset="0"/>
              </a:rPr>
              <a:t>１　同和問題は，人類普遍の原理である人間の</a:t>
            </a:r>
            <a:endParaRPr lang="ja-JP" altLang="en-US" sz="3200" kern="100" spc="-15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152400" indent="-152400" algn="l">
              <a:spcAft>
                <a:spcPts val="0"/>
              </a:spcAft>
            </a:pPr>
            <a:r>
              <a:rPr lang="ja-JP" altLang="en-US" sz="3200" kern="100" spc="-15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en-US" altLang="ja-JP" sz="3200" kern="100" spc="-15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sz="3200" kern="100" spc="-150" dirty="0">
                <a:effectLst/>
                <a:latin typeface="ＭＳ ゴシック" panose="020B0609070205080204" pitchFamily="49" charset="-128"/>
                <a:ea typeface="ＭＳ ゴシック" panose="020B0609070205080204" pitchFamily="49" charset="-128"/>
                <a:cs typeface="Times New Roman" panose="02020603050405020304" pitchFamily="18" charset="0"/>
              </a:rPr>
              <a:t>自由と平等に関する問題である。</a:t>
            </a:r>
            <a:endParaRPr lang="ja-JP" altLang="en-US" sz="3200" kern="100" spc="-15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152400" indent="-152400" algn="l">
              <a:spcAft>
                <a:spcPts val="0"/>
              </a:spcAft>
            </a:pPr>
            <a:endParaRPr lang="ja-JP" altLang="en-US" sz="1200" kern="100" spc="-15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152400" indent="-152400" algn="l">
              <a:spcAft>
                <a:spcPts val="0"/>
              </a:spcAft>
            </a:pPr>
            <a:r>
              <a:rPr lang="ja-JP" sz="3200" kern="100" spc="-150" dirty="0">
                <a:effectLst/>
                <a:latin typeface="ＭＳ ゴシック" panose="020B0609070205080204" pitchFamily="49" charset="-128"/>
                <a:ea typeface="ＭＳ ゴシック" panose="020B0609070205080204" pitchFamily="49" charset="-128"/>
                <a:cs typeface="Times New Roman" panose="02020603050405020304" pitchFamily="18" charset="0"/>
              </a:rPr>
              <a:t>２　同和問題は，日本国憲法によって保障され</a:t>
            </a:r>
            <a:r>
              <a:rPr lang="en-US" altLang="ja-JP" sz="3200" kern="100" spc="-15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p>
          <a:p>
            <a:pPr marL="152400" indent="-152400" algn="l">
              <a:spcAft>
                <a:spcPts val="0"/>
              </a:spcAft>
            </a:pPr>
            <a:r>
              <a:rPr lang="en-US" altLang="ja-JP" sz="3200" kern="100" spc="-15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sz="3200" kern="100" spc="-150" dirty="0">
                <a:effectLst/>
                <a:latin typeface="ＭＳ ゴシック" panose="020B0609070205080204" pitchFamily="49" charset="-128"/>
                <a:ea typeface="ＭＳ ゴシック" panose="020B0609070205080204" pitchFamily="49" charset="-128"/>
                <a:cs typeface="Times New Roman" panose="02020603050405020304" pitchFamily="18" charset="0"/>
              </a:rPr>
              <a:t>た基本的人権にかかわる課題である。</a:t>
            </a:r>
            <a:endParaRPr lang="ja-JP" altLang="en-US" sz="3200" kern="100" spc="-15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152400" indent="-152400" algn="l">
              <a:spcAft>
                <a:spcPts val="0"/>
              </a:spcAft>
            </a:pPr>
            <a:endParaRPr lang="ja-JP" altLang="en-US" sz="1200" kern="100" spc="-15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152400" indent="-152400" algn="l">
              <a:spcAft>
                <a:spcPts val="0"/>
              </a:spcAft>
            </a:pPr>
            <a:r>
              <a:rPr lang="ja-JP" sz="3200" kern="100" spc="-150" dirty="0">
                <a:effectLst/>
                <a:latin typeface="ＭＳ ゴシック" panose="020B0609070205080204" pitchFamily="49" charset="-128"/>
                <a:ea typeface="ＭＳ ゴシック" panose="020B0609070205080204" pitchFamily="49" charset="-128"/>
                <a:cs typeface="Times New Roman" panose="02020603050405020304" pitchFamily="18" charset="0"/>
              </a:rPr>
              <a:t>３　同和問題を未解決に放置することは断じて</a:t>
            </a:r>
            <a:endParaRPr lang="en-US" altLang="ja-JP" sz="3200" kern="100" spc="-15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152400" indent="-152400" algn="l">
              <a:spcAft>
                <a:spcPts val="0"/>
              </a:spcAft>
            </a:pPr>
            <a:r>
              <a:rPr lang="en-US" altLang="ja-JP" sz="3200" kern="100" spc="-15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sz="3200" kern="100" spc="-150" dirty="0">
                <a:effectLst/>
                <a:latin typeface="ＭＳ ゴシック" panose="020B0609070205080204" pitchFamily="49" charset="-128"/>
                <a:ea typeface="ＭＳ ゴシック" panose="020B0609070205080204" pitchFamily="49" charset="-128"/>
                <a:cs typeface="Times New Roman" panose="02020603050405020304" pitchFamily="18" charset="0"/>
              </a:rPr>
              <a:t>許されないことであり</a:t>
            </a:r>
            <a:r>
              <a:rPr lang="ja-JP" altLang="en-US" sz="3200" kern="100" spc="-150" dirty="0">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sz="3200" kern="100" spc="-150" dirty="0">
                <a:effectLst/>
                <a:latin typeface="ＭＳ ゴシック" panose="020B0609070205080204" pitchFamily="49" charset="-128"/>
                <a:ea typeface="ＭＳ ゴシック" panose="020B0609070205080204" pitchFamily="49" charset="-128"/>
                <a:cs typeface="Times New Roman" panose="02020603050405020304" pitchFamily="18" charset="0"/>
              </a:rPr>
              <a:t>その早急な解決こそ</a:t>
            </a:r>
            <a:endParaRPr lang="en-US" altLang="ja-JP" sz="3200" kern="100" spc="-15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152400" indent="-152400" algn="l">
              <a:spcAft>
                <a:spcPts val="0"/>
              </a:spcAft>
            </a:pPr>
            <a:r>
              <a:rPr lang="en-US" altLang="ja-JP" sz="3200" kern="100" spc="-15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sz="3200" kern="100" spc="-150" dirty="0">
                <a:effectLst/>
                <a:latin typeface="ＭＳ ゴシック" panose="020B0609070205080204" pitchFamily="49" charset="-128"/>
                <a:ea typeface="ＭＳ ゴシック" panose="020B0609070205080204" pitchFamily="49" charset="-128"/>
                <a:cs typeface="Times New Roman" panose="02020603050405020304" pitchFamily="18" charset="0"/>
              </a:rPr>
              <a:t>国</a:t>
            </a:r>
            <a:r>
              <a:rPr lang="ja-JP" altLang="en-US" sz="3200" kern="100" spc="-150" dirty="0">
                <a:effectLst/>
                <a:latin typeface="ＭＳ ゴシック" panose="020B0609070205080204" pitchFamily="49" charset="-128"/>
                <a:ea typeface="ＭＳ ゴシック" panose="020B0609070205080204" pitchFamily="49" charset="-128"/>
                <a:cs typeface="Times New Roman" panose="02020603050405020304" pitchFamily="18" charset="0"/>
              </a:rPr>
              <a:t>の</a:t>
            </a:r>
            <a:r>
              <a:rPr lang="ja-JP" sz="3200" kern="100" spc="-150" dirty="0">
                <a:effectLst/>
                <a:latin typeface="ＭＳ ゴシック" panose="020B0609070205080204" pitchFamily="49" charset="-128"/>
                <a:ea typeface="ＭＳ ゴシック" panose="020B0609070205080204" pitchFamily="49" charset="-128"/>
                <a:cs typeface="Times New Roman" panose="02020603050405020304" pitchFamily="18" charset="0"/>
              </a:rPr>
              <a:t>責務であり，同時に国民的課題である。</a:t>
            </a:r>
            <a:r>
              <a:rPr lang="ja-JP" sz="3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lang="ja-JP" altLang="en-US" sz="3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152400" indent="-152400" algn="l">
              <a:lnSpc>
                <a:spcPts val="1900"/>
              </a:lnSpc>
              <a:spcAft>
                <a:spcPts val="0"/>
              </a:spcAft>
            </a:pPr>
            <a:endParaRPr lang="ja-JP" altLang="en-US" sz="200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152400" indent="-152400" algn="l">
              <a:lnSpc>
                <a:spcPts val="1900"/>
              </a:lnSpc>
              <a:spcAft>
                <a:spcPts val="0"/>
              </a:spcAft>
            </a:pPr>
            <a:r>
              <a:rPr lang="ja-JP" sz="2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en-US" sz="2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sz="2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「同和対策審議会答申」前文より要約</a:t>
            </a:r>
            <a:r>
              <a:rPr lang="ja-JP" sz="2000" kern="100" dirty="0">
                <a:effectLst/>
                <a:latin typeface="Century" panose="02040604050505020304" pitchFamily="18" charset="0"/>
                <a:ea typeface="ＭＳ 明朝" panose="02020609040205080304" pitchFamily="17" charset="-128"/>
                <a:cs typeface="Times New Roman" panose="02020603050405020304" pitchFamily="18" charset="0"/>
              </a:rPr>
              <a:t>　</a:t>
            </a:r>
          </a:p>
          <a:p>
            <a:pPr algn="just">
              <a:lnSpc>
                <a:spcPts val="1900"/>
              </a:lnSpc>
              <a:spcAft>
                <a:spcPts val="0"/>
              </a:spcAft>
            </a:pPr>
            <a:r>
              <a:rPr lang="en-US" sz="2000" kern="100" dirty="0">
                <a:effectLst/>
                <a:latin typeface="ＭＳ 明朝" panose="02020609040205080304" pitchFamily="17" charset="-128"/>
                <a:ea typeface="ＭＳ 明朝" panose="02020609040205080304" pitchFamily="17" charset="-128"/>
                <a:cs typeface="Times New Roman" panose="02020603050405020304" pitchFamily="18" charset="0"/>
              </a:rPr>
              <a:t> </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 name="正方形/長方形 1"/>
          <p:cNvSpPr/>
          <p:nvPr/>
        </p:nvSpPr>
        <p:spPr>
          <a:xfrm>
            <a:off x="0" y="5877827"/>
            <a:ext cx="10890913" cy="923330"/>
          </a:xfrm>
          <a:prstGeom prst="rect">
            <a:avLst/>
          </a:prstGeom>
        </p:spPr>
        <p:txBody>
          <a:bodyPr wrap="square">
            <a:spAutoFit/>
          </a:bodyPr>
          <a:lstStyle/>
          <a:p>
            <a:pPr marL="457200" fontAlgn="base" hangingPunct="0"/>
            <a:r>
              <a:rPr lang="ja-JP" altLang="ja-JP" b="1" kern="100" dirty="0">
                <a:latin typeface="+mn-ea"/>
                <a:cs typeface="Times New Roman" panose="02020603050405020304" pitchFamily="18" charset="0"/>
              </a:rPr>
              <a:t>同和対策審議会答申</a:t>
            </a:r>
            <a:r>
              <a:rPr lang="ja-JP" altLang="en-US" b="1" kern="100" dirty="0">
                <a:latin typeface="+mn-ea"/>
                <a:cs typeface="Times New Roman" panose="02020603050405020304" pitchFamily="18" charset="0"/>
              </a:rPr>
              <a:t>･･･</a:t>
            </a:r>
            <a:r>
              <a:rPr lang="ja-JP" altLang="ja-JP" b="1" kern="0" dirty="0">
                <a:latin typeface="+mn-ea"/>
                <a:cs typeface="ＭＳ明朝"/>
              </a:rPr>
              <a:t>内閣総理大臣から「同和地区に関する社会的及び経済的諸問</a:t>
            </a:r>
            <a:r>
              <a:rPr lang="ja-JP" altLang="en-US" b="1" kern="0" dirty="0">
                <a:latin typeface="+mn-ea"/>
                <a:cs typeface="ＭＳ明朝"/>
              </a:rPr>
              <a:t>                                </a:t>
            </a:r>
          </a:p>
          <a:p>
            <a:pPr marL="457200" fontAlgn="base" hangingPunct="0"/>
            <a:r>
              <a:rPr lang="ja-JP" altLang="en-US" b="1" kern="0" dirty="0">
                <a:latin typeface="+mn-ea"/>
                <a:cs typeface="ＭＳ明朝"/>
              </a:rPr>
              <a:t>                                  </a:t>
            </a:r>
            <a:r>
              <a:rPr lang="ja-JP" altLang="ja-JP" b="1" kern="0" dirty="0">
                <a:latin typeface="+mn-ea"/>
                <a:cs typeface="ＭＳ明朝"/>
              </a:rPr>
              <a:t>題を解決するための基本的方策」について諮問を受け設置さ</a:t>
            </a:r>
            <a:r>
              <a:rPr lang="ja-JP" altLang="en-US" b="1" kern="0" dirty="0">
                <a:latin typeface="+mn-ea"/>
                <a:cs typeface="ＭＳ明朝"/>
              </a:rPr>
              <a:t>れ</a:t>
            </a:r>
          </a:p>
          <a:p>
            <a:pPr marL="457200" fontAlgn="base" hangingPunct="0"/>
            <a:r>
              <a:rPr lang="ja-JP" altLang="en-US" b="1" kern="0" dirty="0">
                <a:latin typeface="+mn-ea"/>
                <a:cs typeface="ＭＳ明朝"/>
              </a:rPr>
              <a:t>                                  </a:t>
            </a:r>
            <a:r>
              <a:rPr lang="ja-JP" altLang="ja-JP" b="1" kern="0" dirty="0" err="1">
                <a:latin typeface="+mn-ea"/>
                <a:cs typeface="ＭＳ明朝"/>
              </a:rPr>
              <a:t>た</a:t>
            </a:r>
            <a:r>
              <a:rPr lang="ja-JP" altLang="ja-JP" b="1" kern="0" dirty="0">
                <a:latin typeface="+mn-ea"/>
                <a:cs typeface="ＭＳ明朝"/>
              </a:rPr>
              <a:t>審議会が，昭和</a:t>
            </a:r>
            <a:r>
              <a:rPr lang="en-US" altLang="ja-JP" b="1" kern="0" dirty="0">
                <a:latin typeface="+mn-ea"/>
                <a:cs typeface="ＭＳ明朝"/>
              </a:rPr>
              <a:t>40</a:t>
            </a:r>
            <a:r>
              <a:rPr lang="ja-JP" altLang="ja-JP" b="1" kern="0" dirty="0">
                <a:latin typeface="+mn-ea"/>
                <a:cs typeface="ＭＳ明朝"/>
              </a:rPr>
              <a:t>年</a:t>
            </a:r>
            <a:r>
              <a:rPr lang="en-US" altLang="ja-JP" b="1" kern="0" dirty="0">
                <a:latin typeface="+mn-ea"/>
                <a:cs typeface="ＭＳ明朝"/>
              </a:rPr>
              <a:t>(1965</a:t>
            </a:r>
            <a:r>
              <a:rPr lang="ja-JP" altLang="ja-JP" b="1" kern="0" dirty="0">
                <a:latin typeface="+mn-ea"/>
                <a:cs typeface="ＭＳ明朝"/>
              </a:rPr>
              <a:t>年</a:t>
            </a:r>
            <a:r>
              <a:rPr lang="en-US" altLang="ja-JP" b="1" kern="0" dirty="0">
                <a:latin typeface="+mn-ea"/>
                <a:cs typeface="ＭＳ明朝"/>
              </a:rPr>
              <a:t>)</a:t>
            </a:r>
            <a:r>
              <a:rPr lang="ja-JP" altLang="ja-JP" b="1" kern="0" dirty="0">
                <a:latin typeface="+mn-ea"/>
                <a:cs typeface="ＭＳ明朝"/>
              </a:rPr>
              <a:t>８月</a:t>
            </a:r>
            <a:r>
              <a:rPr lang="en-US" altLang="ja-JP" b="1" kern="0" dirty="0">
                <a:latin typeface="+mn-ea"/>
                <a:cs typeface="ＭＳ明朝"/>
              </a:rPr>
              <a:t>11</a:t>
            </a:r>
            <a:r>
              <a:rPr lang="ja-JP" altLang="ja-JP" b="1" kern="0" dirty="0">
                <a:latin typeface="+mn-ea"/>
                <a:cs typeface="ＭＳ明朝"/>
              </a:rPr>
              <a:t>日に出した答申</a:t>
            </a:r>
            <a:endParaRPr lang="ja-JP" altLang="ja-JP" sz="3200" b="1" kern="100" dirty="0">
              <a:effectLst/>
              <a:latin typeface="+mn-ea"/>
              <a:cs typeface="Times New Roman" panose="02020603050405020304" pitchFamily="18" charset="0"/>
            </a:endParaRPr>
          </a:p>
        </p:txBody>
      </p:sp>
    </p:spTree>
    <p:extLst>
      <p:ext uri="{BB962C8B-B14F-4D97-AF65-F5344CB8AC3E}">
        <p14:creationId xmlns:p14="http://schemas.microsoft.com/office/powerpoint/2010/main" val="4144182698"/>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コンテンツ プレースホルダー 2"/>
          <p:cNvSpPr>
            <a:spLocks noGrp="1"/>
          </p:cNvSpPr>
          <p:nvPr>
            <p:ph idx="1"/>
          </p:nvPr>
        </p:nvSpPr>
        <p:spPr>
          <a:xfrm>
            <a:off x="755650" y="1700213"/>
            <a:ext cx="8424863" cy="5157787"/>
          </a:xfrm>
        </p:spPr>
        <p:txBody>
          <a:bodyPr/>
          <a:lstStyle/>
          <a:p>
            <a:pPr marL="0" indent="0">
              <a:buFontTx/>
              <a:buNone/>
            </a:pPr>
            <a:r>
              <a:rPr lang="ja-JP" altLang="en-US" sz="2800" dirty="0"/>
              <a:t>    </a:t>
            </a:r>
            <a:r>
              <a:rPr lang="ja-JP" altLang="en-US" sz="1600" dirty="0"/>
              <a:t> </a:t>
            </a:r>
            <a:r>
              <a:rPr lang="ja-JP" altLang="en-US" sz="2800" b="1" dirty="0"/>
              <a:t>・  部落差別が存在する現状</a:t>
            </a:r>
            <a:endParaRPr lang="en-US" altLang="ja-JP" sz="2800" b="1" dirty="0"/>
          </a:p>
          <a:p>
            <a:pPr marL="0" indent="0">
              <a:buFontTx/>
              <a:buNone/>
            </a:pPr>
            <a:r>
              <a:rPr lang="ja-JP" altLang="en-US" sz="2800" b="1" dirty="0"/>
              <a:t> 　 ・  情報化による部落差別に関する状況の変化</a:t>
            </a:r>
            <a:endParaRPr lang="en-US" altLang="ja-JP" sz="2800" b="1" dirty="0"/>
          </a:p>
          <a:p>
            <a:pPr marL="0" indent="0">
              <a:buFontTx/>
              <a:buNone/>
            </a:pPr>
            <a:r>
              <a:rPr lang="en-US" altLang="ja-JP" sz="2800" b="1" dirty="0"/>
              <a:t>    </a:t>
            </a:r>
            <a:r>
              <a:rPr lang="ja-JP" altLang="en-US" sz="1600" b="1" dirty="0"/>
              <a:t> </a:t>
            </a:r>
            <a:r>
              <a:rPr lang="ja-JP" altLang="en-US" sz="2800" b="1" dirty="0"/>
              <a:t>・  部落差別は許されず，解消することが重要な課題</a:t>
            </a:r>
            <a:endParaRPr lang="en-US" altLang="ja-JP" sz="2800" b="1" dirty="0"/>
          </a:p>
          <a:p>
            <a:pPr marL="0" indent="0">
              <a:buFontTx/>
              <a:buNone/>
            </a:pPr>
            <a:r>
              <a:rPr lang="ja-JP" altLang="en-US" sz="2800" b="1" dirty="0"/>
              <a:t>　 </a:t>
            </a:r>
            <a:r>
              <a:rPr lang="ja-JP" altLang="en-US" sz="1800" b="1" dirty="0"/>
              <a:t>  </a:t>
            </a:r>
            <a:r>
              <a:rPr lang="ja-JP" altLang="en-US" sz="2800" b="1" dirty="0">
                <a:solidFill>
                  <a:srgbClr val="000000"/>
                </a:solidFill>
              </a:rPr>
              <a:t>・  </a:t>
            </a:r>
            <a:r>
              <a:rPr lang="ja-JP" altLang="en-US" sz="2800" b="1" dirty="0"/>
              <a:t>国民の理解を深めるよう努め，部落差別のない社</a:t>
            </a:r>
            <a:endParaRPr lang="en-US" altLang="ja-JP" sz="2800" b="1" dirty="0"/>
          </a:p>
          <a:p>
            <a:pPr marL="0" indent="0">
              <a:buFontTx/>
              <a:buNone/>
            </a:pPr>
            <a:r>
              <a:rPr lang="ja-JP" altLang="en-US" sz="2800" b="1" dirty="0"/>
              <a:t>　</a:t>
            </a:r>
            <a:r>
              <a:rPr lang="ja-JP" altLang="en-US" sz="2400" b="1" dirty="0"/>
              <a:t>  </a:t>
            </a:r>
            <a:r>
              <a:rPr lang="en-US" altLang="ja-JP" sz="2400" b="1" dirty="0"/>
              <a:t> </a:t>
            </a:r>
            <a:r>
              <a:rPr lang="ja-JP" altLang="en-US" sz="2800" b="1" dirty="0"/>
              <a:t>会の実現</a:t>
            </a:r>
            <a:endParaRPr lang="en-US" altLang="ja-JP" sz="2800" b="1" dirty="0"/>
          </a:p>
          <a:p>
            <a:pPr marL="0" indent="0">
              <a:buFontTx/>
              <a:buNone/>
            </a:pPr>
            <a:r>
              <a:rPr lang="ja-JP" altLang="en-US" sz="2800" b="1" dirty="0"/>
              <a:t>　  ・　国及び地方公共団体の責務</a:t>
            </a:r>
            <a:endParaRPr lang="en-US" altLang="ja-JP" sz="2800" b="1" dirty="0"/>
          </a:p>
          <a:p>
            <a:pPr marL="0" indent="0">
              <a:buFontTx/>
              <a:buNone/>
            </a:pPr>
            <a:r>
              <a:rPr lang="ja-JP" altLang="en-US" sz="2800" b="1" dirty="0"/>
              <a:t>　</a:t>
            </a:r>
            <a:r>
              <a:rPr lang="ja-JP" altLang="en-US" sz="2000" b="1" dirty="0"/>
              <a:t>　</a:t>
            </a:r>
            <a:r>
              <a:rPr lang="ja-JP" altLang="en-US" b="1" dirty="0"/>
              <a:t>・　</a:t>
            </a:r>
            <a:r>
              <a:rPr lang="ja-JP" altLang="en-US" sz="2800" b="1" dirty="0"/>
              <a:t>相談体制の充実</a:t>
            </a:r>
            <a:endParaRPr lang="en-US" altLang="ja-JP" sz="2800" b="1" dirty="0"/>
          </a:p>
          <a:p>
            <a:pPr marL="0" indent="0">
              <a:buFontTx/>
              <a:buNone/>
            </a:pPr>
            <a:r>
              <a:rPr lang="ja-JP" altLang="en-US" sz="2800" b="1" dirty="0"/>
              <a:t>　</a:t>
            </a:r>
            <a:r>
              <a:rPr lang="ja-JP" altLang="en-US" sz="2000" b="1" dirty="0"/>
              <a:t>　</a:t>
            </a:r>
            <a:r>
              <a:rPr lang="ja-JP" altLang="en-US" b="1" dirty="0"/>
              <a:t>・　</a:t>
            </a:r>
            <a:r>
              <a:rPr lang="ja-JP" altLang="en-US" sz="2800" b="1" dirty="0">
                <a:solidFill>
                  <a:srgbClr val="FF0000"/>
                </a:solidFill>
              </a:rPr>
              <a:t>部落差別を解消するための教育及び啓発</a:t>
            </a:r>
            <a:endParaRPr lang="en-US" altLang="ja-JP" sz="2800" b="1" dirty="0">
              <a:solidFill>
                <a:srgbClr val="FF0000"/>
              </a:solidFill>
            </a:endParaRPr>
          </a:p>
          <a:p>
            <a:pPr marL="0" indent="0">
              <a:buFontTx/>
              <a:buNone/>
            </a:pPr>
            <a:r>
              <a:rPr lang="ja-JP" altLang="en-US" sz="2800" b="1" dirty="0"/>
              <a:t>　</a:t>
            </a:r>
            <a:r>
              <a:rPr lang="ja-JP" altLang="en-US" sz="2000" b="1" dirty="0"/>
              <a:t>  </a:t>
            </a:r>
            <a:r>
              <a:rPr lang="ja-JP" altLang="en-US" sz="2800" b="1" dirty="0">
                <a:solidFill>
                  <a:srgbClr val="000000"/>
                </a:solidFill>
              </a:rPr>
              <a:t> ・  </a:t>
            </a:r>
            <a:r>
              <a:rPr lang="ja-JP" altLang="en-US" sz="2800" b="1" dirty="0"/>
              <a:t>国は，地方公共団体の協力を得て，部落差別の</a:t>
            </a:r>
            <a:endParaRPr lang="en-US" altLang="ja-JP" sz="2800" b="1" dirty="0"/>
          </a:p>
          <a:p>
            <a:pPr marL="0" indent="0">
              <a:buFontTx/>
              <a:buNone/>
            </a:pPr>
            <a:r>
              <a:rPr lang="ja-JP" altLang="en-US" sz="2800" b="1" dirty="0"/>
              <a:t>　　実態に係る調査を行うこと</a:t>
            </a:r>
          </a:p>
          <a:p>
            <a:pPr marL="0" indent="0">
              <a:buFontTx/>
              <a:buNone/>
            </a:pPr>
            <a:endParaRPr lang="ja-JP" altLang="en-US" sz="2800" dirty="0"/>
          </a:p>
        </p:txBody>
      </p:sp>
      <p:sp>
        <p:nvSpPr>
          <p:cNvPr id="8" name="テキスト ボックス 9"/>
          <p:cNvSpPr txBox="1"/>
          <p:nvPr/>
        </p:nvSpPr>
        <p:spPr>
          <a:xfrm>
            <a:off x="663575" y="1157860"/>
            <a:ext cx="7653338" cy="314325"/>
          </a:xfrm>
          <a:prstGeom prst="rect">
            <a:avLst/>
          </a:prstGeom>
          <a:noFill/>
          <a:ln w="6350">
            <a:noFill/>
          </a:ln>
          <a:effectLst/>
        </p:spPr>
        <p:txBody>
          <a:bodyPr tIns="0" bIns="0"/>
          <a:lstStyle/>
          <a:p>
            <a:pPr indent="171450" algn="just" eaLnBrk="1" hangingPunct="1">
              <a:spcAft>
                <a:spcPts val="0"/>
              </a:spcAft>
              <a:defRPr/>
            </a:pPr>
            <a:r>
              <a:rPr lang="ja-JP" altLang="en-US" sz="2400" b="1" kern="100" dirty="0">
                <a:latin typeface="+mn-ea"/>
                <a:cs typeface="Times New Roman"/>
              </a:rPr>
              <a:t>－</a:t>
            </a:r>
            <a:r>
              <a:rPr lang="ja-JP" sz="2400" b="1" kern="100" dirty="0">
                <a:latin typeface="+mn-ea"/>
                <a:cs typeface="Times New Roman"/>
              </a:rPr>
              <a:t>部落差別解消</a:t>
            </a:r>
            <a:r>
              <a:rPr lang="ja-JP" altLang="en-US" sz="2400" b="1" kern="100" dirty="0">
                <a:latin typeface="+mn-ea"/>
                <a:cs typeface="Times New Roman"/>
              </a:rPr>
              <a:t>推進</a:t>
            </a:r>
            <a:r>
              <a:rPr lang="ja-JP" sz="2400" b="1" kern="100" dirty="0">
                <a:latin typeface="+mn-ea"/>
                <a:cs typeface="Times New Roman"/>
              </a:rPr>
              <a:t>法</a:t>
            </a:r>
            <a:r>
              <a:rPr lang="ja-JP" altLang="en-US" sz="2400" b="1" kern="100" dirty="0">
                <a:latin typeface="+mn-ea"/>
                <a:cs typeface="Times New Roman"/>
              </a:rPr>
              <a:t>－</a:t>
            </a:r>
            <a:r>
              <a:rPr lang="ja-JP" sz="2400" b="1" kern="100" dirty="0">
                <a:solidFill>
                  <a:srgbClr val="000000"/>
                </a:solidFill>
                <a:latin typeface="+mn-ea"/>
                <a:cs typeface="Times New Roman"/>
              </a:rPr>
              <a:t>（平成</a:t>
            </a:r>
            <a:r>
              <a:rPr lang="en-US" sz="2400" b="1" kern="100" dirty="0">
                <a:solidFill>
                  <a:srgbClr val="000000"/>
                </a:solidFill>
                <a:latin typeface="+mn-ea"/>
                <a:cs typeface="Times New Roman"/>
              </a:rPr>
              <a:t>28</a:t>
            </a:r>
            <a:r>
              <a:rPr lang="ja-JP" sz="2400" b="1" kern="100" dirty="0">
                <a:solidFill>
                  <a:srgbClr val="000000"/>
                </a:solidFill>
                <a:latin typeface="+mn-ea"/>
                <a:cs typeface="Times New Roman"/>
              </a:rPr>
              <a:t>年</a:t>
            </a:r>
            <a:r>
              <a:rPr lang="en-US" sz="2400" b="1" kern="100" dirty="0">
                <a:solidFill>
                  <a:srgbClr val="000000"/>
                </a:solidFill>
                <a:latin typeface="+mn-ea"/>
                <a:cs typeface="Times New Roman"/>
              </a:rPr>
              <a:t>12</a:t>
            </a:r>
            <a:r>
              <a:rPr lang="ja-JP" sz="2400" b="1" kern="100" dirty="0">
                <a:solidFill>
                  <a:srgbClr val="000000"/>
                </a:solidFill>
                <a:latin typeface="+mn-ea"/>
                <a:cs typeface="Times New Roman"/>
              </a:rPr>
              <a:t>月</a:t>
            </a:r>
            <a:r>
              <a:rPr lang="en-US" altLang="ja-JP" sz="2400" b="1" kern="100" dirty="0">
                <a:solidFill>
                  <a:srgbClr val="000000"/>
                </a:solidFill>
                <a:latin typeface="+mn-ea"/>
                <a:cs typeface="Times New Roman"/>
              </a:rPr>
              <a:t>16</a:t>
            </a:r>
            <a:r>
              <a:rPr lang="ja-JP" sz="2400" b="1" kern="100" dirty="0">
                <a:solidFill>
                  <a:srgbClr val="000000"/>
                </a:solidFill>
                <a:latin typeface="+mn-ea"/>
                <a:cs typeface="Times New Roman"/>
              </a:rPr>
              <a:t>日</a:t>
            </a:r>
            <a:r>
              <a:rPr lang="ja-JP" altLang="en-US" sz="2400" b="1" kern="100" dirty="0">
                <a:solidFill>
                  <a:srgbClr val="000000"/>
                </a:solidFill>
                <a:latin typeface="+mn-ea"/>
                <a:cs typeface="Times New Roman"/>
              </a:rPr>
              <a:t>施行</a:t>
            </a:r>
            <a:r>
              <a:rPr lang="ja-JP" sz="2400" b="1" kern="100" dirty="0">
                <a:solidFill>
                  <a:srgbClr val="000000"/>
                </a:solidFill>
                <a:latin typeface="+mn-ea"/>
                <a:cs typeface="Times New Roman"/>
              </a:rPr>
              <a:t>）</a:t>
            </a:r>
            <a:endParaRPr lang="ja-JP" sz="2400" b="1" kern="100" dirty="0">
              <a:latin typeface="+mn-ea"/>
              <a:cs typeface="Times New Roman"/>
            </a:endParaRPr>
          </a:p>
        </p:txBody>
      </p:sp>
      <p:sp>
        <p:nvSpPr>
          <p:cNvPr id="28677" name="テキスト ボックス 6"/>
          <p:cNvSpPr txBox="1">
            <a:spLocks noChangeArrowheads="1"/>
          </p:cNvSpPr>
          <p:nvPr/>
        </p:nvSpPr>
        <p:spPr bwMode="auto">
          <a:xfrm>
            <a:off x="107950" y="1776698"/>
            <a:ext cx="1111250" cy="1322388"/>
          </a:xfrm>
          <a:prstGeom prst="rect">
            <a:avLst/>
          </a:prstGeom>
          <a:solidFill>
            <a:srgbClr val="FFFF99"/>
          </a:solidFill>
          <a:ln w="9525">
            <a:solidFill>
              <a:schemeClr val="accent1"/>
            </a:solidFill>
            <a:miter lim="800000"/>
            <a:headEnd/>
            <a:tailEnd/>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0" dirty="0">
              <a:solidFill>
                <a:srgbClr val="FFFF00"/>
              </a:solidFill>
              <a:latin typeface="Comic Sans MS" panose="030F0702030302020204" pitchFamily="66" charset="0"/>
            </a:endParaRPr>
          </a:p>
          <a:p>
            <a:pPr algn="ctr" eaLnBrk="1" hangingPunct="1">
              <a:spcBef>
                <a:spcPct val="0"/>
              </a:spcBef>
              <a:buFontTx/>
              <a:buNone/>
            </a:pPr>
            <a:r>
              <a:rPr lang="ja-JP" altLang="en-US" sz="2000" dirty="0">
                <a:latin typeface="Comic Sans MS" panose="030F0702030302020204" pitchFamily="66" charset="0"/>
              </a:rPr>
              <a:t>第１条</a:t>
            </a:r>
            <a:endParaRPr lang="en-US" altLang="ja-JP" sz="2000" dirty="0">
              <a:latin typeface="Comic Sans MS" panose="030F0702030302020204" pitchFamily="66" charset="0"/>
            </a:endParaRPr>
          </a:p>
          <a:p>
            <a:pPr algn="ctr" eaLnBrk="1" hangingPunct="1">
              <a:spcBef>
                <a:spcPct val="0"/>
              </a:spcBef>
              <a:buFontTx/>
              <a:buNone/>
            </a:pPr>
            <a:r>
              <a:rPr lang="ja-JP" altLang="en-US" sz="2000" dirty="0">
                <a:latin typeface="Comic Sans MS" panose="030F0702030302020204" pitchFamily="66" charset="0"/>
              </a:rPr>
              <a:t>（目的）</a:t>
            </a:r>
            <a:endParaRPr lang="en-US" altLang="ja-JP" sz="2000" dirty="0">
              <a:latin typeface="Comic Sans MS" panose="030F0702030302020204" pitchFamily="66" charset="0"/>
            </a:endParaRPr>
          </a:p>
          <a:p>
            <a:pPr algn="ctr" eaLnBrk="1" hangingPunct="1">
              <a:spcBef>
                <a:spcPct val="0"/>
              </a:spcBef>
              <a:buFontTx/>
              <a:buNone/>
            </a:pPr>
            <a:endParaRPr lang="ja-JP" altLang="en-US" sz="2000" dirty="0">
              <a:solidFill>
                <a:srgbClr val="FFFF00"/>
              </a:solidFill>
              <a:latin typeface="Comic Sans MS" panose="030F0702030302020204" pitchFamily="66" charset="0"/>
            </a:endParaRPr>
          </a:p>
        </p:txBody>
      </p:sp>
      <p:sp>
        <p:nvSpPr>
          <p:cNvPr id="10" name="テキスト ボックス 9"/>
          <p:cNvSpPr txBox="1"/>
          <p:nvPr/>
        </p:nvSpPr>
        <p:spPr>
          <a:xfrm>
            <a:off x="107950" y="4292600"/>
            <a:ext cx="1111250" cy="400050"/>
          </a:xfrm>
          <a:prstGeom prst="rect">
            <a:avLst/>
          </a:prstGeom>
          <a:solidFill>
            <a:srgbClr val="FFFF99"/>
          </a:solidFill>
          <a:ln>
            <a:solidFill>
              <a:schemeClr val="accent1"/>
            </a:solidFill>
          </a:ln>
        </p:spPr>
        <p:txBody>
          <a:bodyPr>
            <a:spAutoFit/>
          </a:bodyPr>
          <a:lstStyle/>
          <a:p>
            <a:pPr algn="ctr" eaLnBrk="1" hangingPunct="1">
              <a:defRPr/>
            </a:pPr>
            <a:r>
              <a:rPr lang="ja-JP" altLang="en-US" sz="2000" dirty="0">
                <a:ea typeface="ＭＳ Ｐゴシック" charset="-128"/>
              </a:rPr>
              <a:t>第３条</a:t>
            </a:r>
          </a:p>
        </p:txBody>
      </p:sp>
      <p:sp>
        <p:nvSpPr>
          <p:cNvPr id="28679" name="テキスト ボックス 10"/>
          <p:cNvSpPr txBox="1">
            <a:spLocks noChangeArrowheads="1"/>
          </p:cNvSpPr>
          <p:nvPr/>
        </p:nvSpPr>
        <p:spPr bwMode="auto">
          <a:xfrm>
            <a:off x="107950" y="4797425"/>
            <a:ext cx="1111250" cy="400050"/>
          </a:xfrm>
          <a:prstGeom prst="rect">
            <a:avLst/>
          </a:prstGeom>
          <a:solidFill>
            <a:srgbClr val="FFFF99"/>
          </a:solidFill>
          <a:ln w="9525">
            <a:solidFill>
              <a:schemeClr val="accent1"/>
            </a:solidFill>
            <a:miter lim="800000"/>
            <a:headEnd/>
            <a:tailEnd/>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000" dirty="0">
                <a:latin typeface="Comic Sans MS" panose="030F0702030302020204" pitchFamily="66" charset="0"/>
              </a:rPr>
              <a:t>第４条</a:t>
            </a:r>
          </a:p>
        </p:txBody>
      </p:sp>
      <p:sp>
        <p:nvSpPr>
          <p:cNvPr id="28680" name="テキスト ボックス 11"/>
          <p:cNvSpPr txBox="1">
            <a:spLocks noChangeArrowheads="1"/>
          </p:cNvSpPr>
          <p:nvPr/>
        </p:nvSpPr>
        <p:spPr bwMode="auto">
          <a:xfrm>
            <a:off x="107950" y="5287169"/>
            <a:ext cx="1111250" cy="400050"/>
          </a:xfrm>
          <a:prstGeom prst="rect">
            <a:avLst/>
          </a:prstGeom>
          <a:solidFill>
            <a:srgbClr val="FFFF99"/>
          </a:solidFill>
          <a:ln w="9525">
            <a:solidFill>
              <a:schemeClr val="accent1"/>
            </a:solidFill>
            <a:miter lim="800000"/>
            <a:headEnd/>
            <a:tailEnd/>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000" dirty="0">
                <a:latin typeface="Comic Sans MS" panose="030F0702030302020204" pitchFamily="66" charset="0"/>
              </a:rPr>
              <a:t>第５条</a:t>
            </a:r>
          </a:p>
        </p:txBody>
      </p:sp>
      <p:sp>
        <p:nvSpPr>
          <p:cNvPr id="28681" name="テキスト ボックス 12"/>
          <p:cNvSpPr txBox="1">
            <a:spLocks noChangeArrowheads="1"/>
          </p:cNvSpPr>
          <p:nvPr/>
        </p:nvSpPr>
        <p:spPr bwMode="auto">
          <a:xfrm>
            <a:off x="107950" y="3170350"/>
            <a:ext cx="1111250" cy="1046163"/>
          </a:xfrm>
          <a:prstGeom prst="rect">
            <a:avLst/>
          </a:prstGeom>
          <a:solidFill>
            <a:srgbClr val="FFFF99"/>
          </a:solidFill>
          <a:ln w="9525">
            <a:solidFill>
              <a:schemeClr val="accent1"/>
            </a:solidFill>
            <a:miter lim="800000"/>
            <a:headEnd/>
            <a:tailEnd/>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1600" dirty="0">
              <a:solidFill>
                <a:srgbClr val="FFFF00"/>
              </a:solidFill>
              <a:latin typeface="Comic Sans MS" panose="030F0702030302020204" pitchFamily="66" charset="0"/>
            </a:endParaRPr>
          </a:p>
          <a:p>
            <a:pPr algn="ctr" eaLnBrk="1" hangingPunct="1">
              <a:spcBef>
                <a:spcPct val="0"/>
              </a:spcBef>
              <a:buFontTx/>
              <a:buNone/>
            </a:pPr>
            <a:r>
              <a:rPr lang="ja-JP" altLang="en-US" sz="2000" dirty="0">
                <a:latin typeface="Comic Sans MS" panose="030F0702030302020204" pitchFamily="66" charset="0"/>
              </a:rPr>
              <a:t>第</a:t>
            </a:r>
            <a:r>
              <a:rPr lang="en-US" altLang="ja-JP" sz="2000" dirty="0">
                <a:latin typeface="Comic Sans MS" panose="030F0702030302020204" pitchFamily="66" charset="0"/>
              </a:rPr>
              <a:t>2</a:t>
            </a:r>
            <a:r>
              <a:rPr lang="ja-JP" altLang="en-US" sz="2000" dirty="0">
                <a:latin typeface="Comic Sans MS" panose="030F0702030302020204" pitchFamily="66" charset="0"/>
              </a:rPr>
              <a:t>条</a:t>
            </a:r>
            <a:endParaRPr lang="en-US" altLang="ja-JP" sz="2000" dirty="0">
              <a:latin typeface="Comic Sans MS" panose="030F0702030302020204" pitchFamily="66" charset="0"/>
            </a:endParaRPr>
          </a:p>
          <a:p>
            <a:pPr algn="ctr" eaLnBrk="1" hangingPunct="1">
              <a:spcBef>
                <a:spcPct val="0"/>
              </a:spcBef>
              <a:buFontTx/>
              <a:buNone/>
            </a:pPr>
            <a:r>
              <a:rPr lang="ja-JP" altLang="en-US" sz="1400" dirty="0">
                <a:latin typeface="Comic Sans MS" panose="030F0702030302020204" pitchFamily="66" charset="0"/>
              </a:rPr>
              <a:t>（基本理念）</a:t>
            </a:r>
            <a:endParaRPr lang="en-US" altLang="ja-JP" sz="1400" dirty="0">
              <a:latin typeface="Comic Sans MS" panose="030F0702030302020204" pitchFamily="66" charset="0"/>
            </a:endParaRPr>
          </a:p>
          <a:p>
            <a:pPr algn="ctr" eaLnBrk="1" hangingPunct="1">
              <a:spcBef>
                <a:spcPct val="0"/>
              </a:spcBef>
              <a:buFontTx/>
              <a:buNone/>
            </a:pPr>
            <a:endParaRPr lang="ja-JP" altLang="en-US" sz="1200" dirty="0">
              <a:solidFill>
                <a:srgbClr val="FFFF00"/>
              </a:solidFill>
              <a:latin typeface="Comic Sans MS" panose="030F0702030302020204" pitchFamily="66" charset="0"/>
            </a:endParaRPr>
          </a:p>
        </p:txBody>
      </p:sp>
      <p:sp>
        <p:nvSpPr>
          <p:cNvPr id="28682" name="テキスト ボックス 13"/>
          <p:cNvSpPr txBox="1">
            <a:spLocks noChangeArrowheads="1"/>
          </p:cNvSpPr>
          <p:nvPr/>
        </p:nvSpPr>
        <p:spPr bwMode="auto">
          <a:xfrm>
            <a:off x="107950" y="5776913"/>
            <a:ext cx="1111250" cy="954087"/>
          </a:xfrm>
          <a:prstGeom prst="rect">
            <a:avLst/>
          </a:prstGeom>
          <a:solidFill>
            <a:srgbClr val="FFFF99"/>
          </a:solidFill>
          <a:ln w="9525">
            <a:solidFill>
              <a:schemeClr val="accent1"/>
            </a:solidFill>
            <a:miter lim="800000"/>
            <a:headEnd/>
            <a:tailEnd/>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1800" dirty="0">
              <a:solidFill>
                <a:srgbClr val="FFFF00"/>
              </a:solidFill>
              <a:latin typeface="Comic Sans MS" panose="030F0702030302020204" pitchFamily="66" charset="0"/>
            </a:endParaRPr>
          </a:p>
          <a:p>
            <a:pPr algn="ctr" eaLnBrk="1" hangingPunct="1">
              <a:spcBef>
                <a:spcPct val="0"/>
              </a:spcBef>
              <a:buFontTx/>
              <a:buNone/>
            </a:pPr>
            <a:r>
              <a:rPr lang="ja-JP" altLang="en-US" sz="2000" dirty="0">
                <a:latin typeface="Comic Sans MS" panose="030F0702030302020204" pitchFamily="66" charset="0"/>
              </a:rPr>
              <a:t>第６条</a:t>
            </a:r>
            <a:endParaRPr lang="en-US" altLang="ja-JP" sz="2000" dirty="0">
              <a:latin typeface="Comic Sans MS" panose="030F0702030302020204" pitchFamily="66" charset="0"/>
            </a:endParaRPr>
          </a:p>
          <a:p>
            <a:pPr algn="ctr" eaLnBrk="1" hangingPunct="1">
              <a:spcBef>
                <a:spcPct val="0"/>
              </a:spcBef>
              <a:buFontTx/>
              <a:buNone/>
            </a:pPr>
            <a:endParaRPr lang="ja-JP" altLang="en-US" sz="1800" dirty="0">
              <a:solidFill>
                <a:srgbClr val="FFFF00"/>
              </a:solidFill>
              <a:latin typeface="Comic Sans MS" panose="030F0702030302020204" pitchFamily="66" charset="0"/>
            </a:endParaRPr>
          </a:p>
        </p:txBody>
      </p:sp>
      <p:sp>
        <p:nvSpPr>
          <p:cNvPr id="12" name="角丸四角形 11"/>
          <p:cNvSpPr/>
          <p:nvPr/>
        </p:nvSpPr>
        <p:spPr>
          <a:xfrm>
            <a:off x="107950" y="235202"/>
            <a:ext cx="8964614" cy="694630"/>
          </a:xfrm>
          <a:prstGeom prst="roundRect">
            <a:avLst>
              <a:gd name="adj" fmla="val 50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ＤＨＰ特太ゴシック体" panose="020B0500000000000000" pitchFamily="50" charset="-128"/>
                <a:ea typeface="ＤＨＰ特太ゴシック体" panose="020B0500000000000000" pitchFamily="50" charset="-128"/>
              </a:rPr>
              <a:t>２ 部落差別の解消の推進に関する法律について</a:t>
            </a:r>
            <a:endParaRPr kumimoji="1" lang="ja-JP" altLang="en-US" sz="3200" dirty="0"/>
          </a:p>
        </p:txBody>
      </p:sp>
    </p:spTree>
    <p:extLst>
      <p:ext uri="{BB962C8B-B14F-4D97-AF65-F5344CB8AC3E}">
        <p14:creationId xmlns:p14="http://schemas.microsoft.com/office/powerpoint/2010/main" val="1579429171"/>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サブタイトル 2"/>
          <p:cNvSpPr>
            <a:spLocks noGrp="1"/>
          </p:cNvSpPr>
          <p:nvPr>
            <p:ph type="subTitle" idx="1"/>
          </p:nvPr>
        </p:nvSpPr>
        <p:spPr>
          <a:xfrm>
            <a:off x="151767" y="3287574"/>
            <a:ext cx="8723441" cy="2564586"/>
          </a:xfrm>
          <a:solidFill>
            <a:srgbClr val="CCFFFF"/>
          </a:solidFill>
          <a:ln>
            <a:solidFill>
              <a:schemeClr val="tx1"/>
            </a:solidFill>
          </a:ln>
        </p:spPr>
        <p:txBody>
          <a:bodyPr>
            <a:normAutofit/>
          </a:bodyPr>
          <a:lstStyle/>
          <a:p>
            <a:pPr algn="l"/>
            <a:r>
              <a:rPr lang="en-US" altLang="ja-JP" sz="3600" b="1" dirty="0">
                <a:solidFill>
                  <a:srgbClr val="FF0000"/>
                </a:solidFill>
              </a:rPr>
              <a:t>  </a:t>
            </a:r>
            <a:r>
              <a:rPr lang="ja-JP" altLang="en-US" sz="3600" b="1" dirty="0">
                <a:solidFill>
                  <a:srgbClr val="FF0000"/>
                </a:solidFill>
              </a:rPr>
              <a:t>  </a:t>
            </a:r>
            <a:r>
              <a:rPr lang="ja-JP" altLang="ja-JP" sz="3600" dirty="0">
                <a:solidFill>
                  <a:srgbClr val="FF0066"/>
                </a:solidFill>
                <a:latin typeface="+mn-ea"/>
              </a:rPr>
              <a:t>部落問題学習は，差別する側に立たない</a:t>
            </a:r>
            <a:r>
              <a:rPr lang="ja-JP" altLang="en-US" sz="3600" dirty="0">
                <a:solidFill>
                  <a:srgbClr val="FF0066"/>
                </a:solidFill>
                <a:latin typeface="+mn-ea"/>
              </a:rPr>
              <a:t>児童生徒</a:t>
            </a:r>
            <a:r>
              <a:rPr lang="ja-JP" altLang="ja-JP" sz="3600" dirty="0">
                <a:solidFill>
                  <a:srgbClr val="FF0066"/>
                </a:solidFill>
                <a:latin typeface="+mn-ea"/>
              </a:rPr>
              <a:t>を育てるための学習</a:t>
            </a:r>
            <a:r>
              <a:rPr lang="ja-JP" altLang="ja-JP" sz="3600" dirty="0">
                <a:latin typeface="+mn-ea"/>
              </a:rPr>
              <a:t>です。</a:t>
            </a:r>
            <a:r>
              <a:rPr lang="ja-JP" altLang="ja-JP" sz="3600" dirty="0">
                <a:solidFill>
                  <a:srgbClr val="FF0066"/>
                </a:solidFill>
                <a:latin typeface="+mn-ea"/>
              </a:rPr>
              <a:t>あらゆる差別を許さない生き方を学ぶ学習</a:t>
            </a:r>
            <a:r>
              <a:rPr lang="ja-JP" altLang="ja-JP" sz="3600" dirty="0">
                <a:latin typeface="+mn-ea"/>
              </a:rPr>
              <a:t>として</a:t>
            </a:r>
            <a:r>
              <a:rPr lang="ja-JP" altLang="en-US" sz="3600" dirty="0">
                <a:latin typeface="+mn-ea"/>
              </a:rPr>
              <a:t>，発達段階に応じて，</a:t>
            </a:r>
            <a:r>
              <a:rPr lang="ja-JP" altLang="ja-JP" sz="3600" dirty="0">
                <a:latin typeface="+mn-ea"/>
              </a:rPr>
              <a:t>その教育内容をより豊かなものにしていくことが大切です。</a:t>
            </a:r>
          </a:p>
        </p:txBody>
      </p:sp>
      <p:sp>
        <p:nvSpPr>
          <p:cNvPr id="4" name="角丸四角形 3"/>
          <p:cNvSpPr/>
          <p:nvPr/>
        </p:nvSpPr>
        <p:spPr>
          <a:xfrm>
            <a:off x="329210" y="118777"/>
            <a:ext cx="8368556" cy="1944687"/>
          </a:xfrm>
          <a:prstGeom prst="roundRect">
            <a:avLst/>
          </a:prstGeom>
          <a:solidFill>
            <a:srgbClr val="FFFF99"/>
          </a:solidFill>
          <a:ln w="9525">
            <a:solidFill>
              <a:srgbClr val="8D356E"/>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marL="139700" indent="-139700">
              <a:spcAft>
                <a:spcPts val="0"/>
              </a:spcAft>
              <a:defRPr/>
            </a:pPr>
            <a:r>
              <a:rPr lang="ja-JP" altLang="en-US" sz="3200" kern="100" dirty="0">
                <a:solidFill>
                  <a:srgbClr val="403152"/>
                </a:solidFill>
                <a:latin typeface="Century" panose="02040604050505020304" pitchFamily="18" charset="0"/>
                <a:ea typeface="HG丸ｺﾞｼｯｸM-PRO" panose="020F0600000000000000" pitchFamily="50" charset="-128"/>
                <a:cs typeface="Times New Roman" panose="02020603050405020304" pitchFamily="18" charset="0"/>
              </a:rPr>
              <a:t>　</a:t>
            </a:r>
            <a:r>
              <a:rPr lang="ja-JP" altLang="ja-JP" sz="3200" kern="100" dirty="0">
                <a:solidFill>
                  <a:srgbClr val="403152"/>
                </a:solidFill>
                <a:latin typeface="Century" panose="02040604050505020304" pitchFamily="18" charset="0"/>
                <a:ea typeface="HG丸ｺﾞｼｯｸM-PRO" panose="020F0600000000000000" pitchFamily="50" charset="-128"/>
                <a:cs typeface="Times New Roman" panose="02020603050405020304" pitchFamily="18" charset="0"/>
              </a:rPr>
              <a:t>　被差別部落がない学校では</a:t>
            </a:r>
            <a:r>
              <a:rPr lang="ja-JP" altLang="en-US" sz="3200" kern="100" dirty="0">
                <a:solidFill>
                  <a:srgbClr val="403152"/>
                </a:solidFill>
                <a:latin typeface="Century" panose="02040604050505020304" pitchFamily="18" charset="0"/>
                <a:ea typeface="HG丸ｺﾞｼｯｸM-PRO" panose="020F0600000000000000" pitchFamily="50" charset="-128"/>
                <a:cs typeface="Times New Roman" panose="02020603050405020304" pitchFamily="18" charset="0"/>
              </a:rPr>
              <a:t>，</a:t>
            </a:r>
            <a:r>
              <a:rPr lang="ja-JP" altLang="ja-JP" sz="3200" kern="100" dirty="0">
                <a:solidFill>
                  <a:srgbClr val="403152"/>
                </a:solidFill>
                <a:latin typeface="Century" panose="02040604050505020304" pitchFamily="18" charset="0"/>
                <a:ea typeface="HG丸ｺﾞｼｯｸM-PRO" panose="020F0600000000000000" pitchFamily="50" charset="-128"/>
                <a:cs typeface="Times New Roman" panose="02020603050405020304" pitchFamily="18" charset="0"/>
              </a:rPr>
              <a:t>部落問題</a:t>
            </a:r>
            <a:endParaRPr lang="ja-JP" altLang="en-US" sz="3200" kern="100" dirty="0">
              <a:solidFill>
                <a:srgbClr val="403152"/>
              </a:solidFill>
              <a:latin typeface="Century" panose="02040604050505020304" pitchFamily="18" charset="0"/>
              <a:ea typeface="HG丸ｺﾞｼｯｸM-PRO" panose="020F0600000000000000" pitchFamily="50" charset="-128"/>
              <a:cs typeface="Times New Roman" panose="02020603050405020304" pitchFamily="18" charset="0"/>
            </a:endParaRPr>
          </a:p>
          <a:p>
            <a:pPr marL="139700" indent="-139700">
              <a:spcAft>
                <a:spcPts val="0"/>
              </a:spcAft>
              <a:defRPr/>
            </a:pPr>
            <a:r>
              <a:rPr lang="ja-JP" altLang="en-US" sz="3200" kern="100" dirty="0">
                <a:solidFill>
                  <a:srgbClr val="403152"/>
                </a:solidFill>
                <a:latin typeface="Century" panose="02040604050505020304" pitchFamily="18" charset="0"/>
                <a:ea typeface="HG丸ｺﾞｼｯｸM-PRO" panose="020F0600000000000000" pitchFamily="50" charset="-128"/>
                <a:cs typeface="Times New Roman" panose="02020603050405020304" pitchFamily="18" charset="0"/>
              </a:rPr>
              <a:t>　</a:t>
            </a:r>
            <a:r>
              <a:rPr lang="ja-JP" altLang="ja-JP" sz="3200" kern="100" dirty="0">
                <a:solidFill>
                  <a:srgbClr val="403152"/>
                </a:solidFill>
                <a:latin typeface="Century" panose="02040604050505020304" pitchFamily="18" charset="0"/>
                <a:ea typeface="HG丸ｺﾞｼｯｸM-PRO" panose="020F0600000000000000" pitchFamily="50" charset="-128"/>
                <a:cs typeface="Times New Roman" panose="02020603050405020304" pitchFamily="18" charset="0"/>
              </a:rPr>
              <a:t>学習などに取り組まなくてもいいのでは</a:t>
            </a:r>
            <a:endParaRPr lang="ja-JP" altLang="en-US" sz="3200" kern="100" dirty="0">
              <a:solidFill>
                <a:srgbClr val="403152"/>
              </a:solidFill>
              <a:latin typeface="Century" panose="02040604050505020304" pitchFamily="18" charset="0"/>
              <a:ea typeface="HG丸ｺﾞｼｯｸM-PRO" panose="020F0600000000000000" pitchFamily="50" charset="-128"/>
              <a:cs typeface="Times New Roman" panose="02020603050405020304" pitchFamily="18" charset="0"/>
            </a:endParaRPr>
          </a:p>
          <a:p>
            <a:pPr marL="139700" indent="-139700">
              <a:spcAft>
                <a:spcPts val="0"/>
              </a:spcAft>
              <a:defRPr/>
            </a:pPr>
            <a:r>
              <a:rPr lang="ja-JP" altLang="en-US" sz="3200" kern="100" dirty="0">
                <a:solidFill>
                  <a:srgbClr val="403152"/>
                </a:solidFill>
                <a:latin typeface="Century" panose="02040604050505020304" pitchFamily="18" charset="0"/>
                <a:ea typeface="HG丸ｺﾞｼｯｸM-PRO" panose="020F0600000000000000" pitchFamily="50" charset="-128"/>
                <a:cs typeface="Times New Roman" panose="02020603050405020304" pitchFamily="18" charset="0"/>
              </a:rPr>
              <a:t>　</a:t>
            </a:r>
            <a:r>
              <a:rPr lang="ja-JP" altLang="ja-JP" sz="3200" kern="100" dirty="0">
                <a:solidFill>
                  <a:srgbClr val="403152"/>
                </a:solidFill>
                <a:latin typeface="Century" panose="02040604050505020304" pitchFamily="18" charset="0"/>
                <a:ea typeface="HG丸ｺﾞｼｯｸM-PRO" panose="020F0600000000000000" pitchFamily="50" charset="-128"/>
                <a:cs typeface="Times New Roman" panose="02020603050405020304" pitchFamily="18" charset="0"/>
              </a:rPr>
              <a:t>ないでしょうか？</a:t>
            </a:r>
            <a:endParaRPr lang="ja-JP" altLang="ja-JP" sz="3600"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5" name="Text Box 17"/>
          <p:cNvSpPr txBox="1">
            <a:spLocks noChangeArrowheads="1"/>
          </p:cNvSpPr>
          <p:nvPr/>
        </p:nvSpPr>
        <p:spPr bwMode="auto">
          <a:xfrm>
            <a:off x="130627" y="2087245"/>
            <a:ext cx="8119641" cy="1200329"/>
          </a:xfrm>
          <a:prstGeom prst="rect">
            <a:avLst/>
          </a:prstGeom>
          <a:solidFill>
            <a:schemeClr val="bg1"/>
          </a:solidFill>
          <a:ln w="9525" algn="ctr">
            <a:noFill/>
            <a:miter lim="800000"/>
            <a:headEnd/>
            <a:tailEnd/>
          </a:ln>
        </p:spPr>
        <p:txBody>
          <a:bodyPr wrap="square" anchor="ctr">
            <a:spAutoFit/>
          </a:bodyPr>
          <a:lstStyle/>
          <a:p>
            <a:pPr>
              <a:spcBef>
                <a:spcPct val="50000"/>
              </a:spcBef>
            </a:pPr>
            <a:r>
              <a:rPr lang="ja-JP" altLang="en-US" sz="3600" dirty="0">
                <a:solidFill>
                  <a:srgbClr val="FF0000"/>
                </a:solidFill>
                <a:latin typeface="ＭＳ ゴシック" pitchFamily="49" charset="-128"/>
                <a:ea typeface="ＭＳ ゴシック" pitchFamily="49" charset="-128"/>
              </a:rPr>
              <a:t>　　</a:t>
            </a:r>
            <a:r>
              <a:rPr lang="ja-JP" altLang="en-US" sz="3200" dirty="0">
                <a:solidFill>
                  <a:srgbClr val="FF0000"/>
                </a:solidFill>
                <a:latin typeface="HG丸ｺﾞｼｯｸM-PRO" panose="020F0600000000000000" pitchFamily="50" charset="-128"/>
                <a:ea typeface="HG丸ｺﾞｼｯｸM-PRO" panose="020F0600000000000000" pitchFamily="50" charset="-128"/>
              </a:rPr>
              <a:t>　　取り組まなければいけません</a:t>
            </a:r>
            <a:r>
              <a:rPr lang="ja-JP" altLang="en-US" sz="3200" b="1" dirty="0">
                <a:solidFill>
                  <a:srgbClr val="FF0000"/>
                </a:solidFill>
                <a:latin typeface="HG丸ｺﾞｼｯｸM-PRO" panose="020F0600000000000000" pitchFamily="50" charset="-128"/>
                <a:ea typeface="HG丸ｺﾞｼｯｸM-PRO" panose="020F0600000000000000" pitchFamily="50" charset="-128"/>
              </a:rPr>
              <a:t>。</a:t>
            </a:r>
            <a:r>
              <a:rPr lang="ja-JP" altLang="en-US" sz="7200" dirty="0">
                <a:solidFill>
                  <a:srgbClr val="FF0000"/>
                </a:solidFill>
                <a:latin typeface="ＭＳ ゴシック" pitchFamily="49" charset="-128"/>
                <a:ea typeface="ＭＳ ゴシック" pitchFamily="49" charset="-128"/>
              </a:rPr>
              <a:t>　</a:t>
            </a:r>
          </a:p>
        </p:txBody>
      </p:sp>
      <p:sp>
        <p:nvSpPr>
          <p:cNvPr id="6" name="下矢印 5"/>
          <p:cNvSpPr>
            <a:spLocks noChangeArrowheads="1"/>
          </p:cNvSpPr>
          <p:nvPr/>
        </p:nvSpPr>
        <p:spPr bwMode="auto">
          <a:xfrm>
            <a:off x="4190447" y="2168297"/>
            <a:ext cx="569913" cy="519113"/>
          </a:xfrm>
          <a:prstGeom prst="downArrow">
            <a:avLst>
              <a:gd name="adj1" fmla="val 49861"/>
              <a:gd name="adj2" fmla="val 40671"/>
            </a:avLst>
          </a:prstGeom>
          <a:solidFill>
            <a:srgbClr val="000080"/>
          </a:solidFill>
          <a:ln w="25400" algn="ctr">
            <a:solidFill>
              <a:srgbClr val="385D8A"/>
            </a:solidFill>
            <a:miter lim="800000"/>
            <a:headEnd/>
            <a:tailEnd/>
          </a:ln>
        </p:spPr>
        <p:txBody>
          <a:bodyPr anchor="ctr"/>
          <a:lstStyle/>
          <a:p>
            <a:pPr algn="ctr" eaLnBrk="1" hangingPunct="1">
              <a:defRPr/>
            </a:pPr>
            <a:endParaRPr lang="ja-JP" altLang="en-US">
              <a:solidFill>
                <a:schemeClr val="lt1"/>
              </a:solidFill>
              <a:latin typeface="+mn-lt"/>
              <a:ea typeface="+mn-ea"/>
            </a:endParaRPr>
          </a:p>
        </p:txBody>
      </p:sp>
    </p:spTree>
    <p:extLst>
      <p:ext uri="{BB962C8B-B14F-4D97-AF65-F5344CB8AC3E}">
        <p14:creationId xmlns:p14="http://schemas.microsoft.com/office/powerpoint/2010/main" val="1660852756"/>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9"/>
          <p:cNvSpPr>
            <a:spLocks noChangeArrowheads="1"/>
          </p:cNvSpPr>
          <p:nvPr/>
        </p:nvSpPr>
        <p:spPr bwMode="auto">
          <a:xfrm>
            <a:off x="1142004" y="1156930"/>
            <a:ext cx="7262813" cy="719138"/>
          </a:xfrm>
          <a:prstGeom prst="rect">
            <a:avLst/>
          </a:prstGeom>
          <a:gradFill rotWithShape="1">
            <a:gsLst>
              <a:gs pos="0">
                <a:srgbClr val="FFFFFF">
                  <a:alpha val="50000"/>
                </a:srgbClr>
              </a:gs>
              <a:gs pos="100000">
                <a:srgbClr val="FF99CC"/>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2400">
              <a:latin typeface="Comic Sans MS" panose="030F0702030302020204" pitchFamily="66" charset="0"/>
            </a:endParaRPr>
          </a:p>
        </p:txBody>
      </p:sp>
      <p:sp>
        <p:nvSpPr>
          <p:cNvPr id="44035" name="Text Box 5"/>
          <p:cNvSpPr txBox="1">
            <a:spLocks noChangeArrowheads="1"/>
          </p:cNvSpPr>
          <p:nvPr/>
        </p:nvSpPr>
        <p:spPr bwMode="auto">
          <a:xfrm>
            <a:off x="374650" y="2765426"/>
            <a:ext cx="8351838" cy="954107"/>
          </a:xfrm>
          <a:prstGeom prst="rect">
            <a:avLst/>
          </a:prstGeom>
          <a:gradFill rotWithShape="1">
            <a:gsLst>
              <a:gs pos="0">
                <a:srgbClr val="66FF66"/>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18256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b="1" dirty="0"/>
              <a:t>○起源が近世（江戸時代）より前の時代</a:t>
            </a:r>
            <a:endParaRPr lang="en-US" altLang="ja-JP" sz="2800" b="1" dirty="0"/>
          </a:p>
          <a:p>
            <a:pPr eaLnBrk="1" hangingPunct="1">
              <a:spcBef>
                <a:spcPct val="0"/>
              </a:spcBef>
              <a:buFontTx/>
              <a:buNone/>
            </a:pPr>
            <a:r>
              <a:rPr lang="ja-JP" altLang="en-US" sz="2800" b="1" dirty="0"/>
              <a:t>○「きびしく差別されてきた身分の人々」</a:t>
            </a:r>
          </a:p>
        </p:txBody>
      </p:sp>
      <p:sp>
        <p:nvSpPr>
          <p:cNvPr id="44036" name="Text Box 6"/>
          <p:cNvSpPr txBox="1">
            <a:spLocks noChangeArrowheads="1"/>
          </p:cNvSpPr>
          <p:nvPr/>
        </p:nvSpPr>
        <p:spPr bwMode="auto">
          <a:xfrm>
            <a:off x="381000" y="1977787"/>
            <a:ext cx="8091488" cy="584200"/>
          </a:xfrm>
          <a:prstGeom prst="rect">
            <a:avLst/>
          </a:prstGeom>
          <a:solidFill>
            <a:srgbClr val="FFFF99"/>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b="1" dirty="0"/>
              <a:t>①</a:t>
            </a:r>
            <a:r>
              <a:rPr lang="ja-JP" altLang="en-US" b="1" dirty="0"/>
              <a:t>　正しい歴史認識に基づいた学習を</a:t>
            </a:r>
          </a:p>
        </p:txBody>
      </p:sp>
      <p:sp>
        <p:nvSpPr>
          <p:cNvPr id="44037" name="Text Box 10"/>
          <p:cNvSpPr txBox="1">
            <a:spLocks noChangeArrowheads="1"/>
          </p:cNvSpPr>
          <p:nvPr/>
        </p:nvSpPr>
        <p:spPr bwMode="auto">
          <a:xfrm>
            <a:off x="374650" y="3953254"/>
            <a:ext cx="8351838" cy="1385888"/>
          </a:xfrm>
          <a:prstGeom prst="rect">
            <a:avLst/>
          </a:prstGeom>
          <a:gradFill rotWithShape="1">
            <a:gsLst>
              <a:gs pos="0">
                <a:srgbClr val="66FF66"/>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18256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b="1" dirty="0"/>
              <a:t>○「農・工・商」に身分上の上下関係はなかった</a:t>
            </a:r>
            <a:endParaRPr lang="en-US" altLang="ja-JP" sz="2800" b="1" dirty="0"/>
          </a:p>
          <a:p>
            <a:pPr eaLnBrk="1" hangingPunct="1">
              <a:spcBef>
                <a:spcPct val="0"/>
              </a:spcBef>
              <a:buFontTx/>
              <a:buNone/>
            </a:pPr>
            <a:r>
              <a:rPr lang="ja-JP" altLang="en-US" sz="2800" b="1" dirty="0"/>
              <a:t>○「えた」身分や「ひにん」身分は，「百姓や町人とは</a:t>
            </a:r>
            <a:endParaRPr lang="en-US" altLang="ja-JP" sz="2800" b="1" dirty="0"/>
          </a:p>
          <a:p>
            <a:pPr eaLnBrk="1" hangingPunct="1">
              <a:spcBef>
                <a:spcPct val="0"/>
              </a:spcBef>
              <a:buFontTx/>
              <a:buNone/>
            </a:pPr>
            <a:r>
              <a:rPr lang="ja-JP" altLang="en-US" sz="2800" b="1" dirty="0"/>
              <a:t>　別に身分上きびしく差別されてきた人々」と記述</a:t>
            </a:r>
          </a:p>
        </p:txBody>
      </p:sp>
      <p:sp>
        <p:nvSpPr>
          <p:cNvPr id="44038" name="Text Box 11"/>
          <p:cNvSpPr txBox="1">
            <a:spLocks noChangeArrowheads="1"/>
          </p:cNvSpPr>
          <p:nvPr/>
        </p:nvSpPr>
        <p:spPr bwMode="auto">
          <a:xfrm>
            <a:off x="422275" y="5615246"/>
            <a:ext cx="8353425" cy="954088"/>
          </a:xfrm>
          <a:prstGeom prst="rect">
            <a:avLst/>
          </a:prstGeom>
          <a:gradFill rotWithShape="1">
            <a:gsLst>
              <a:gs pos="0">
                <a:srgbClr val="66FF66"/>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18256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b="1"/>
              <a:t>○幕府や藩がつくったとか，置いたという記述は，</a:t>
            </a:r>
            <a:endParaRPr lang="en-US" altLang="ja-JP" sz="2800" b="1"/>
          </a:p>
          <a:p>
            <a:pPr eaLnBrk="1" hangingPunct="1">
              <a:spcBef>
                <a:spcPct val="0"/>
              </a:spcBef>
              <a:buFontTx/>
              <a:buNone/>
            </a:pPr>
            <a:r>
              <a:rPr lang="ja-JP" altLang="en-US" sz="2800" b="1"/>
              <a:t>　 削除 </a:t>
            </a:r>
            <a:endParaRPr lang="ja-JP" altLang="en-US" sz="3600" b="1"/>
          </a:p>
        </p:txBody>
      </p:sp>
      <p:sp>
        <p:nvSpPr>
          <p:cNvPr id="44040" name="Rectangle 10"/>
          <p:cNvSpPr>
            <a:spLocks noChangeArrowheads="1"/>
          </p:cNvSpPr>
          <p:nvPr/>
        </p:nvSpPr>
        <p:spPr bwMode="auto">
          <a:xfrm>
            <a:off x="1155479" y="1156930"/>
            <a:ext cx="688816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b="1" dirty="0">
                <a:solidFill>
                  <a:schemeClr val="tx2"/>
                </a:solidFill>
              </a:rPr>
              <a:t>同和問題</a:t>
            </a:r>
            <a:r>
              <a:rPr lang="en-US" altLang="ja-JP" sz="2800" b="1" dirty="0">
                <a:solidFill>
                  <a:schemeClr val="tx2"/>
                </a:solidFill>
              </a:rPr>
              <a:t>(</a:t>
            </a:r>
            <a:r>
              <a:rPr lang="ja-JP" altLang="en-US" sz="2800" b="1" dirty="0">
                <a:solidFill>
                  <a:schemeClr val="tx2"/>
                </a:solidFill>
              </a:rPr>
              <a:t>部落問題</a:t>
            </a:r>
            <a:r>
              <a:rPr lang="en-US" altLang="ja-JP" sz="2800" b="1" dirty="0">
                <a:solidFill>
                  <a:schemeClr val="tx2"/>
                </a:solidFill>
              </a:rPr>
              <a:t>)</a:t>
            </a:r>
            <a:r>
              <a:rPr lang="ja-JP" altLang="en-US" sz="2800" b="1" dirty="0">
                <a:solidFill>
                  <a:schemeClr val="tx2"/>
                </a:solidFill>
              </a:rPr>
              <a:t>に関する学習において</a:t>
            </a:r>
          </a:p>
          <a:p>
            <a:pPr eaLnBrk="1" hangingPunct="1">
              <a:spcBef>
                <a:spcPct val="0"/>
              </a:spcBef>
              <a:buFontTx/>
              <a:buNone/>
            </a:pPr>
            <a:r>
              <a:rPr lang="ja-JP" altLang="en-US" sz="2800" b="1" dirty="0">
                <a:solidFill>
                  <a:schemeClr val="tx2"/>
                </a:solidFill>
              </a:rPr>
              <a:t>大切にしたいこと</a:t>
            </a:r>
            <a:endParaRPr lang="ja-JP" altLang="en-US" sz="2000" b="1" dirty="0">
              <a:solidFill>
                <a:schemeClr val="tx2"/>
              </a:solidFill>
            </a:endParaRPr>
          </a:p>
        </p:txBody>
      </p:sp>
      <p:pic>
        <p:nvPicPr>
          <p:cNvPr id="10" name="Picture 2" descr="MC90022233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469" y="984118"/>
            <a:ext cx="828010" cy="85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角丸四角形 10"/>
          <p:cNvSpPr/>
          <p:nvPr/>
        </p:nvSpPr>
        <p:spPr>
          <a:xfrm>
            <a:off x="1455799" y="206565"/>
            <a:ext cx="6189540" cy="694630"/>
          </a:xfrm>
          <a:prstGeom prst="roundRect">
            <a:avLst>
              <a:gd name="adj" fmla="val 50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ＤＨＰ特太ゴシック体" panose="020B0500000000000000" pitchFamily="50" charset="-128"/>
                <a:ea typeface="ＤＨＰ特太ゴシック体" panose="020B0500000000000000" pitchFamily="50" charset="-128"/>
              </a:rPr>
              <a:t>３　学校での取組に当たって</a:t>
            </a:r>
            <a:endParaRPr kumimoji="1" lang="ja-JP" altLang="en-US" sz="3200" dirty="0"/>
          </a:p>
        </p:txBody>
      </p:sp>
    </p:spTree>
    <p:extLst>
      <p:ext uri="{BB962C8B-B14F-4D97-AF65-F5344CB8AC3E}">
        <p14:creationId xmlns:p14="http://schemas.microsoft.com/office/powerpoint/2010/main" val="2195575134"/>
      </p:ext>
    </p:extLst>
  </p:cSld>
  <p:clrMapOvr>
    <a:masterClrMapping/>
  </p:clrMapOvr>
  <p:transition spd="med">
    <p:fade/>
  </p:transition>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スリップストリーム">
  <a:themeElements>
    <a:clrScheme name="スリップストリーム">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スリップストリーム">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スリップストリーム">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4889</TotalTime>
  <Words>3141</Words>
  <Application>Microsoft Office PowerPoint</Application>
  <PresentationFormat>画面に合わせる (4:3)</PresentationFormat>
  <Paragraphs>174</Paragraphs>
  <Slides>14</Slides>
  <Notes>14</Notes>
  <HiddenSlides>0</HiddenSlides>
  <MMClips>0</MMClips>
  <ScaleCrop>false</ScaleCrop>
  <HeadingPairs>
    <vt:vector size="6" baseType="variant">
      <vt:variant>
        <vt:lpstr>使用されているフォント</vt:lpstr>
      </vt:variant>
      <vt:variant>
        <vt:i4>20</vt:i4>
      </vt:variant>
      <vt:variant>
        <vt:lpstr>テーマ</vt:lpstr>
      </vt:variant>
      <vt:variant>
        <vt:i4>2</vt:i4>
      </vt:variant>
      <vt:variant>
        <vt:lpstr>スライド タイトル</vt:lpstr>
      </vt:variant>
      <vt:variant>
        <vt:i4>14</vt:i4>
      </vt:variant>
    </vt:vector>
  </HeadingPairs>
  <TitlesOfParts>
    <vt:vector size="36" baseType="lpstr">
      <vt:lpstr>BIZ UDゴシック</vt:lpstr>
      <vt:lpstr>BIZ UD明朝 Medium</vt:lpstr>
      <vt:lpstr>ＤＨＰ特太ゴシック体</vt:lpstr>
      <vt:lpstr>HGP創英角ｺﾞｼｯｸUB</vt:lpstr>
      <vt:lpstr>HGP明朝E</vt:lpstr>
      <vt:lpstr>HGｺﾞｼｯｸM</vt:lpstr>
      <vt:lpstr>HG丸ｺﾞｼｯｸM-PRO</vt:lpstr>
      <vt:lpstr>ＭＳ Ｐゴシック</vt:lpstr>
      <vt:lpstr>ＭＳ ゴシック</vt:lpstr>
      <vt:lpstr>ＭＳ 明朝</vt:lpstr>
      <vt:lpstr>ＭＳ明朝</vt:lpstr>
      <vt:lpstr>新細明體</vt:lpstr>
      <vt:lpstr>Arial</vt:lpstr>
      <vt:lpstr>Calibri</vt:lpstr>
      <vt:lpstr>Calibri Light</vt:lpstr>
      <vt:lpstr>Century</vt:lpstr>
      <vt:lpstr>Comic Sans MS</vt:lpstr>
      <vt:lpstr>Georgia</vt:lpstr>
      <vt:lpstr>Times New Roman</vt:lpstr>
      <vt:lpstr>Trebuchet MS</vt:lpstr>
      <vt:lpstr>Office テーマ</vt:lpstr>
      <vt:lpstr>スリップストリーム</vt:lpstr>
      <vt:lpstr>　同和問題（部落問題）   　　に関する理解を深めよう</vt:lpstr>
      <vt:lpstr>PowerPoint プレゼンテーション</vt:lpstr>
      <vt:lpstr>PowerPoint プレゼンテーション</vt:lpstr>
      <vt:lpstr>同和問題（部落問題）とは</vt:lpstr>
      <vt:lpstr>部落差別にまつわる様々な理不尽な問題</vt:lpstr>
      <vt:lpstr>同和問題の基本認識</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鹿児島県</dc:creator>
  <cp:lastModifiedBy>黒川 周一</cp:lastModifiedBy>
  <cp:revision>342</cp:revision>
  <cp:lastPrinted>2021-03-21T07:53:15Z</cp:lastPrinted>
  <dcterms:created xsi:type="dcterms:W3CDTF">2020-05-11T09:35:31Z</dcterms:created>
  <dcterms:modified xsi:type="dcterms:W3CDTF">2023-03-24T04:44:09Z</dcterms:modified>
</cp:coreProperties>
</file>