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405" r:id="rId3"/>
    <p:sldId id="406" r:id="rId4"/>
    <p:sldId id="426" r:id="rId5"/>
    <p:sldId id="417" r:id="rId6"/>
    <p:sldId id="410" r:id="rId7"/>
    <p:sldId id="434" r:id="rId8"/>
    <p:sldId id="430" r:id="rId9"/>
    <p:sldId id="427" r:id="rId10"/>
    <p:sldId id="424" r:id="rId11"/>
    <p:sldId id="432" r:id="rId12"/>
    <p:sldId id="420" r:id="rId13"/>
    <p:sldId id="429" r:id="rId14"/>
    <p:sldId id="376"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66"/>
    <a:srgbClr val="FFCCFF"/>
    <a:srgbClr val="CCFFCC"/>
    <a:srgbClr val="CCFFFF"/>
    <a:srgbClr val="FFFFCC"/>
    <a:srgbClr val="FFCC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8" autoAdjust="0"/>
    <p:restoredTop sz="71540" autoAdjust="0"/>
  </p:normalViewPr>
  <p:slideViewPr>
    <p:cSldViewPr snapToGrid="0">
      <p:cViewPr varScale="1">
        <p:scale>
          <a:sx n="84" d="100"/>
          <a:sy n="84" d="100"/>
        </p:scale>
        <p:origin x="102" y="1776"/>
      </p:cViewPr>
      <p:guideLst/>
    </p:cSldViewPr>
  </p:slideViewPr>
  <p:outlineViewPr>
    <p:cViewPr>
      <p:scale>
        <a:sx n="33" d="100"/>
        <a:sy n="33" d="100"/>
      </p:scale>
      <p:origin x="0" y="-6252"/>
    </p:cViewPr>
  </p:outlineViewPr>
  <p:notesTextViewPr>
    <p:cViewPr>
      <p:scale>
        <a:sx n="150" d="100"/>
        <a:sy n="150"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6" cy="498692"/>
          </a:xfrm>
          <a:prstGeom prst="rect">
            <a:avLst/>
          </a:prstGeom>
        </p:spPr>
        <p:txBody>
          <a:bodyPr vert="horz" lIns="91559" tIns="45779" rIns="91559" bIns="45779"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1559" tIns="45779" rIns="91559" bIns="4577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2"/>
          </a:xfrm>
          <a:prstGeom prst="rect">
            <a:avLst/>
          </a:prstGeom>
        </p:spPr>
        <p:txBody>
          <a:bodyPr vert="horz" lIns="91559" tIns="45779" rIns="91559" bIns="45779"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59" tIns="45779" rIns="91559" bIns="4577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人権同和教育課ｅコンテンツナンバー９</a:t>
            </a:r>
          </a:p>
          <a:p>
            <a:r>
              <a:rPr lang="ja-JP" altLang="en-US" dirty="0">
                <a:latin typeface="Arial" panose="020B0604020202020204" pitchFamily="34" charset="0"/>
              </a:rPr>
              <a:t>犯罪被害者とその家族の人権に配慮しよう</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26798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忘れてはいけないことが，犯罪被害者等のプライバシーの保護を徹底することです。</a:t>
            </a:r>
          </a:p>
          <a:p>
            <a:r>
              <a:rPr kumimoji="1" lang="ja-JP" altLang="en-US" dirty="0">
                <a:latin typeface="+mj-ea"/>
                <a:ea typeface="+mj-ea"/>
              </a:rPr>
              <a:t>特に，個人情報の取扱いについて十分な配慮を行うことが大切です。</a:t>
            </a:r>
            <a:endParaRPr kumimoji="1" lang="en-US" altLang="ja-JP" dirty="0">
              <a:latin typeface="+mj-ea"/>
              <a:ea typeface="+mj-ea"/>
            </a:endParaRPr>
          </a:p>
          <a:p>
            <a:r>
              <a:rPr kumimoji="1" lang="ja-JP" altLang="en-US" dirty="0">
                <a:latin typeface="+mj-ea"/>
                <a:ea typeface="+mj-ea"/>
              </a:rPr>
              <a:t>犯罪被害</a:t>
            </a:r>
            <a:r>
              <a:rPr kumimoji="1" lang="ja-JP" altLang="en-US">
                <a:latin typeface="+mj-ea"/>
                <a:ea typeface="+mj-ea"/>
              </a:rPr>
              <a:t>に遭う</a:t>
            </a:r>
            <a:r>
              <a:rPr kumimoji="1" lang="ja-JP" altLang="en-US" sz="1200" kern="1200">
                <a:solidFill>
                  <a:schemeClr val="tx1"/>
                </a:solidFill>
                <a:latin typeface="+mj-ea"/>
                <a:ea typeface="+mn-ea"/>
                <a:cs typeface="+mn-cs"/>
              </a:rPr>
              <a:t>人</a:t>
            </a:r>
            <a:r>
              <a:rPr kumimoji="1" lang="ja-JP" altLang="en-US">
                <a:latin typeface="+mj-ea"/>
                <a:ea typeface="+mj-ea"/>
              </a:rPr>
              <a:t>は特別な</a:t>
            </a:r>
            <a:r>
              <a:rPr kumimoji="1" lang="ja-JP" altLang="en-US" sz="1200" kern="1200">
                <a:solidFill>
                  <a:schemeClr val="tx1"/>
                </a:solidFill>
                <a:latin typeface="+mj-ea"/>
                <a:ea typeface="+mn-ea"/>
                <a:cs typeface="+mn-cs"/>
              </a:rPr>
              <a:t>人</a:t>
            </a:r>
            <a:r>
              <a:rPr kumimoji="1" lang="ja-JP" altLang="en-US">
                <a:latin typeface="+mj-ea"/>
                <a:ea typeface="+mj-ea"/>
              </a:rPr>
              <a:t>で</a:t>
            </a:r>
            <a:r>
              <a:rPr kumimoji="1" lang="ja-JP" altLang="en-US" dirty="0">
                <a:latin typeface="+mj-ea"/>
                <a:ea typeface="+mj-ea"/>
              </a:rPr>
              <a:t>はなく、社会で普通に</a:t>
            </a:r>
            <a:r>
              <a:rPr kumimoji="1" lang="ja-JP" altLang="en-US">
                <a:latin typeface="+mj-ea"/>
                <a:ea typeface="+mj-ea"/>
              </a:rPr>
              <a:t>暮らしている</a:t>
            </a:r>
            <a:r>
              <a:rPr kumimoji="1" lang="ja-JP" altLang="en-US" sz="1200" kern="1200">
                <a:solidFill>
                  <a:schemeClr val="tx1"/>
                </a:solidFill>
                <a:latin typeface="+mj-ea"/>
                <a:ea typeface="+mn-ea"/>
                <a:cs typeface="+mn-cs"/>
              </a:rPr>
              <a:t>人</a:t>
            </a:r>
            <a:r>
              <a:rPr kumimoji="1" lang="ja-JP" altLang="en-US">
                <a:latin typeface="+mj-ea"/>
                <a:ea typeface="+mj-ea"/>
              </a:rPr>
              <a:t>たち</a:t>
            </a:r>
            <a:r>
              <a:rPr kumimoji="1" lang="ja-JP" altLang="en-US" dirty="0">
                <a:latin typeface="+mj-ea"/>
                <a:ea typeface="+mj-ea"/>
              </a:rPr>
              <a:t>です。その平穏な暮らしの中で、犯罪は突然起きるのです。突然，犯罪被害者等になる可能性があることを認識し，自らの問題として考えさせることが大切です。</a:t>
            </a:r>
          </a:p>
          <a:p>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dirty="0"/>
          </a:p>
        </p:txBody>
      </p:sp>
    </p:spTree>
    <p:extLst>
      <p:ext uri="{BB962C8B-B14F-4D97-AF65-F5344CB8AC3E}">
        <p14:creationId xmlns:p14="http://schemas.microsoft.com/office/powerpoint/2010/main" val="26701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最後に，犯罪被害者等の支援に係る相談体制等について紹介します。</a:t>
            </a:r>
            <a:endParaRPr kumimoji="1" lang="en-US" altLang="ja-JP" dirty="0"/>
          </a:p>
          <a:p>
            <a:r>
              <a:rPr kumimoji="1" lang="ja-JP" altLang="en-US" dirty="0"/>
              <a:t>鹿児島県では，県警本部に設置する被害者支援室で様々な側面から犯罪被害者等の支援の充実を図るとともに，くらし共生協働課に設置する犯罪「犯罪被害者等支援総合窓口」において，個別相談窓口の案内等を行っています。</a:t>
            </a:r>
          </a:p>
          <a:p>
            <a:r>
              <a:rPr kumimoji="1" lang="ja-JP" altLang="en-US" dirty="0"/>
              <a:t>さらに，平成</a:t>
            </a:r>
            <a:r>
              <a:rPr kumimoji="1" lang="en-US" altLang="ja-JP" dirty="0"/>
              <a:t>28</a:t>
            </a:r>
            <a:r>
              <a:rPr kumimoji="1" lang="ja-JP" altLang="en-US" dirty="0"/>
              <a:t>年には，性暴力や性犯罪の被害者の尊厳を守るとともに，その心情に配慮し，犯罪被害者等が心身に受けた被害の軽減を図ることを目的とした「性暴力被害者サポートネットワークかごしま（通称：</a:t>
            </a:r>
            <a:r>
              <a:rPr kumimoji="1" lang="en-US" altLang="ja-JP" dirty="0"/>
              <a:t>FLOWER</a:t>
            </a:r>
            <a:r>
              <a:rPr kumimoji="1" lang="ja-JP" altLang="en-US" dirty="0"/>
              <a:t>（フラワー））を設置し，各関係機関と連携して支援を行っています。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107918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j-ea"/>
                <a:ea typeface="+mj-ea"/>
              </a:rPr>
              <a:t>また，警察庁では、ホームページ「犯罪被害者等施策」を通じて、犯罪被害者等やその</a:t>
            </a:r>
            <a:r>
              <a:rPr kumimoji="1" lang="ja-JP" altLang="en-US" sz="1200" kern="1200" dirty="0">
                <a:solidFill>
                  <a:schemeClr val="tx1"/>
                </a:solidFill>
                <a:latin typeface="+mj-ea"/>
                <a:ea typeface="+mn-ea"/>
                <a:cs typeface="+mn-cs"/>
              </a:rPr>
              <a:t>支援</a:t>
            </a:r>
            <a:r>
              <a:rPr kumimoji="1" lang="ja-JP" altLang="en-US" dirty="0">
                <a:latin typeface="+mj-ea"/>
                <a:ea typeface="+mj-ea"/>
              </a:rPr>
              <a:t>者に向けて様々な情報を提供しています。こちらでは、被害者や</a:t>
            </a:r>
            <a:r>
              <a:rPr kumimoji="1" lang="ja-JP" altLang="en-US" sz="1200" kern="1200" dirty="0">
                <a:solidFill>
                  <a:schemeClr val="tx1"/>
                </a:solidFill>
                <a:latin typeface="+mj-ea"/>
                <a:ea typeface="+mn-ea"/>
                <a:cs typeface="+mn-cs"/>
              </a:rPr>
              <a:t>支援</a:t>
            </a:r>
            <a:r>
              <a:rPr kumimoji="1" lang="ja-JP" altLang="en-US" dirty="0">
                <a:latin typeface="+mj-ea"/>
                <a:ea typeface="+mj-ea"/>
              </a:rPr>
              <a:t>者の声、</a:t>
            </a:r>
            <a:r>
              <a:rPr kumimoji="1" lang="ja-JP" altLang="en-US" sz="1200" kern="1200" dirty="0">
                <a:solidFill>
                  <a:schemeClr val="tx1"/>
                </a:solidFill>
                <a:latin typeface="+mj-ea"/>
                <a:ea typeface="+mn-ea"/>
                <a:cs typeface="+mn-cs"/>
              </a:rPr>
              <a:t>支援</a:t>
            </a:r>
            <a:r>
              <a:rPr kumimoji="1" lang="ja-JP" altLang="en-US" dirty="0">
                <a:latin typeface="+mj-ea"/>
                <a:ea typeface="+mj-ea"/>
              </a:rPr>
              <a:t>のための主な施策、被害者の</a:t>
            </a:r>
            <a:r>
              <a:rPr kumimoji="1" lang="ja-JP" altLang="en-US" sz="1200" kern="1200" dirty="0">
                <a:solidFill>
                  <a:schemeClr val="tx1"/>
                </a:solidFill>
                <a:latin typeface="+mj-ea"/>
                <a:ea typeface="+mn-ea"/>
                <a:cs typeface="+mn-cs"/>
              </a:rPr>
              <a:t>支援</a:t>
            </a:r>
            <a:r>
              <a:rPr kumimoji="1" lang="ja-JP" altLang="en-US" dirty="0">
                <a:latin typeface="+mj-ea"/>
                <a:ea typeface="+mj-ea"/>
              </a:rPr>
              <a:t>体制や</a:t>
            </a:r>
            <a:r>
              <a:rPr kumimoji="1" lang="ja-JP" altLang="en-US" sz="1200" kern="1200" dirty="0">
                <a:solidFill>
                  <a:schemeClr val="tx1"/>
                </a:solidFill>
                <a:latin typeface="+mj-ea"/>
                <a:ea typeface="+mn-ea"/>
                <a:cs typeface="+mn-cs"/>
              </a:rPr>
              <a:t>支援</a:t>
            </a:r>
            <a:r>
              <a:rPr kumimoji="1" lang="ja-JP" altLang="en-US" dirty="0">
                <a:latin typeface="+mj-ea"/>
                <a:ea typeface="+mj-ea"/>
              </a:rPr>
              <a:t>団体などの情報が公開されていますので，参考にしてください。</a:t>
            </a: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60856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人権教育は全ての教育の基本</a:t>
            </a:r>
            <a:r>
              <a:rPr lang="ja-JP" altLang="en-US" dirty="0"/>
              <a:t>です。</a:t>
            </a:r>
            <a:endParaRPr lang="ja-JP" altLang="ja-JP" dirty="0"/>
          </a:p>
          <a:p>
            <a:r>
              <a:rPr lang="ja-JP" altLang="ja-JP" dirty="0"/>
              <a:t>子どもたちが，今日も行きたいと思う学校づくりを進めましょう。</a:t>
            </a: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このコンテンツでは，次の内容を学習します。</a:t>
            </a:r>
          </a:p>
          <a:p>
            <a:r>
              <a:rPr kumimoji="1" lang="ja-JP" altLang="en-US" dirty="0"/>
              <a:t>１　犯罪被害者等に係る人権問題</a:t>
            </a:r>
          </a:p>
          <a:p>
            <a:r>
              <a:rPr kumimoji="1" lang="ja-JP" altLang="en-US" dirty="0"/>
              <a:t>２　犯罪被害者等に係る法律等</a:t>
            </a:r>
            <a:endParaRPr kumimoji="1" lang="en-US" altLang="ja-JP" dirty="0"/>
          </a:p>
          <a:p>
            <a:r>
              <a:rPr kumimoji="1" lang="ja-JP" altLang="en-US" dirty="0"/>
              <a:t>３　学校での取組について</a:t>
            </a: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犯罪被害者等基本法において，「犯罪被害者等」とは，犯罪及びこれに準ずる心身に有害な影響を及ぼす行為により、害を被った者及びその家族または遺族のことをいいます。</a:t>
            </a:r>
          </a:p>
          <a:p>
            <a:r>
              <a:rPr lang="ja-JP" altLang="en-US" dirty="0"/>
              <a:t>令和４年</a:t>
            </a:r>
            <a:r>
              <a:rPr lang="en-US" altLang="ja-JP" dirty="0"/>
              <a:t>8</a:t>
            </a:r>
            <a:r>
              <a:rPr lang="ja-JP" altLang="en-US" dirty="0"/>
              <a:t>月の警察庁による令和３年の 「刑法犯に関する統計資料」では，</a:t>
            </a:r>
            <a:r>
              <a:rPr kumimoji="1" lang="ja-JP" altLang="en-US" dirty="0">
                <a:latin typeface="+mn-ea"/>
                <a:ea typeface="+mn-ea"/>
              </a:rPr>
              <a:t>令和３年に犯罪による被害を受けた人の数は、</a:t>
            </a:r>
            <a:r>
              <a:rPr kumimoji="1" lang="en-US" altLang="ja-JP" dirty="0">
                <a:latin typeface="+mn-ea"/>
                <a:ea typeface="+mn-ea"/>
              </a:rPr>
              <a:t>41</a:t>
            </a:r>
            <a:r>
              <a:rPr kumimoji="1" lang="ja-JP" altLang="en-US" dirty="0">
                <a:latin typeface="+mn-ea"/>
                <a:ea typeface="+mn-ea"/>
              </a:rPr>
              <a:t>万人を超えています。このほかに犯罪として認知されてはいないものの犯罪に準ずる行為の被害に遭っているケースもあります。犯罪被害者は，特別な人ではなく、社会で普通に暮らしていても，突然なってしまうものです。</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dirty="0"/>
          </a:p>
        </p:txBody>
      </p:sp>
    </p:spTree>
    <p:extLst>
      <p:ext uri="{BB962C8B-B14F-4D97-AF65-F5344CB8AC3E}">
        <p14:creationId xmlns:p14="http://schemas.microsoft.com/office/powerpoint/2010/main" val="358949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平成</a:t>
            </a:r>
            <a:r>
              <a:rPr kumimoji="1" lang="en-US" altLang="ja-JP" dirty="0">
                <a:latin typeface="+mn-ea"/>
                <a:ea typeface="+mn-ea"/>
              </a:rPr>
              <a:t>29</a:t>
            </a:r>
            <a:r>
              <a:rPr kumimoji="1" lang="ja-JP" altLang="en-US" dirty="0">
                <a:latin typeface="+mn-ea"/>
                <a:ea typeface="+mn-ea"/>
              </a:rPr>
              <a:t>年に内閣府が行った「人権擁護に関する世論調査」で「犯罪被害者やその家族に関し，現在どのような人権問題が起きていると思いますか？」という質問の回答として，「事件のことに関して，周囲にうわさ話をされること」や「犯罪行為によって精神的なショックを受けること」と約</a:t>
            </a:r>
            <a:r>
              <a:rPr kumimoji="1" lang="en-US" altLang="ja-JP" dirty="0">
                <a:latin typeface="+mn-ea"/>
                <a:ea typeface="+mn-ea"/>
              </a:rPr>
              <a:t>59</a:t>
            </a:r>
            <a:r>
              <a:rPr kumimoji="1" lang="ja-JP" altLang="en-US" dirty="0">
                <a:latin typeface="+mn-ea"/>
                <a:ea typeface="+mn-ea"/>
              </a:rPr>
              <a:t>％の人が答えています。</a:t>
            </a:r>
            <a:endParaRPr kumimoji="1" lang="en-US" altLang="ja-JP" dirty="0">
              <a:latin typeface="+mn-ea"/>
              <a:ea typeface="+mn-ea"/>
            </a:endParaRPr>
          </a:p>
          <a:p>
            <a:r>
              <a:rPr kumimoji="1" lang="ja-JP" altLang="en-US" dirty="0">
                <a:latin typeface="+mn-ea"/>
                <a:ea typeface="+mn-ea"/>
              </a:rPr>
              <a:t>犯罪被害者やその家族は，犯罪そのものやその後遺症によって精神的，経済的に苦しんでいるにもかかわらず，追い打ちをかけるように，興味本位のうわさや心無い中傷等により名誉が傷つけられたり，私生活の平穏が脅かされたりするなどの問題が指摘さ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dirty="0"/>
          </a:p>
        </p:txBody>
      </p:sp>
    </p:spTree>
    <p:extLst>
      <p:ext uri="{BB962C8B-B14F-4D97-AF65-F5344CB8AC3E}">
        <p14:creationId xmlns:p14="http://schemas.microsoft.com/office/powerpoint/2010/main" val="259903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こうした犯罪被害者に係る人権問題への対策として，犯罪被害者等の権利や利益の保護を守るため，平成</a:t>
            </a:r>
            <a:r>
              <a:rPr kumimoji="1" lang="en-US" altLang="ja-JP" dirty="0"/>
              <a:t>17</a:t>
            </a:r>
            <a:r>
              <a:rPr kumimoji="1" lang="ja-JP" altLang="en-US" dirty="0"/>
              <a:t>年</a:t>
            </a:r>
            <a:r>
              <a:rPr kumimoji="1" lang="en-US" altLang="ja-JP" dirty="0"/>
              <a:t>12</a:t>
            </a:r>
            <a:r>
              <a:rPr kumimoji="1" lang="ja-JP" altLang="en-US" dirty="0"/>
              <a:t>月に犯罪被害者等基本法が定められ，それに基づき，犯罪被害者等基本計画が策定されました。平成</a:t>
            </a:r>
            <a:r>
              <a:rPr kumimoji="1" lang="en-US" altLang="ja-JP" dirty="0"/>
              <a:t>28</a:t>
            </a:r>
            <a:r>
              <a:rPr kumimoji="1" lang="ja-JP" altLang="en-US" dirty="0"/>
              <a:t>年度までに第</a:t>
            </a:r>
            <a:r>
              <a:rPr kumimoji="1" lang="en-US" altLang="ja-JP" dirty="0"/>
              <a:t>3</a:t>
            </a:r>
            <a:r>
              <a:rPr kumimoji="1" lang="ja-JP" altLang="en-US" dirty="0"/>
              <a:t>次の計画が策定され，現在，この計画により，被害者を支援する各種制度の拡充や公費負担制度の運用の開始など，社会全体で犯罪被害者等を支援していこうとする取組が進められています。</a:t>
            </a:r>
            <a:endParaRPr kumimoji="1" lang="en-US" altLang="ja-JP" dirty="0"/>
          </a:p>
          <a:p>
            <a:r>
              <a:rPr kumimoji="1" lang="ja-JP" altLang="en-US" dirty="0"/>
              <a:t>鹿児島県は，犯罪被害者等支援に関し，基本理念を定め，並びに県，県民，事業者及び民間支援団体の責務を明らかにするとともに，犯罪被害者等支援に関する施策の基本となる事項を定めることにより，犯罪被害者等支援を総合的かつ計画的に推進し，もって犯罪被害者等が受けた被害の早期の回復又は軽減及び犯罪被害者等の生活の再建を図り，誰もが安心して暮らすことができる地域社会の実現に寄与することを目指すため，令和３年</a:t>
            </a:r>
            <a:r>
              <a:rPr kumimoji="1" lang="en-US" altLang="ja-JP" dirty="0"/>
              <a:t>12</a:t>
            </a:r>
            <a:r>
              <a:rPr kumimoji="1" lang="ja-JP" altLang="en-US" dirty="0"/>
              <a:t>月に「鹿児島県犯罪被害者等</a:t>
            </a:r>
            <a:r>
              <a:rPr kumimoji="1" lang="ja-JP" altLang="en-US"/>
              <a:t>支援条例」を</a:t>
            </a:r>
            <a:r>
              <a:rPr kumimoji="1" lang="ja-JP" altLang="en-US" dirty="0"/>
              <a:t>制定しました。併せて，県全体の犯罪被害者等支援のさらなる充実を図るに当たり，支援に関する施策を総合的かつ計画的に推進するため，条例第</a:t>
            </a:r>
            <a:r>
              <a:rPr kumimoji="1" lang="en-US" altLang="ja-JP" dirty="0"/>
              <a:t>11</a:t>
            </a:r>
            <a:r>
              <a:rPr kumimoji="1" lang="ja-JP" altLang="en-US" dirty="0"/>
              <a:t>条</a:t>
            </a:r>
            <a:r>
              <a:rPr kumimoji="1" lang="en-US" altLang="ja-JP" dirty="0"/>
              <a:t>(</a:t>
            </a:r>
            <a:r>
              <a:rPr kumimoji="1" lang="ja-JP" altLang="en-US" dirty="0"/>
              <a:t>計画の策定等</a:t>
            </a:r>
            <a:r>
              <a:rPr kumimoji="1" lang="en-US" altLang="ja-JP" dirty="0"/>
              <a:t>)</a:t>
            </a:r>
            <a:r>
              <a:rPr kumimoji="1" lang="ja-JP" altLang="en-US" dirty="0"/>
              <a:t>に基づき，新たに「鹿児島県犯罪被害者等支援計画」が策定されました。</a:t>
            </a:r>
          </a:p>
          <a:p>
            <a:r>
              <a:rPr kumimoji="1" lang="ja-JP" altLang="en-US" dirty="0"/>
              <a:t>また，毎年</a:t>
            </a:r>
            <a:r>
              <a:rPr kumimoji="1" lang="en-US" altLang="ja-JP" dirty="0"/>
              <a:t>11</a:t>
            </a:r>
            <a:r>
              <a:rPr kumimoji="1" lang="ja-JP" altLang="en-US" dirty="0"/>
              <a:t>月</a:t>
            </a:r>
            <a:r>
              <a:rPr kumimoji="1" lang="en-US" altLang="ja-JP" dirty="0"/>
              <a:t>25</a:t>
            </a:r>
            <a:r>
              <a:rPr kumimoji="1" lang="ja-JP" altLang="en-US" dirty="0"/>
              <a:t>日から</a:t>
            </a:r>
            <a:r>
              <a:rPr kumimoji="1" lang="en-US" altLang="ja-JP" dirty="0"/>
              <a:t>12</a:t>
            </a:r>
            <a:r>
              <a:rPr kumimoji="1" lang="ja-JP" altLang="en-US" dirty="0"/>
              <a:t>月１日までの１週間は，「犯罪被害者週間」として犯罪被害者等が置かれている状況や犯罪被害者等の名誉又は生活の平穏への配慮の重要性について，理解を深めてもらうことを目的とした活動が展開さ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dirty="0"/>
          </a:p>
        </p:txBody>
      </p:sp>
    </p:spTree>
    <p:extLst>
      <p:ext uri="{BB962C8B-B14F-4D97-AF65-F5344CB8AC3E}">
        <p14:creationId xmlns:p14="http://schemas.microsoft.com/office/powerpoint/2010/main" val="79683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それでは，学校ではどのように取り組んでいけばよいのでしょうか。</a:t>
            </a:r>
            <a:endParaRPr kumimoji="1" lang="en-US" altLang="ja-JP" dirty="0"/>
          </a:p>
          <a:p>
            <a:r>
              <a:rPr kumimoji="1" lang="ja-JP" altLang="en-US" dirty="0"/>
              <a:t>まず，犯罪被害者等に対する理解を促進する必要があります。</a:t>
            </a:r>
            <a:endParaRPr kumimoji="1" lang="en-US" altLang="ja-JP" dirty="0"/>
          </a:p>
          <a:p>
            <a:r>
              <a:rPr kumimoji="1" lang="ja-JP" altLang="en-US" dirty="0"/>
              <a:t>犯罪被害者に係る差別や偏見等のもととなる「不安」を解消するために，正しい情報を得ること，不確かな情報に惑わされることなく，差別的な言動に同調させないことが大切です。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dirty="0"/>
          </a:p>
        </p:txBody>
      </p:sp>
    </p:spTree>
    <p:extLst>
      <p:ext uri="{BB962C8B-B14F-4D97-AF65-F5344CB8AC3E}">
        <p14:creationId xmlns:p14="http://schemas.microsoft.com/office/powerpoint/2010/main" val="181679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j-ea"/>
                <a:ea typeface="+mj-ea"/>
              </a:rPr>
              <a:t>また，次のような交通事故による犯罪被害者の手記を紹介することで，</a:t>
            </a:r>
            <a:r>
              <a:rPr kumimoji="1" lang="ja-JP" altLang="en-US" sz="1200" kern="1200" dirty="0">
                <a:solidFill>
                  <a:schemeClr val="tx1"/>
                </a:solidFill>
                <a:latin typeface="+mj-ea"/>
                <a:ea typeface="+mn-ea"/>
                <a:cs typeface="+mn-cs"/>
              </a:rPr>
              <a:t>当事者の思いに寄り添う取組があります。一部を紹介します。兄が交通事故に巻き込まれ亡くなった日，泣き続ける母があまりに別人のようで，見ているのがつらく，何もしてあげられませんでした。母は三日間何も食べずにいたため，頬がこけてしまい，目に見えるようにやつれていきました。それから，兄がいなくなって母は笑わなくなりました。母はよく兄の部屋から目を真っ赤にして出てきます。私に気付かれないように目をこすりながら下を向いています。</a:t>
            </a:r>
            <a:endParaRPr kumimoji="1" lang="en-US" altLang="ja-JP" sz="1200" kern="1200" dirty="0">
              <a:solidFill>
                <a:schemeClr val="tx1"/>
              </a:solidFill>
              <a:latin typeface="+mj-ea"/>
              <a:ea typeface="+mn-ea"/>
              <a:cs typeface="+mn-cs"/>
            </a:endParaRPr>
          </a:p>
          <a:p>
            <a:r>
              <a:rPr kumimoji="1" lang="ja-JP" altLang="en-US" sz="1200" kern="1200" dirty="0">
                <a:solidFill>
                  <a:schemeClr val="tx1"/>
                </a:solidFill>
                <a:latin typeface="+mj-ea"/>
                <a:ea typeface="+mn-ea"/>
                <a:cs typeface="+mn-cs"/>
              </a:rPr>
              <a:t>犯罪被害者の手記は，警察庁のホームページに掲載されていますので，参考にしてください。</a:t>
            </a:r>
            <a:endParaRPr kumimoji="1" lang="en-US" altLang="ja-JP" sz="1200" kern="1200" dirty="0">
              <a:solidFill>
                <a:schemeClr val="tx1"/>
              </a:solidFill>
              <a:latin typeface="+mj-ea"/>
              <a:ea typeface="+mn-ea"/>
              <a:cs typeface="+mn-cs"/>
            </a:endParaRPr>
          </a:p>
          <a:p>
            <a:r>
              <a:rPr kumimoji="1" lang="ja-JP" altLang="en-US" dirty="0">
                <a:solidFill>
                  <a:schemeClr val="tx1"/>
                </a:solidFill>
                <a:latin typeface="+mj-ea"/>
                <a:ea typeface="+mj-ea"/>
              </a:rPr>
              <a:t>こうした話を読み聞かせることで，当事者の思いに寄り添うことができ，自分も他の人も，ともにかけがえのない大切な存在であることを自覚することができるようになります。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dirty="0"/>
          </a:p>
        </p:txBody>
      </p:sp>
    </p:spTree>
    <p:extLst>
      <p:ext uri="{BB962C8B-B14F-4D97-AF65-F5344CB8AC3E}">
        <p14:creationId xmlns:p14="http://schemas.microsoft.com/office/powerpoint/2010/main" val="61282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598"/>
            <a:r>
              <a:rPr lang="ja-JP" altLang="en-US" kern="100" dirty="0">
                <a:latin typeface="+mj-ea"/>
                <a:cs typeface="Times New Roman" panose="02020603050405020304" pitchFamily="18" charset="0"/>
              </a:rPr>
              <a:t>犯罪被害について正しく理解する取組として，内閣府が作成している「友だちが被害者になったら」の資料を活用した事例もあります。この学習により，周囲の配慮に欠ける対応などにより傷ついている犯罪被害者やその家族への関わり方を考え，他の人の気持ちを尊重して行動しようとする態度を育てることができます。こうした犯罪被害者等に対する理解に係る取組を通して，犯罪被害者等の家族が安心して通える学校づくりに取り組んでいきましょう。</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dirty="0"/>
          </a:p>
        </p:txBody>
      </p:sp>
    </p:spTree>
    <p:extLst>
      <p:ext uri="{BB962C8B-B14F-4D97-AF65-F5344CB8AC3E}">
        <p14:creationId xmlns:p14="http://schemas.microsoft.com/office/powerpoint/2010/main" val="235968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犯罪被害者が再び平穏な生活を取り戻すことを助けるために，スクールカウンセラー等を活用した相談体制を充実させたり，状況に応じてスクールソーシャルワーカーを活用し，福祉や警察等との関係機関と連携を図ったりするなど，犯罪被害者等の支援をしていく必要があります。</a:t>
            </a:r>
            <a:endParaRPr kumimoji="1" lang="en-US" altLang="ja-JP" dirty="0">
              <a:latin typeface="+mn-ea"/>
              <a:ea typeface="+mn-ea"/>
            </a:endParaRPr>
          </a:p>
          <a:p>
            <a:r>
              <a:rPr kumimoji="1" lang="ja-JP" altLang="en-US" dirty="0">
                <a:latin typeface="+mn-ea"/>
                <a:ea typeface="+mn-ea"/>
              </a:rPr>
              <a:t>また，実際に，不幸にして自分の身近な人が被害に遭った時の私たちの向き合い方にも留意する必要があります。</a:t>
            </a:r>
            <a:endParaRPr kumimoji="1" lang="en-US" altLang="ja-JP" dirty="0">
              <a:latin typeface="+mn-ea"/>
              <a:ea typeface="+mn-ea"/>
            </a:endParaRPr>
          </a:p>
          <a:p>
            <a:r>
              <a:rPr kumimoji="1" lang="ja-JP" altLang="en-US" dirty="0">
                <a:latin typeface="+mn-ea"/>
                <a:ea typeface="+mn-ea"/>
              </a:rPr>
              <a:t>周囲の人の言動によって、犯罪被害者等は心が楽になったり落ち込んだりします。例えば、この人たちを元気づけるために「がんばって」「忘れなさい」「運が悪かった」とかけた言葉も、励まされる人もいる一方で、逆に傷ついてしまう人もいます。言葉で励ますよりも、普段どおりに接して寄り添うことが、この人たちがゆっくりと心の傷を癒し、平穏な生活を取り戻す手助けになることも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dirty="0"/>
          </a:p>
        </p:txBody>
      </p:sp>
    </p:spTree>
    <p:extLst>
      <p:ext uri="{BB962C8B-B14F-4D97-AF65-F5344CB8AC3E}">
        <p14:creationId xmlns:p14="http://schemas.microsoft.com/office/powerpoint/2010/main" val="9923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4745" y="2294240"/>
            <a:ext cx="759832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犯罪被害者とその家族</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の人権に配慮しよう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604331" y="374836"/>
            <a:ext cx="7919156"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９　</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489" y="3655139"/>
            <a:ext cx="3355807" cy="2513616"/>
          </a:xfrm>
          <a:prstGeom prst="rect">
            <a:avLst/>
          </a:prstGeom>
        </p:spPr>
      </p:pic>
    </p:spTree>
    <p:extLst>
      <p:ext uri="{BB962C8B-B14F-4D97-AF65-F5344CB8AC3E}">
        <p14:creationId xmlns:p14="http://schemas.microsoft.com/office/powerpoint/2010/main" val="13879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511313" y="3626995"/>
            <a:ext cx="6598997" cy="2276272"/>
          </a:xfrm>
          <a:prstGeom prst="wedgeRoundRectCallout">
            <a:avLst>
              <a:gd name="adj1" fmla="val 57149"/>
              <a:gd name="adj2" fmla="val -674"/>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    </a:t>
            </a:r>
            <a:r>
              <a:rPr lang="ja-JP" altLang="en-US" sz="3200" dirty="0">
                <a:solidFill>
                  <a:schemeClr val="tx1"/>
                </a:solidFill>
                <a:latin typeface="BIZ UDゴシック" panose="020B0400000000000000" pitchFamily="49" charset="-128"/>
                <a:ea typeface="BIZ UDゴシック" panose="020B0400000000000000" pitchFamily="49" charset="-128"/>
              </a:rPr>
              <a:t>突然，犯罪被害者等になる可能性があることを認識するとともに，自らの問題として考えさせることが大切です。</a:t>
            </a: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dirty="0"/>
          </a:p>
        </p:txBody>
      </p:sp>
      <p:sp>
        <p:nvSpPr>
          <p:cNvPr id="6" name="角丸四角形 5"/>
          <p:cNvSpPr/>
          <p:nvPr/>
        </p:nvSpPr>
        <p:spPr>
          <a:xfrm>
            <a:off x="240760" y="636225"/>
            <a:ext cx="8677073" cy="2418260"/>
          </a:xfrm>
          <a:prstGeom prst="roundRect">
            <a:avLst>
              <a:gd name="adj" fmla="val 1461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spc="-300" dirty="0">
                <a:solidFill>
                  <a:schemeClr val="tx1"/>
                </a:solidFill>
              </a:rPr>
              <a:t>○　犯罪被害者等のプライバシー保護の徹底</a:t>
            </a:r>
            <a:endParaRPr lang="en-US" altLang="ja-JP" sz="3600" spc="-300" dirty="0">
              <a:solidFill>
                <a:schemeClr val="tx1"/>
              </a:solidFill>
            </a:endParaRPr>
          </a:p>
          <a:p>
            <a:endParaRPr lang="en-US" altLang="ja-JP" sz="3600" spc="-300" dirty="0">
              <a:solidFill>
                <a:schemeClr val="tx1"/>
              </a:solidFill>
            </a:endParaRPr>
          </a:p>
          <a:p>
            <a:r>
              <a:rPr lang="ja-JP" altLang="en-US" sz="3600" spc="-300" dirty="0">
                <a:solidFill>
                  <a:schemeClr val="tx1"/>
                </a:solidFill>
              </a:rPr>
              <a:t>　　  個人情報等の取扱について十分な配慮を</a:t>
            </a:r>
            <a:endParaRPr lang="en-US" altLang="ja-JP" sz="3600" spc="-300" dirty="0">
              <a:solidFill>
                <a:schemeClr val="tx1"/>
              </a:solidFill>
            </a:endParaRPr>
          </a:p>
          <a:p>
            <a:r>
              <a:rPr lang="en-US" altLang="ja-JP" sz="3600" spc="-300" dirty="0">
                <a:solidFill>
                  <a:schemeClr val="tx1"/>
                </a:solidFill>
              </a:rPr>
              <a:t>     </a:t>
            </a:r>
            <a:r>
              <a:rPr lang="ja-JP" altLang="en-US" sz="3600" spc="-300" dirty="0">
                <a:solidFill>
                  <a:schemeClr val="tx1"/>
                </a:solidFill>
              </a:rPr>
              <a:t>行う必要があります。</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0" y="4765131"/>
            <a:ext cx="1431183" cy="1591220"/>
          </a:xfrm>
          <a:prstGeom prst="rect">
            <a:avLst/>
          </a:prstGeom>
        </p:spPr>
      </p:pic>
      <p:sp>
        <p:nvSpPr>
          <p:cNvPr id="10" name="角丸四角形 9"/>
          <p:cNvSpPr/>
          <p:nvPr/>
        </p:nvSpPr>
        <p:spPr>
          <a:xfrm>
            <a:off x="-3745406" y="5011183"/>
            <a:ext cx="6527518" cy="2168412"/>
          </a:xfrm>
          <a:prstGeom prst="roundRect">
            <a:avLst>
              <a:gd name="adj" fmla="val 244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600" dirty="0">
                <a:solidFill>
                  <a:schemeClr val="tx1"/>
                </a:solidFill>
              </a:rPr>
              <a:t>　</a:t>
            </a:r>
          </a:p>
        </p:txBody>
      </p:sp>
    </p:spTree>
    <p:extLst>
      <p:ext uri="{BB962C8B-B14F-4D97-AF65-F5344CB8AC3E}">
        <p14:creationId xmlns:p14="http://schemas.microsoft.com/office/powerpoint/2010/main" val="115406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11</a:t>
            </a:fld>
            <a:endParaRPr kumimoji="1" lang="ja-JP" altLang="en-US" dirty="0"/>
          </a:p>
        </p:txBody>
      </p:sp>
      <p:sp>
        <p:nvSpPr>
          <p:cNvPr id="6" name="正方形/長方形 5"/>
          <p:cNvSpPr/>
          <p:nvPr/>
        </p:nvSpPr>
        <p:spPr>
          <a:xfrm>
            <a:off x="266294" y="209640"/>
            <a:ext cx="5290231" cy="646331"/>
          </a:xfrm>
          <a:prstGeom prst="rect">
            <a:avLst/>
          </a:prstGeom>
          <a:noFill/>
        </p:spPr>
        <p:txBody>
          <a:bodyPr wrap="none" lIns="91440" tIns="45720" rIns="91440" bIns="45720">
            <a:spAutoFit/>
          </a:bodyPr>
          <a:lstStyle/>
          <a:p>
            <a:pPr algn="ctr"/>
            <a:r>
              <a:rPr lang="ja-JP" altLang="en-US" sz="3600" dirty="0">
                <a:ln w="0"/>
                <a:solidFill>
                  <a:srgbClr val="0070C0"/>
                </a:solidFill>
                <a:latin typeface="ＤＨＰ特太ゴシック体" panose="020B0500000000000000" pitchFamily="50" charset="-128"/>
                <a:ea typeface="ＤＨＰ特太ゴシック体" panose="020B0500000000000000" pitchFamily="50" charset="-128"/>
              </a:rPr>
              <a:t>犯罪被害者等の相談体制</a:t>
            </a:r>
          </a:p>
        </p:txBody>
      </p:sp>
      <p:sp>
        <p:nvSpPr>
          <p:cNvPr id="7" name="角丸四角形 6"/>
          <p:cNvSpPr/>
          <p:nvPr/>
        </p:nvSpPr>
        <p:spPr>
          <a:xfrm>
            <a:off x="266295" y="2067718"/>
            <a:ext cx="8060577" cy="811345"/>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犯罪被害者等支援総合窓口</a:t>
            </a:r>
            <a:endParaRPr kumimoji="1" lang="ja-JP" altLang="en-US" sz="1600" dirty="0"/>
          </a:p>
        </p:txBody>
      </p:sp>
      <p:sp>
        <p:nvSpPr>
          <p:cNvPr id="9" name="角丸四角形 8"/>
          <p:cNvSpPr/>
          <p:nvPr/>
        </p:nvSpPr>
        <p:spPr>
          <a:xfrm>
            <a:off x="266295" y="3018636"/>
            <a:ext cx="8060577" cy="1546158"/>
          </a:xfrm>
          <a:prstGeom prst="roundRect">
            <a:avLst>
              <a:gd name="adj" fmla="val 2534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性暴力被害者サポートネットワーク　　</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かごしま</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　通称：ＦＬＯＷＥＲ</a:t>
            </a:r>
            <a:r>
              <a:rPr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フラワー</a:t>
            </a:r>
            <a:r>
              <a:rPr lang="en-US" altLang="ja-JP" sz="3200" dirty="0">
                <a:solidFill>
                  <a:schemeClr val="tx1"/>
                </a:solidFill>
                <a:latin typeface="BIZ UDゴシック" panose="020B0400000000000000" pitchFamily="49" charset="-128"/>
                <a:ea typeface="BIZ UDゴシック" panose="020B0400000000000000" pitchFamily="49" charset="-128"/>
              </a:rPr>
              <a:t>)</a:t>
            </a:r>
            <a:endParaRPr kumimoji="1" lang="ja-JP" altLang="en-US" sz="1600" dirty="0"/>
          </a:p>
        </p:txBody>
      </p:sp>
      <p:sp>
        <p:nvSpPr>
          <p:cNvPr id="11" name="角丸四角形 10"/>
          <p:cNvSpPr/>
          <p:nvPr/>
        </p:nvSpPr>
        <p:spPr>
          <a:xfrm>
            <a:off x="266295" y="4701318"/>
            <a:ext cx="8060577" cy="811345"/>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交通事故相談所</a:t>
            </a:r>
            <a:endParaRPr kumimoji="1" lang="ja-JP" altLang="en-US" sz="1600" dirty="0"/>
          </a:p>
        </p:txBody>
      </p:sp>
      <p:sp>
        <p:nvSpPr>
          <p:cNvPr id="2" name="雲形吹き出し 1"/>
          <p:cNvSpPr/>
          <p:nvPr/>
        </p:nvSpPr>
        <p:spPr>
          <a:xfrm>
            <a:off x="447061" y="5680465"/>
            <a:ext cx="5643465" cy="1041011"/>
          </a:xfrm>
          <a:prstGeom prst="cloudCallout">
            <a:avLst>
              <a:gd name="adj1" fmla="val 66078"/>
              <a:gd name="adj2" fmla="val -2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solidFill>
                  <a:schemeClr val="tx1"/>
                </a:solidFill>
              </a:rPr>
              <a:t>犯罪被害者の相談は，上に示してあるような窓口で対応しています。</a:t>
            </a:r>
          </a:p>
        </p:txBody>
      </p:sp>
      <p:pic>
        <p:nvPicPr>
          <p:cNvPr id="10" name="図 9" descr="挿絵 が含まれている画像&#10;&#10;自動的に生成された説明">
            <a:extLst>
              <a:ext uri="{FF2B5EF4-FFF2-40B4-BE49-F238E27FC236}">
                <a16:creationId xmlns:a16="http://schemas.microsoft.com/office/drawing/2014/main" id="{8A0F18BD-8B5A-4C27-B697-98CA3BF7B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5290566"/>
            <a:ext cx="1257300" cy="1567434"/>
          </a:xfrm>
          <a:prstGeom prst="rect">
            <a:avLst/>
          </a:prstGeom>
        </p:spPr>
      </p:pic>
      <p:sp>
        <p:nvSpPr>
          <p:cNvPr id="12" name="角丸四角形 11"/>
          <p:cNvSpPr/>
          <p:nvPr/>
        </p:nvSpPr>
        <p:spPr>
          <a:xfrm>
            <a:off x="266294" y="1056172"/>
            <a:ext cx="8060577" cy="811345"/>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県警察本部「被害者支援室」</a:t>
            </a:r>
            <a:endParaRPr kumimoji="1" lang="ja-JP" altLang="en-US" sz="1600" dirty="0"/>
          </a:p>
        </p:txBody>
      </p:sp>
    </p:spTree>
    <p:extLst>
      <p:ext uri="{BB962C8B-B14F-4D97-AF65-F5344CB8AC3E}">
        <p14:creationId xmlns:p14="http://schemas.microsoft.com/office/powerpoint/2010/main" val="337658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dirty="0"/>
          </a:p>
        </p:txBody>
      </p:sp>
      <p:sp>
        <p:nvSpPr>
          <p:cNvPr id="3" name="正方形/長方形 2"/>
          <p:cNvSpPr/>
          <p:nvPr/>
        </p:nvSpPr>
        <p:spPr>
          <a:xfrm>
            <a:off x="96058" y="462299"/>
            <a:ext cx="8844088" cy="584775"/>
          </a:xfrm>
          <a:prstGeom prst="rect">
            <a:avLst/>
          </a:prstGeom>
          <a:noFill/>
        </p:spPr>
        <p:txBody>
          <a:bodyPr wrap="none">
            <a:spAutoFit/>
          </a:bodyPr>
          <a:lstStyle/>
          <a:p>
            <a:r>
              <a:rPr lang="ja-JP" altLang="en-US" sz="3200" spc="-300" dirty="0">
                <a:solidFill>
                  <a:srgbClr val="0070C0"/>
                </a:solidFill>
                <a:latin typeface="ＤＨＰ特太ゴシック体" panose="020B0500000000000000" pitchFamily="50" charset="-128"/>
                <a:ea typeface="ＤＨＰ特太ゴシック体" panose="020B0500000000000000" pitchFamily="50" charset="-128"/>
              </a:rPr>
              <a:t>警察庁の犯罪被害者等支援のための施策や相談窓口</a:t>
            </a:r>
          </a:p>
        </p:txBody>
      </p:sp>
      <p:sp>
        <p:nvSpPr>
          <p:cNvPr id="5" name="角丸四角形吹き出し 4"/>
          <p:cNvSpPr/>
          <p:nvPr/>
        </p:nvSpPr>
        <p:spPr>
          <a:xfrm>
            <a:off x="5318653" y="1308684"/>
            <a:ext cx="3512723" cy="2621290"/>
          </a:xfrm>
          <a:prstGeom prst="wedgeRoundRectCallout">
            <a:avLst>
              <a:gd name="adj1" fmla="val -55630"/>
              <a:gd name="adj2" fmla="val 4069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rPr>
              <a:t>　</a:t>
            </a:r>
            <a:r>
              <a:rPr lang="ja-JP" altLang="en-US" sz="2400" dirty="0">
                <a:solidFill>
                  <a:schemeClr val="tx1"/>
                </a:solidFill>
                <a:latin typeface="+mj-ea"/>
                <a:ea typeface="+mj-ea"/>
              </a:rPr>
              <a:t>警察庁では、ホームページ「犯罪被害者等施策」を通じて、犯罪被害者等やその支援者に向けて様々な情報を提供しています。</a:t>
            </a:r>
            <a:endParaRPr lang="en-US" altLang="ja-JP" sz="2400" dirty="0">
              <a:solidFill>
                <a:schemeClr val="tx1"/>
              </a:solidFill>
              <a:latin typeface="+mj-ea"/>
              <a:ea typeface="+mj-ea"/>
            </a:endParaRPr>
          </a:p>
        </p:txBody>
      </p:sp>
      <p:sp>
        <p:nvSpPr>
          <p:cNvPr id="6" name="正方形/長方形 5"/>
          <p:cNvSpPr/>
          <p:nvPr/>
        </p:nvSpPr>
        <p:spPr>
          <a:xfrm>
            <a:off x="5318653" y="5015031"/>
            <a:ext cx="3512723" cy="523220"/>
          </a:xfrm>
          <a:prstGeom prst="rect">
            <a:avLst/>
          </a:prstGeom>
          <a:solidFill>
            <a:srgbClr val="FFCCFF"/>
          </a:solidFill>
          <a:ln>
            <a:solidFill>
              <a:schemeClr val="tx1"/>
            </a:solidFill>
          </a:ln>
        </p:spPr>
        <p:txBody>
          <a:bodyPr wrap="square">
            <a:spAutoFit/>
          </a:bodyPr>
          <a:lstStyle/>
          <a:p>
            <a:pPr algn="ctr"/>
            <a:r>
              <a:rPr lang="ja-JP" altLang="en-US" sz="2800" dirty="0"/>
              <a:t>犯罪被害者支援施策</a:t>
            </a:r>
            <a:endParaRPr lang="en-US" altLang="ja-JP" sz="2800" dirty="0"/>
          </a:p>
        </p:txBody>
      </p:sp>
      <p:sp>
        <p:nvSpPr>
          <p:cNvPr id="7" name="正方形/長方形 6"/>
          <p:cNvSpPr/>
          <p:nvPr/>
        </p:nvSpPr>
        <p:spPr>
          <a:xfrm>
            <a:off x="6784697" y="5688154"/>
            <a:ext cx="902811" cy="523220"/>
          </a:xfrm>
          <a:prstGeom prst="rect">
            <a:avLst/>
          </a:prstGeom>
          <a:ln>
            <a:solidFill>
              <a:schemeClr val="tx1"/>
            </a:solidFill>
          </a:ln>
        </p:spPr>
        <p:txBody>
          <a:bodyPr wrap="none">
            <a:spAutoFit/>
          </a:bodyPr>
          <a:lstStyle/>
          <a:p>
            <a:pPr algn="just"/>
            <a:r>
              <a:rPr lang="ja-JP" altLang="en-US" sz="2800" dirty="0"/>
              <a:t>検索</a:t>
            </a:r>
          </a:p>
        </p:txBody>
      </p:sp>
      <p:sp>
        <p:nvSpPr>
          <p:cNvPr id="8" name="正方形/長方形 7"/>
          <p:cNvSpPr/>
          <p:nvPr/>
        </p:nvSpPr>
        <p:spPr>
          <a:xfrm>
            <a:off x="6117487" y="5732044"/>
            <a:ext cx="461986" cy="461665"/>
          </a:xfrm>
          <a:prstGeom prst="rect">
            <a:avLst/>
          </a:prstGeom>
        </p:spPr>
        <p:txBody>
          <a:bodyPr wrap="none">
            <a:spAutoFit/>
          </a:bodyPr>
          <a:lstStyle/>
          <a:p>
            <a:pPr algn="just"/>
            <a:r>
              <a:rPr lang="ja-JP" altLang="en-US" sz="2400" dirty="0"/>
              <a:t>で</a:t>
            </a:r>
          </a:p>
        </p:txBody>
      </p:sp>
      <p:sp>
        <p:nvSpPr>
          <p:cNvPr id="10" name="上矢印 9"/>
          <p:cNvSpPr/>
          <p:nvPr/>
        </p:nvSpPr>
        <p:spPr>
          <a:xfrm rot="17726291">
            <a:off x="7758459" y="5954713"/>
            <a:ext cx="261551" cy="39668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F466FD70-950C-487A-ACDA-CBA44B13E2B1}"/>
              </a:ext>
            </a:extLst>
          </p:cNvPr>
          <p:cNvPicPr>
            <a:picLocks noChangeAspect="1"/>
          </p:cNvPicPr>
          <p:nvPr/>
        </p:nvPicPr>
        <p:blipFill>
          <a:blip r:embed="rId3"/>
          <a:stretch>
            <a:fillRect/>
          </a:stretch>
        </p:blipFill>
        <p:spPr>
          <a:xfrm>
            <a:off x="539897" y="1167787"/>
            <a:ext cx="4274474" cy="5386498"/>
          </a:xfrm>
          <a:prstGeom prst="rect">
            <a:avLst/>
          </a:prstGeom>
          <a:ln>
            <a:solidFill>
              <a:schemeClr val="tx1"/>
            </a:solidFill>
          </a:ln>
        </p:spPr>
      </p:pic>
    </p:spTree>
    <p:extLst>
      <p:ext uri="{BB962C8B-B14F-4D97-AF65-F5344CB8AC3E}">
        <p14:creationId xmlns:p14="http://schemas.microsoft.com/office/powerpoint/2010/main" val="399455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9285" y="100841"/>
            <a:ext cx="5113019" cy="5784968"/>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239661" y="681390"/>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13</a:t>
            </a:fld>
            <a:endParaRPr kumimoji="0" lang="en-US" altLang="ja-JP" sz="1000">
              <a:solidFill>
                <a:schemeClr val="bg1"/>
              </a:solidFill>
              <a:latin typeface="Calibri" panose="020F0502020204030204"/>
            </a:endParaRPr>
          </a:p>
        </p:txBody>
      </p:sp>
      <p:sp>
        <p:nvSpPr>
          <p:cNvPr id="4" name="テキスト ボックス 3">
            <a:extLst>
              <a:ext uri="{FF2B5EF4-FFF2-40B4-BE49-F238E27FC236}">
                <a16:creationId xmlns:a16="http://schemas.microsoft.com/office/drawing/2014/main" id="{2EDA9810-2877-4FEE-8237-48C60C8CEBE5}"/>
              </a:ext>
            </a:extLst>
          </p:cNvPr>
          <p:cNvSpPr txBox="1"/>
          <p:nvPr/>
        </p:nvSpPr>
        <p:spPr>
          <a:xfrm>
            <a:off x="239661" y="5108342"/>
            <a:ext cx="5416145" cy="1754326"/>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令和３，４年度版　人権の擁護</a:t>
            </a:r>
            <a:endParaRPr lang="en-US" altLang="ja-JP"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lang="ja-JP" altLang="en-US" dirty="0"/>
              <a:t>　・　政府広報オンライン</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dirty="0">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534104"/>
            <a:ext cx="2330754" cy="2260551"/>
          </a:xfrm>
          <a:prstGeom prst="rect">
            <a:avLst/>
          </a:prstGeom>
        </p:spPr>
      </p:pic>
      <p:sp>
        <p:nvSpPr>
          <p:cNvPr id="11" name="テキスト ボックス 10"/>
          <p:cNvSpPr txBox="1"/>
          <p:nvPr/>
        </p:nvSpPr>
        <p:spPr>
          <a:xfrm>
            <a:off x="247738" y="1112890"/>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犯罪被害者等に係る人権問題</a:t>
            </a:r>
          </a:p>
        </p:txBody>
      </p:sp>
      <p:sp>
        <p:nvSpPr>
          <p:cNvPr id="12" name="テキスト ボックス 11"/>
          <p:cNvSpPr txBox="1"/>
          <p:nvPr/>
        </p:nvSpPr>
        <p:spPr>
          <a:xfrm>
            <a:off x="247738" y="4031888"/>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学校での取組について</a:t>
            </a:r>
          </a:p>
        </p:txBody>
      </p:sp>
      <p:sp>
        <p:nvSpPr>
          <p:cNvPr id="13" name="テキスト ボックス 12"/>
          <p:cNvSpPr txBox="1"/>
          <p:nvPr/>
        </p:nvSpPr>
        <p:spPr>
          <a:xfrm>
            <a:off x="247738" y="2525946"/>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a:t>
            </a:r>
            <a:r>
              <a:rPr lang="ja-JP" altLang="en-US" sz="4400" spc="-300" dirty="0">
                <a:solidFill>
                  <a:prstClr val="white"/>
                </a:solidFill>
                <a:latin typeface="BIZ UDゴシック" panose="020B0400000000000000" pitchFamily="49" charset="-128"/>
                <a:ea typeface="BIZ UDゴシック" panose="020B0400000000000000" pitchFamily="49" charset="-128"/>
              </a:rPr>
              <a:t>犯罪被害者等に係る法律等</a:t>
            </a: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3</a:t>
            </a:fld>
            <a:endParaRPr kumimoji="1" lang="ja-JP" altLang="en-US" dirty="0"/>
          </a:p>
        </p:txBody>
      </p:sp>
      <p:sp>
        <p:nvSpPr>
          <p:cNvPr id="3" name="角丸四角形 2"/>
          <p:cNvSpPr/>
          <p:nvPr/>
        </p:nvSpPr>
        <p:spPr>
          <a:xfrm>
            <a:off x="203282" y="159764"/>
            <a:ext cx="7881838" cy="707885"/>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286962" y="159764"/>
            <a:ext cx="7526420"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犯罪被害者等に係る人権問題</a:t>
            </a:r>
          </a:p>
        </p:txBody>
      </p:sp>
      <p:sp>
        <p:nvSpPr>
          <p:cNvPr id="6" name="角丸四角形 5"/>
          <p:cNvSpPr/>
          <p:nvPr/>
        </p:nvSpPr>
        <p:spPr>
          <a:xfrm>
            <a:off x="203282" y="3385350"/>
            <a:ext cx="8773854" cy="3336126"/>
          </a:xfrm>
          <a:prstGeom prst="roundRect">
            <a:avLst>
              <a:gd name="adj" fmla="val 856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600" dirty="0">
                <a:solidFill>
                  <a:schemeClr val="tx1"/>
                </a:solidFill>
              </a:rPr>
              <a:t>令和３年に犯罪による被害</a:t>
            </a:r>
            <a:r>
              <a:rPr lang="ja-JP" altLang="en-US" sz="3600" dirty="0">
                <a:solidFill>
                  <a:schemeClr val="tx1"/>
                </a:solidFill>
              </a:rPr>
              <a:t>を</a:t>
            </a:r>
            <a:r>
              <a:rPr kumimoji="1" lang="ja-JP" altLang="en-US" sz="3600" dirty="0">
                <a:solidFill>
                  <a:schemeClr val="tx1"/>
                </a:solidFill>
              </a:rPr>
              <a:t>受けた人</a:t>
            </a:r>
            <a:endParaRPr lang="en-US" altLang="ja-JP" sz="3600" dirty="0">
              <a:solidFill>
                <a:schemeClr val="tx1"/>
              </a:solidFill>
            </a:endParaRPr>
          </a:p>
          <a:p>
            <a:pPr algn="just"/>
            <a:r>
              <a:rPr lang="ja-JP" altLang="en-US" sz="3600" dirty="0">
                <a:solidFill>
                  <a:schemeClr val="tx1"/>
                </a:solidFill>
              </a:rPr>
              <a:t>　　⇒　</a:t>
            </a:r>
            <a:r>
              <a:rPr lang="ja-JP" altLang="en-US" sz="4800" dirty="0">
                <a:solidFill>
                  <a:srgbClr val="FF0000"/>
                </a:solidFill>
              </a:rPr>
              <a:t>４１万人を超えている。</a:t>
            </a:r>
            <a:endParaRPr lang="en-US" altLang="ja-JP" sz="4800" dirty="0">
              <a:solidFill>
                <a:srgbClr val="FF0000"/>
              </a:solidFill>
            </a:endParaRPr>
          </a:p>
          <a:p>
            <a:r>
              <a:rPr lang="ja-JP" altLang="en-US" sz="2800" dirty="0">
                <a:solidFill>
                  <a:schemeClr val="tx1"/>
                </a:solidFill>
                <a:latin typeface="BIZ UDゴシック" panose="020B0400000000000000" pitchFamily="49" charset="-128"/>
                <a:ea typeface="BIZ UDゴシック" panose="020B0400000000000000" pitchFamily="49" charset="-128"/>
              </a:rPr>
              <a:t>　　　配偶者からの暴力（</a:t>
            </a:r>
            <a:r>
              <a:rPr lang="en-US" altLang="ja-JP" sz="2800" dirty="0">
                <a:solidFill>
                  <a:schemeClr val="tx1"/>
                </a:solidFill>
                <a:latin typeface="BIZ UDゴシック" panose="020B0400000000000000" pitchFamily="49" charset="-128"/>
                <a:ea typeface="BIZ UDゴシック" panose="020B0400000000000000" pitchFamily="49" charset="-128"/>
              </a:rPr>
              <a:t>DV</a:t>
            </a:r>
            <a:r>
              <a:rPr lang="ja-JP" altLang="en-US" sz="2800" dirty="0">
                <a:solidFill>
                  <a:schemeClr val="tx1"/>
                </a:solidFill>
                <a:latin typeface="BIZ UDゴシック" panose="020B0400000000000000" pitchFamily="49" charset="-128"/>
                <a:ea typeface="BIZ UDゴシック" panose="020B0400000000000000" pitchFamily="49" charset="-128"/>
              </a:rPr>
              <a:t>），ストーカー行為等，</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　　　児童虐待，性的な被害，交通事故，殺人・殺</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　　　人未遂又は傷害等の暴力犯罪</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286962" y="972549"/>
            <a:ext cx="8634737" cy="2185214"/>
          </a:xfrm>
          <a:prstGeom prst="rect">
            <a:avLst/>
          </a:prstGeom>
          <a:noFill/>
        </p:spPr>
        <p:txBody>
          <a:bodyPr wrap="square" rtlCol="0">
            <a:spAutoFit/>
          </a:bodyPr>
          <a:lstStyle/>
          <a:p>
            <a:r>
              <a:rPr kumimoji="1" lang="ja-JP" altLang="en-US" sz="3200" dirty="0">
                <a:solidFill>
                  <a:schemeClr val="accent5"/>
                </a:solidFill>
                <a:latin typeface="BIZ UDゴシック" panose="020B0400000000000000" pitchFamily="49" charset="-128"/>
                <a:ea typeface="BIZ UDゴシック" panose="020B0400000000000000" pitchFamily="49" charset="-128"/>
              </a:rPr>
              <a:t>犯罪被害者等とは</a:t>
            </a:r>
            <a:endParaRPr lang="en-US" altLang="ja-JP" sz="3200" dirty="0">
              <a:solidFill>
                <a:schemeClr val="accent5"/>
              </a:solidFill>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a:t>
            </a:r>
            <a:endParaRPr lang="en-US" altLang="ja-JP" sz="20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犯罪及びこれに準ずる心身に有害な影響を及ぼす</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行為により、害を被った者及びその家族または遺族</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をいいます。（犯罪被害者等基本法）</a:t>
            </a:r>
            <a:endParaRPr kumimoji="1" lang="en-US" altLang="ja-JP" sz="2800" dirty="0">
              <a:latin typeface="BIZ UDゴシック" panose="020B0400000000000000" pitchFamily="49" charset="-128"/>
              <a:ea typeface="BIZ UDゴシック" panose="020B0400000000000000" pitchFamily="49" charset="-128"/>
            </a:endParaRPr>
          </a:p>
        </p:txBody>
      </p:sp>
      <p:sp>
        <p:nvSpPr>
          <p:cNvPr id="8" name="大かっこ 7"/>
          <p:cNvSpPr/>
          <p:nvPr/>
        </p:nvSpPr>
        <p:spPr>
          <a:xfrm>
            <a:off x="1264594" y="5000014"/>
            <a:ext cx="7548664" cy="1395248"/>
          </a:xfrm>
          <a:prstGeom prst="bracketPair">
            <a:avLst>
              <a:gd name="adj" fmla="val 1129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 name="テキスト ボックス 8"/>
          <p:cNvSpPr txBox="1"/>
          <p:nvPr/>
        </p:nvSpPr>
        <p:spPr>
          <a:xfrm>
            <a:off x="459307" y="5058378"/>
            <a:ext cx="677108" cy="1185581"/>
          </a:xfrm>
          <a:prstGeom prst="rect">
            <a:avLst/>
          </a:prstGeom>
          <a:noFill/>
          <a:ln>
            <a:solidFill>
              <a:schemeClr val="tx1"/>
            </a:solidFill>
          </a:ln>
        </p:spPr>
        <p:txBody>
          <a:bodyPr vert="eaVert" wrap="none" rtlCol="0">
            <a:spAutoFit/>
          </a:bodyPr>
          <a:lstStyle/>
          <a:p>
            <a:r>
              <a:rPr kumimoji="1" lang="ja-JP" altLang="en-US" sz="3200" dirty="0"/>
              <a:t>犯　罪</a:t>
            </a:r>
            <a:endParaRPr kumimoji="1" lang="ja-JP" altLang="en-US" sz="1400" dirty="0"/>
          </a:p>
        </p:txBody>
      </p:sp>
    </p:spTree>
    <p:extLst>
      <p:ext uri="{BB962C8B-B14F-4D97-AF65-F5344CB8AC3E}">
        <p14:creationId xmlns:p14="http://schemas.microsoft.com/office/powerpoint/2010/main" val="29851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4</a:t>
            </a:fld>
            <a:endParaRPr kumimoji="1" lang="ja-JP" altLang="en-US" dirty="0"/>
          </a:p>
        </p:txBody>
      </p:sp>
      <p:pic>
        <p:nvPicPr>
          <p:cNvPr id="6" name="図 5"/>
          <p:cNvPicPr>
            <a:picLocks noChangeAspect="1"/>
          </p:cNvPicPr>
          <p:nvPr/>
        </p:nvPicPr>
        <p:blipFill>
          <a:blip r:embed="rId3"/>
          <a:stretch>
            <a:fillRect/>
          </a:stretch>
        </p:blipFill>
        <p:spPr>
          <a:xfrm>
            <a:off x="183813" y="562848"/>
            <a:ext cx="8668358" cy="5509137"/>
          </a:xfrm>
          <a:prstGeom prst="rect">
            <a:avLst/>
          </a:prstGeom>
        </p:spPr>
      </p:pic>
      <p:sp>
        <p:nvSpPr>
          <p:cNvPr id="5" name="正方形/長方形 4">
            <a:extLst>
              <a:ext uri="{FF2B5EF4-FFF2-40B4-BE49-F238E27FC236}">
                <a16:creationId xmlns:a16="http://schemas.microsoft.com/office/drawing/2014/main" id="{B8638D0B-FDBF-4144-8E9B-9839DE181E45}"/>
              </a:ext>
            </a:extLst>
          </p:cNvPr>
          <p:cNvSpPr/>
          <p:nvPr/>
        </p:nvSpPr>
        <p:spPr>
          <a:xfrm>
            <a:off x="2568897" y="6255371"/>
            <a:ext cx="5955383" cy="3256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dirty="0"/>
              <a:t>令和３年度版「人権の擁護」（法務省人権擁護局）から</a:t>
            </a:r>
          </a:p>
        </p:txBody>
      </p:sp>
    </p:spTree>
    <p:extLst>
      <p:ext uri="{BB962C8B-B14F-4D97-AF65-F5344CB8AC3E}">
        <p14:creationId xmlns:p14="http://schemas.microsoft.com/office/powerpoint/2010/main" val="36304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5</a:t>
            </a:fld>
            <a:endParaRPr kumimoji="1" lang="ja-JP" altLang="en-US" dirty="0"/>
          </a:p>
        </p:txBody>
      </p:sp>
      <p:sp>
        <p:nvSpPr>
          <p:cNvPr id="6" name="角丸四角形 5"/>
          <p:cNvSpPr/>
          <p:nvPr/>
        </p:nvSpPr>
        <p:spPr>
          <a:xfrm>
            <a:off x="291415" y="267828"/>
            <a:ext cx="8482936" cy="683084"/>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376930" y="306738"/>
            <a:ext cx="8177239" cy="646331"/>
          </a:xfrm>
          <a:prstGeom prst="rect">
            <a:avLst/>
          </a:prstGeom>
          <a:noFill/>
        </p:spPr>
        <p:txBody>
          <a:bodyPr wrap="none" lIns="91440" tIns="45720" rIns="91440" bIns="45720">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犯罪被害者等に係る法律等について</a:t>
            </a:r>
          </a:p>
        </p:txBody>
      </p:sp>
      <p:sp>
        <p:nvSpPr>
          <p:cNvPr id="9" name="角丸四角形 8"/>
          <p:cNvSpPr/>
          <p:nvPr/>
        </p:nvSpPr>
        <p:spPr>
          <a:xfrm>
            <a:off x="671760" y="1087856"/>
            <a:ext cx="7587575"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200" dirty="0">
                <a:latin typeface="BIZ UDゴシック" panose="020B0400000000000000" pitchFamily="49" charset="-128"/>
                <a:ea typeface="BIZ UDゴシック" panose="020B0400000000000000" pitchFamily="49" charset="-128"/>
              </a:rPr>
              <a:t>犯罪被害者等基本法</a:t>
            </a:r>
            <a:r>
              <a:rPr kumimoji="1"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平成</a:t>
            </a:r>
            <a:r>
              <a:rPr lang="en-US" altLang="ja-JP" sz="2400" dirty="0">
                <a:latin typeface="BIZ UDゴシック" panose="020B0400000000000000" pitchFamily="49" charset="-128"/>
                <a:ea typeface="BIZ UDゴシック" panose="020B0400000000000000" pitchFamily="49" charset="-128"/>
              </a:rPr>
              <a:t>17</a:t>
            </a:r>
            <a:r>
              <a:rPr lang="ja-JP" altLang="en-US" sz="2400" dirty="0">
                <a:latin typeface="BIZ UDゴシック" panose="020B0400000000000000" pitchFamily="49" charset="-128"/>
                <a:ea typeface="BIZ UDゴシック" panose="020B0400000000000000" pitchFamily="49" charset="-128"/>
              </a:rPr>
              <a:t>年</a:t>
            </a:r>
            <a:r>
              <a:rPr lang="en-US" altLang="ja-JP" sz="2400" dirty="0">
                <a:latin typeface="BIZ UDゴシック" panose="020B0400000000000000" pitchFamily="49" charset="-128"/>
                <a:ea typeface="BIZ UDゴシック" panose="020B0400000000000000" pitchFamily="49" charset="-128"/>
              </a:rPr>
              <a:t>12</a:t>
            </a:r>
            <a:r>
              <a:rPr lang="ja-JP" altLang="en-US" sz="2400" dirty="0">
                <a:latin typeface="BIZ UDゴシック" panose="020B0400000000000000" pitchFamily="49" charset="-128"/>
                <a:ea typeface="BIZ UDゴシック" panose="020B0400000000000000" pitchFamily="49" charset="-128"/>
              </a:rPr>
              <a:t>月</a:t>
            </a:r>
            <a:r>
              <a:rPr kumimoji="1" lang="en-US" altLang="ja-JP" sz="24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651601" y="2224145"/>
            <a:ext cx="7587575"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200" dirty="0">
                <a:latin typeface="BIZ UDゴシック" panose="020B0400000000000000" pitchFamily="49" charset="-128"/>
                <a:ea typeface="BIZ UDゴシック" panose="020B0400000000000000" pitchFamily="49" charset="-128"/>
              </a:rPr>
              <a:t>犯罪被害者等基本計画</a:t>
            </a:r>
            <a:r>
              <a:rPr kumimoji="1" lang="en-US" altLang="ja-JP" sz="3200" dirty="0">
                <a:latin typeface="BIZ UDゴシック" panose="020B0400000000000000" pitchFamily="49" charset="-128"/>
                <a:ea typeface="BIZ UDゴシック" panose="020B0400000000000000" pitchFamily="49" charset="-128"/>
              </a:rPr>
              <a:t>(</a:t>
            </a:r>
            <a:r>
              <a:rPr kumimoji="1" lang="ja-JP" altLang="en-US" sz="3200" dirty="0">
                <a:latin typeface="BIZ UDゴシック" panose="020B0400000000000000" pitchFamily="49" charset="-128"/>
                <a:ea typeface="BIZ UDゴシック" panose="020B0400000000000000" pitchFamily="49" charset="-128"/>
              </a:rPr>
              <a:t>第</a:t>
            </a:r>
            <a:r>
              <a:rPr kumimoji="1" lang="en-US" altLang="ja-JP" sz="3200" dirty="0">
                <a:latin typeface="BIZ UDゴシック" panose="020B0400000000000000" pitchFamily="49" charset="-128"/>
                <a:ea typeface="BIZ UDゴシック" panose="020B0400000000000000" pitchFamily="49" charset="-128"/>
              </a:rPr>
              <a:t>3</a:t>
            </a:r>
            <a:r>
              <a:rPr kumimoji="1" lang="ja-JP" altLang="en-US" sz="3200" dirty="0">
                <a:latin typeface="BIZ UDゴシック" panose="020B0400000000000000" pitchFamily="49" charset="-128"/>
                <a:ea typeface="BIZ UDゴシック" panose="020B0400000000000000" pitchFamily="49" charset="-128"/>
              </a:rPr>
              <a:t>次</a:t>
            </a:r>
            <a:r>
              <a:rPr kumimoji="1" lang="en-US" altLang="ja-JP" sz="3200" dirty="0">
                <a:latin typeface="BIZ UDゴシック" panose="020B0400000000000000" pitchFamily="49" charset="-128"/>
                <a:ea typeface="BIZ UDゴシック" panose="020B0400000000000000" pitchFamily="49" charset="-128"/>
              </a:rPr>
              <a:t>)</a:t>
            </a:r>
            <a:r>
              <a:rPr kumimoji="1" lang="en-US" altLang="ja-JP" sz="2400" spc="-150" dirty="0">
                <a:latin typeface="BIZ UDゴシック" panose="020B0400000000000000" pitchFamily="49" charset="-128"/>
                <a:ea typeface="BIZ UDゴシック" panose="020B0400000000000000" pitchFamily="49" charset="-128"/>
              </a:rPr>
              <a:t>(</a:t>
            </a:r>
            <a:r>
              <a:rPr lang="ja-JP" altLang="en-US" sz="2400" spc="-150" dirty="0">
                <a:latin typeface="BIZ UDゴシック" panose="020B0400000000000000" pitchFamily="49" charset="-128"/>
                <a:ea typeface="BIZ UDゴシック" panose="020B0400000000000000" pitchFamily="49" charset="-128"/>
              </a:rPr>
              <a:t>平成</a:t>
            </a:r>
            <a:r>
              <a:rPr lang="en-US" altLang="ja-JP" sz="2400" spc="-150" dirty="0">
                <a:latin typeface="BIZ UDゴシック" panose="020B0400000000000000" pitchFamily="49" charset="-128"/>
                <a:ea typeface="BIZ UDゴシック" panose="020B0400000000000000" pitchFamily="49" charset="-128"/>
              </a:rPr>
              <a:t>28</a:t>
            </a:r>
            <a:r>
              <a:rPr lang="ja-JP" altLang="en-US" sz="2400" spc="-150" dirty="0">
                <a:latin typeface="BIZ UDゴシック" panose="020B0400000000000000" pitchFamily="49" charset="-128"/>
                <a:ea typeface="BIZ UDゴシック" panose="020B0400000000000000" pitchFamily="49" charset="-128"/>
              </a:rPr>
              <a:t>年４月</a:t>
            </a:r>
            <a:r>
              <a:rPr kumimoji="1" lang="en-US" altLang="ja-JP" sz="2400" spc="-150" dirty="0">
                <a:latin typeface="BIZ UDゴシック" panose="020B0400000000000000" pitchFamily="49" charset="-128"/>
                <a:ea typeface="BIZ UDゴシック" panose="020B0400000000000000" pitchFamily="49" charset="-128"/>
              </a:rPr>
              <a:t>)</a:t>
            </a:r>
            <a:endParaRPr kumimoji="1" lang="ja-JP" altLang="en-US" sz="2800" spc="-150" dirty="0">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651601" y="5041900"/>
            <a:ext cx="7587575" cy="90166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2400" dirty="0">
                <a:latin typeface="BIZ UDゴシック" panose="020B0400000000000000" pitchFamily="49" charset="-128"/>
                <a:ea typeface="BIZ UDゴシック" panose="020B0400000000000000" pitchFamily="49" charset="-128"/>
              </a:rPr>
              <a:t>11</a:t>
            </a:r>
            <a:r>
              <a:rPr kumimoji="1" lang="ja-JP" altLang="en-US" sz="2400" dirty="0">
                <a:latin typeface="BIZ UDゴシック" panose="020B0400000000000000" pitchFamily="49" charset="-128"/>
                <a:ea typeface="BIZ UDゴシック" panose="020B0400000000000000" pitchFamily="49" charset="-128"/>
              </a:rPr>
              <a:t>月</a:t>
            </a:r>
            <a:r>
              <a:rPr kumimoji="1" lang="en-US" altLang="ja-JP" sz="2400" dirty="0">
                <a:latin typeface="BIZ UDゴシック" panose="020B0400000000000000" pitchFamily="49" charset="-128"/>
                <a:ea typeface="BIZ UDゴシック" panose="020B0400000000000000" pitchFamily="49" charset="-128"/>
              </a:rPr>
              <a:t>25</a:t>
            </a:r>
            <a:r>
              <a:rPr kumimoji="1" lang="ja-JP" altLang="en-US" sz="2400" dirty="0">
                <a:latin typeface="BIZ UDゴシック" panose="020B0400000000000000" pitchFamily="49" charset="-128"/>
                <a:ea typeface="BIZ UDゴシック" panose="020B0400000000000000" pitchFamily="49" charset="-128"/>
              </a:rPr>
              <a:t>日から</a:t>
            </a:r>
            <a:r>
              <a:rPr kumimoji="1" lang="en-US" altLang="ja-JP" sz="2400" dirty="0">
                <a:latin typeface="BIZ UDゴシック" panose="020B0400000000000000" pitchFamily="49" charset="-128"/>
                <a:ea typeface="BIZ UDゴシック" panose="020B0400000000000000" pitchFamily="49" charset="-128"/>
              </a:rPr>
              <a:t>12</a:t>
            </a:r>
            <a:r>
              <a:rPr kumimoji="1" lang="ja-JP" altLang="en-US" sz="2400" dirty="0">
                <a:latin typeface="BIZ UDゴシック" panose="020B0400000000000000" pitchFamily="49" charset="-128"/>
                <a:ea typeface="BIZ UDゴシック" panose="020B0400000000000000" pitchFamily="49" charset="-128"/>
              </a:rPr>
              <a:t>月１日まで</a:t>
            </a:r>
            <a:r>
              <a:rPr lang="ja-JP" altLang="en-US" sz="2400" dirty="0">
                <a:latin typeface="BIZ UDゴシック" panose="020B0400000000000000" pitchFamily="49" charset="-128"/>
                <a:ea typeface="BIZ UDゴシック" panose="020B0400000000000000" pitchFamily="49" charset="-128"/>
              </a:rPr>
              <a:t>の１週間</a:t>
            </a:r>
            <a:endParaRPr lang="en-US" altLang="ja-JP" sz="2400" dirty="0">
              <a:latin typeface="BIZ UDゴシック" panose="020B0400000000000000" pitchFamily="49" charset="-128"/>
              <a:ea typeface="BIZ UDゴシック" panose="020B0400000000000000" pitchFamily="49" charset="-128"/>
            </a:endParaRPr>
          </a:p>
          <a:p>
            <a:pPr algn="ctr"/>
            <a:r>
              <a:rPr lang="ja-JP" altLang="en-US" sz="3200" dirty="0">
                <a:latin typeface="BIZ UDゴシック" panose="020B0400000000000000" pitchFamily="49" charset="-128"/>
                <a:ea typeface="BIZ UDゴシック" panose="020B0400000000000000" pitchFamily="49" charset="-128"/>
              </a:rPr>
              <a:t>「犯罪被害者週間」</a:t>
            </a:r>
            <a:endParaRPr lang="en-US" altLang="ja-JP" sz="3200"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671760" y="1736045"/>
            <a:ext cx="5242141" cy="461665"/>
          </a:xfrm>
          <a:prstGeom prst="rect">
            <a:avLst/>
          </a:prstGeom>
          <a:solidFill>
            <a:srgbClr val="FFFF99"/>
          </a:solidFill>
        </p:spPr>
        <p:txBody>
          <a:bodyPr wrap="none">
            <a:spAutoFit/>
          </a:bodyPr>
          <a:lstStyle/>
          <a:p>
            <a:r>
              <a:rPr lang="ja-JP" altLang="en-US" sz="2400" dirty="0"/>
              <a:t>⇒　</a:t>
            </a:r>
            <a:r>
              <a:rPr lang="ja-JP" altLang="en-US" sz="2000" b="1" dirty="0"/>
              <a:t>犯罪被害者等の権利や利益の保護を守る</a:t>
            </a:r>
            <a:endParaRPr lang="ja-JP" altLang="en-US" sz="2400" b="1" dirty="0"/>
          </a:p>
        </p:txBody>
      </p:sp>
      <p:sp>
        <p:nvSpPr>
          <p:cNvPr id="10" name="正方形/長方形 9"/>
          <p:cNvSpPr/>
          <p:nvPr/>
        </p:nvSpPr>
        <p:spPr>
          <a:xfrm>
            <a:off x="691917" y="2879145"/>
            <a:ext cx="4225837" cy="461665"/>
          </a:xfrm>
          <a:prstGeom prst="rect">
            <a:avLst/>
          </a:prstGeom>
          <a:solidFill>
            <a:srgbClr val="FFFF99"/>
          </a:solidFill>
        </p:spPr>
        <p:txBody>
          <a:bodyPr wrap="none">
            <a:spAutoFit/>
          </a:bodyPr>
          <a:lstStyle/>
          <a:p>
            <a:r>
              <a:rPr lang="ja-JP" altLang="en-US" sz="2400" dirty="0"/>
              <a:t>⇒　</a:t>
            </a:r>
            <a:r>
              <a:rPr lang="ja-JP" altLang="en-US" sz="2000" b="1" dirty="0"/>
              <a:t>社会全体で犯罪被害者等を支援</a:t>
            </a:r>
            <a:endParaRPr lang="ja-JP" altLang="en-US" sz="2400" b="1" dirty="0"/>
          </a:p>
        </p:txBody>
      </p:sp>
      <p:sp>
        <p:nvSpPr>
          <p:cNvPr id="12" name="正方形/長方形 11"/>
          <p:cNvSpPr/>
          <p:nvPr/>
        </p:nvSpPr>
        <p:spPr>
          <a:xfrm>
            <a:off x="691917" y="5971630"/>
            <a:ext cx="7547259" cy="769441"/>
          </a:xfrm>
          <a:prstGeom prst="rect">
            <a:avLst/>
          </a:prstGeom>
          <a:solidFill>
            <a:srgbClr val="FFFF99"/>
          </a:solidFill>
        </p:spPr>
        <p:txBody>
          <a:bodyPr wrap="none">
            <a:spAutoFit/>
          </a:bodyPr>
          <a:lstStyle/>
          <a:p>
            <a:r>
              <a:rPr lang="ja-JP" altLang="en-US" sz="2400" dirty="0"/>
              <a:t>⇒　</a:t>
            </a:r>
            <a:r>
              <a:rPr lang="ja-JP" altLang="en-US" sz="2000" b="1" dirty="0"/>
              <a:t>犯罪被害者等が置かれている状況や犯罪被害者等の名誉又は</a:t>
            </a:r>
            <a:endParaRPr lang="en-US" altLang="ja-JP" sz="2000" b="1" dirty="0"/>
          </a:p>
          <a:p>
            <a:r>
              <a:rPr lang="ja-JP" altLang="en-US" sz="2000" b="1" dirty="0"/>
              <a:t>　　生活の平穏への配慮の重要性について，理解を深めてもらう</a:t>
            </a:r>
          </a:p>
        </p:txBody>
      </p:sp>
      <p:sp>
        <p:nvSpPr>
          <p:cNvPr id="13" name="角丸四角形 10">
            <a:extLst>
              <a:ext uri="{FF2B5EF4-FFF2-40B4-BE49-F238E27FC236}">
                <a16:creationId xmlns:a16="http://schemas.microsoft.com/office/drawing/2014/main" id="{C42FC8AB-11E0-4ABA-B33D-C21736171FD1}"/>
              </a:ext>
            </a:extLst>
          </p:cNvPr>
          <p:cNvSpPr/>
          <p:nvPr/>
        </p:nvSpPr>
        <p:spPr>
          <a:xfrm>
            <a:off x="691917" y="3365944"/>
            <a:ext cx="7587575" cy="59618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200" spc="-150" dirty="0">
                <a:latin typeface="BIZ UDゴシック" panose="020B0400000000000000" pitchFamily="49" charset="-128"/>
                <a:ea typeface="BIZ UDゴシック" panose="020B0400000000000000" pitchFamily="49" charset="-128"/>
              </a:rPr>
              <a:t>鹿児島県犯罪被害者等支援条例</a:t>
            </a:r>
            <a:r>
              <a:rPr kumimoji="1" lang="en-US" altLang="ja-JP" sz="2400" spc="-150" dirty="0">
                <a:latin typeface="BIZ UDゴシック" panose="020B0400000000000000" pitchFamily="49" charset="-128"/>
                <a:ea typeface="BIZ UDゴシック" panose="020B0400000000000000" pitchFamily="49" charset="-128"/>
              </a:rPr>
              <a:t>(</a:t>
            </a:r>
            <a:r>
              <a:rPr kumimoji="1" lang="ja-JP" altLang="en-US" sz="2400" spc="-150" dirty="0">
                <a:latin typeface="BIZ UDゴシック" panose="020B0400000000000000" pitchFamily="49" charset="-128"/>
                <a:ea typeface="BIZ UDゴシック" panose="020B0400000000000000" pitchFamily="49" charset="-128"/>
              </a:rPr>
              <a:t>令和３年</a:t>
            </a:r>
            <a:r>
              <a:rPr kumimoji="1" lang="en-US" altLang="ja-JP" sz="2400" spc="-150" dirty="0">
                <a:latin typeface="BIZ UDゴシック" panose="020B0400000000000000" pitchFamily="49" charset="-128"/>
                <a:ea typeface="BIZ UDゴシック" panose="020B0400000000000000" pitchFamily="49" charset="-128"/>
              </a:rPr>
              <a:t>12</a:t>
            </a:r>
            <a:r>
              <a:rPr lang="ja-JP" altLang="en-US" sz="2400" spc="-150" dirty="0">
                <a:latin typeface="BIZ UDゴシック" panose="020B0400000000000000" pitchFamily="49" charset="-128"/>
                <a:ea typeface="BIZ UDゴシック" panose="020B0400000000000000" pitchFamily="49" charset="-128"/>
              </a:rPr>
              <a:t>月</a:t>
            </a:r>
            <a:r>
              <a:rPr kumimoji="1" lang="en-US" altLang="ja-JP" sz="2400" spc="-150" dirty="0">
                <a:latin typeface="BIZ UDゴシック" panose="020B0400000000000000" pitchFamily="49" charset="-128"/>
                <a:ea typeface="BIZ UDゴシック" panose="020B0400000000000000" pitchFamily="49" charset="-128"/>
              </a:rPr>
              <a:t>)</a:t>
            </a:r>
          </a:p>
        </p:txBody>
      </p:sp>
      <p:sp>
        <p:nvSpPr>
          <p:cNvPr id="15" name="正方形/長方形 14">
            <a:extLst>
              <a:ext uri="{FF2B5EF4-FFF2-40B4-BE49-F238E27FC236}">
                <a16:creationId xmlns:a16="http://schemas.microsoft.com/office/drawing/2014/main" id="{B6A33C4C-33BB-4F2E-9EDD-F8AA40022F9D}"/>
              </a:ext>
            </a:extLst>
          </p:cNvPr>
          <p:cNvSpPr/>
          <p:nvPr/>
        </p:nvSpPr>
        <p:spPr>
          <a:xfrm>
            <a:off x="671760" y="4552172"/>
            <a:ext cx="7455887" cy="461665"/>
          </a:xfrm>
          <a:prstGeom prst="rect">
            <a:avLst/>
          </a:prstGeom>
          <a:solidFill>
            <a:srgbClr val="FFFF99"/>
          </a:solidFill>
        </p:spPr>
        <p:txBody>
          <a:bodyPr wrap="none">
            <a:spAutoFit/>
          </a:bodyPr>
          <a:lstStyle/>
          <a:p>
            <a:r>
              <a:rPr lang="ja-JP" altLang="en-US" sz="2400" dirty="0"/>
              <a:t>⇒　</a:t>
            </a:r>
            <a:r>
              <a:rPr lang="ja-JP" altLang="en-US" sz="2000" b="1" spc="-150" dirty="0"/>
              <a:t>本県の犯罪被害者等支援に関する施策を総合的かつ計画的に推進</a:t>
            </a:r>
            <a:endParaRPr lang="ja-JP" altLang="en-US" sz="2400" b="1" spc="-150" dirty="0"/>
          </a:p>
        </p:txBody>
      </p:sp>
      <p:sp>
        <p:nvSpPr>
          <p:cNvPr id="16" name="角丸四角形 10">
            <a:extLst>
              <a:ext uri="{FF2B5EF4-FFF2-40B4-BE49-F238E27FC236}">
                <a16:creationId xmlns:a16="http://schemas.microsoft.com/office/drawing/2014/main" id="{38D3ED67-5ED8-4D26-9201-F37F4E0B133D}"/>
              </a:ext>
            </a:extLst>
          </p:cNvPr>
          <p:cNvSpPr/>
          <p:nvPr/>
        </p:nvSpPr>
        <p:spPr>
          <a:xfrm>
            <a:off x="691917" y="3987526"/>
            <a:ext cx="7587575" cy="59780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spc="-150" dirty="0">
                <a:latin typeface="BIZ UDゴシック" panose="020B0400000000000000" pitchFamily="49" charset="-128"/>
                <a:ea typeface="BIZ UDゴシック" panose="020B0400000000000000" pitchFamily="49" charset="-128"/>
              </a:rPr>
              <a:t>鹿児島県犯罪被害者等支援基本計画</a:t>
            </a:r>
            <a:endParaRPr kumimoji="1" lang="ja-JP" altLang="en-US" sz="3200" spc="-1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03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dirty="0"/>
          </a:p>
        </p:txBody>
      </p:sp>
      <p:sp>
        <p:nvSpPr>
          <p:cNvPr id="6" name="角丸四角形 5"/>
          <p:cNvSpPr/>
          <p:nvPr/>
        </p:nvSpPr>
        <p:spPr>
          <a:xfrm>
            <a:off x="456941" y="1664283"/>
            <a:ext cx="8264149" cy="3919392"/>
          </a:xfrm>
          <a:prstGeom prst="roundRect">
            <a:avLst>
              <a:gd name="adj" fmla="val 1461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spc="-300" dirty="0">
                <a:solidFill>
                  <a:srgbClr val="0070C0"/>
                </a:solidFill>
              </a:rPr>
              <a:t>○　犯罪被害者等に対する理解の促進</a:t>
            </a:r>
            <a:endParaRPr lang="en-US" altLang="ja-JP" sz="3600" spc="-300" dirty="0">
              <a:solidFill>
                <a:srgbClr val="0070C0"/>
              </a:solidFill>
            </a:endParaRPr>
          </a:p>
          <a:p>
            <a:endParaRPr lang="en-US" altLang="ja-JP" sz="2000" spc="-300" dirty="0">
              <a:solidFill>
                <a:schemeClr val="tx1"/>
              </a:solidFill>
              <a:latin typeface="ＭＳ ゴシック" panose="020B0609070205080204" pitchFamily="49" charset="-128"/>
              <a:ea typeface="ＭＳ ゴシック" panose="020B0609070205080204" pitchFamily="49" charset="-128"/>
            </a:endParaRPr>
          </a:p>
          <a:p>
            <a:pPr algn="just"/>
            <a:r>
              <a:rPr lang="ja-JP" altLang="en-US" sz="3600" spc="-300" dirty="0">
                <a:solidFill>
                  <a:schemeClr val="tx1"/>
                </a:solidFill>
                <a:latin typeface="ＭＳ ゴシック" panose="020B0609070205080204" pitchFamily="49" charset="-128"/>
                <a:ea typeface="ＭＳ ゴシック" panose="020B0609070205080204" pitchFamily="49" charset="-128"/>
              </a:rPr>
              <a:t>　</a:t>
            </a:r>
            <a:r>
              <a:rPr lang="ja-JP" altLang="en-US" sz="3600" spc="-150" dirty="0">
                <a:solidFill>
                  <a:schemeClr val="tx1"/>
                </a:solidFill>
                <a:latin typeface="ＭＳ ゴシック" panose="020B0609070205080204" pitchFamily="49" charset="-128"/>
                <a:ea typeface="ＭＳ ゴシック" panose="020B0609070205080204" pitchFamily="49" charset="-128"/>
              </a:rPr>
              <a:t>犯罪被害者に係る差別や偏見等のもととなる「不安」を解消するためにも，正しい情報を得ること，不確かな情報に惑わされることなく，</a:t>
            </a:r>
            <a:r>
              <a:rPr lang="ja-JP" altLang="en-US" sz="3600" spc="-150" dirty="0">
                <a:solidFill>
                  <a:srgbClr val="FF0066"/>
                </a:solidFill>
                <a:latin typeface="ＭＳ ゴシック" panose="020B0609070205080204" pitchFamily="49" charset="-128"/>
                <a:ea typeface="ＭＳ ゴシック" panose="020B0609070205080204" pitchFamily="49" charset="-128"/>
              </a:rPr>
              <a:t>差別的な言動に同調させない</a:t>
            </a:r>
            <a:r>
              <a:rPr lang="ja-JP" altLang="en-US" sz="3600" spc="-150" dirty="0">
                <a:solidFill>
                  <a:schemeClr val="tx1"/>
                </a:solidFill>
                <a:latin typeface="ＭＳ ゴシック" panose="020B0609070205080204" pitchFamily="49" charset="-128"/>
                <a:ea typeface="ＭＳ ゴシック" panose="020B0609070205080204" pitchFamily="49" charset="-128"/>
              </a:rPr>
              <a:t>ことが大切</a:t>
            </a:r>
          </a:p>
        </p:txBody>
      </p:sp>
      <p:sp>
        <p:nvSpPr>
          <p:cNvPr id="13" name="角丸四角形 12"/>
          <p:cNvSpPr/>
          <p:nvPr/>
        </p:nvSpPr>
        <p:spPr>
          <a:xfrm>
            <a:off x="266295" y="506298"/>
            <a:ext cx="6387423" cy="707885"/>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a:t>
            </a:r>
          </a:p>
        </p:txBody>
      </p:sp>
      <p:sp>
        <p:nvSpPr>
          <p:cNvPr id="14" name="正方形/長方形 13"/>
          <p:cNvSpPr/>
          <p:nvPr/>
        </p:nvSpPr>
        <p:spPr>
          <a:xfrm>
            <a:off x="456941" y="506297"/>
            <a:ext cx="6043642"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学校での取組について</a:t>
            </a:r>
          </a:p>
        </p:txBody>
      </p:sp>
    </p:spTree>
    <p:extLst>
      <p:ext uri="{BB962C8B-B14F-4D97-AF65-F5344CB8AC3E}">
        <p14:creationId xmlns:p14="http://schemas.microsoft.com/office/powerpoint/2010/main" val="170391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30479" y="5080848"/>
            <a:ext cx="8515351" cy="146359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610350" y="6492875"/>
            <a:ext cx="2057400" cy="365125"/>
          </a:xfrm>
        </p:spPr>
        <p:txBody>
          <a:bodyPr/>
          <a:lstStyle/>
          <a:p>
            <a:fld id="{90237AB0-5452-4974-B0D6-AAC534A68F92}" type="slidenum">
              <a:rPr kumimoji="1" lang="ja-JP" altLang="en-US" smtClean="0"/>
              <a:t>7</a:t>
            </a:fld>
            <a:endParaRPr kumimoji="1" lang="ja-JP" altLang="en-US" dirty="0"/>
          </a:p>
        </p:txBody>
      </p:sp>
      <p:sp>
        <p:nvSpPr>
          <p:cNvPr id="10" name="テキスト ボックス 9"/>
          <p:cNvSpPr txBox="1"/>
          <p:nvPr/>
        </p:nvSpPr>
        <p:spPr>
          <a:xfrm>
            <a:off x="291829" y="155643"/>
            <a:ext cx="5043368" cy="584775"/>
          </a:xfrm>
          <a:prstGeom prst="rect">
            <a:avLst/>
          </a:prstGeom>
          <a:solidFill>
            <a:srgbClr val="FFFF99"/>
          </a:solidFill>
        </p:spPr>
        <p:txBody>
          <a:bodyPr wrap="none" rtlCol="0">
            <a:spAutoFit/>
          </a:bodyPr>
          <a:lstStyle/>
          <a:p>
            <a:r>
              <a:rPr lang="ja-JP" altLang="en-US" sz="3200" dirty="0"/>
              <a:t>当事者の思いに寄り添う・・・</a:t>
            </a:r>
            <a:endParaRPr kumimoji="1" lang="ja-JP" altLang="en-US" sz="3200" dirty="0"/>
          </a:p>
        </p:txBody>
      </p:sp>
      <p:sp>
        <p:nvSpPr>
          <p:cNvPr id="5" name="正方形/長方形 4"/>
          <p:cNvSpPr/>
          <p:nvPr/>
        </p:nvSpPr>
        <p:spPr>
          <a:xfrm>
            <a:off x="221283" y="5032673"/>
            <a:ext cx="8560341" cy="1384995"/>
          </a:xfrm>
          <a:prstGeom prst="rect">
            <a:avLst/>
          </a:prstGeom>
        </p:spPr>
        <p:txBody>
          <a:bodyPr wrap="square">
            <a:spAutoFit/>
          </a:bodyPr>
          <a:lstStyle/>
          <a:p>
            <a:r>
              <a:rPr lang="ja-JP" altLang="en-US" sz="2800" dirty="0"/>
              <a:t>　　</a:t>
            </a:r>
            <a:r>
              <a:rPr lang="ja-JP" altLang="en-US" sz="2800" u="sng" dirty="0">
                <a:solidFill>
                  <a:srgbClr val="FF0000"/>
                </a:solidFill>
                <a:latin typeface="BIZ UDゴシック" panose="020B0400000000000000" pitchFamily="49" charset="-128"/>
                <a:ea typeface="BIZ UDゴシック" panose="020B0400000000000000" pitchFamily="49" charset="-128"/>
              </a:rPr>
              <a:t>思いやりの大切さに気付かせる</a:t>
            </a:r>
            <a:r>
              <a:rPr lang="ja-JP" altLang="en-US" sz="2800" dirty="0">
                <a:latin typeface="BIZ UDゴシック" panose="020B0400000000000000" pitchFamily="49" charset="-128"/>
                <a:ea typeface="BIZ UDゴシック" panose="020B0400000000000000" pitchFamily="49" charset="-128"/>
              </a:rPr>
              <a:t>とともに，</a:t>
            </a:r>
            <a:r>
              <a:rPr lang="ja-JP" altLang="en-US" sz="2800" u="sng" dirty="0">
                <a:solidFill>
                  <a:srgbClr val="FF0000"/>
                </a:solidFill>
                <a:latin typeface="BIZ UDゴシック" panose="020B0400000000000000" pitchFamily="49" charset="-128"/>
                <a:ea typeface="BIZ UDゴシック" panose="020B0400000000000000" pitchFamily="49" charset="-128"/>
              </a:rPr>
              <a:t>自分も他の人も，ともにかけがえのない大切な存在</a:t>
            </a:r>
            <a:r>
              <a:rPr lang="ja-JP" altLang="en-US" sz="2800" dirty="0">
                <a:latin typeface="BIZ UDゴシック" panose="020B0400000000000000" pitchFamily="49" charset="-128"/>
                <a:ea typeface="BIZ UDゴシック" panose="020B0400000000000000" pitchFamily="49" charset="-128"/>
              </a:rPr>
              <a:t>であることをしっかり自覚できるようにするとが大切</a:t>
            </a:r>
          </a:p>
        </p:txBody>
      </p:sp>
      <p:sp>
        <p:nvSpPr>
          <p:cNvPr id="8" name="角丸四角形 7"/>
          <p:cNvSpPr/>
          <p:nvPr/>
        </p:nvSpPr>
        <p:spPr>
          <a:xfrm>
            <a:off x="291829" y="853710"/>
            <a:ext cx="8560341" cy="4098868"/>
          </a:xfrm>
          <a:prstGeom prst="roundRect">
            <a:avLst>
              <a:gd name="adj" fmla="val 10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800" dirty="0">
                <a:latin typeface="BIZ UDゴシック" panose="020B0400000000000000" pitchFamily="49" charset="-128"/>
                <a:ea typeface="BIZ UDゴシック" panose="020B0400000000000000" pitchFamily="49" charset="-128"/>
              </a:rPr>
              <a:t>　兄が交通事故に巻き込まれ亡くなった日，泣き続ける母があまりに別人のようで，見ているのがつらく，何もしてあげられませんでした。母は三日間何も食べずにいたため，頬がこけてしまい，目に見えるようにやつれていきました。それから，兄がいなくなって母は笑わなくなりました。母はよく兄の部屋から目を真っ赤にして出てきます。私に気付かれないように目をこすりながら下を向いています。　　　</a:t>
            </a:r>
            <a:r>
              <a:rPr lang="en-US" altLang="ja-JP" sz="2000" dirty="0">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警察庁　犯罪被害者の手記を基に作成</a:t>
            </a:r>
            <a:endParaRPr lang="en-US" altLang="ja-JP" sz="2000" dirty="0">
              <a:latin typeface="BIZ UDゴシック" panose="020B0400000000000000" pitchFamily="49" charset="-128"/>
              <a:ea typeface="BIZ UDゴシック" panose="020B0400000000000000" pitchFamily="49" charset="-128"/>
            </a:endParaRPr>
          </a:p>
          <a:p>
            <a:pPr algn="just"/>
            <a:r>
              <a:rPr lang="ja-JP" altLang="en-US" sz="1400"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https://www.npa.go.jp/hanzaihigai/report/h19-3/syuki.html</a:t>
            </a:r>
          </a:p>
        </p:txBody>
      </p:sp>
    </p:spTree>
    <p:extLst>
      <p:ext uri="{BB962C8B-B14F-4D97-AF65-F5344CB8AC3E}">
        <p14:creationId xmlns:p14="http://schemas.microsoft.com/office/powerpoint/2010/main" val="231852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122891"/>
            <a:ext cx="2057400" cy="365125"/>
          </a:xfrm>
        </p:spPr>
        <p:txBody>
          <a:bodyPr/>
          <a:lstStyle/>
          <a:p>
            <a:fld id="{90237AB0-5452-4974-B0D6-AAC534A68F92}" type="slidenum">
              <a:rPr kumimoji="1" lang="ja-JP" altLang="en-US" smtClean="0"/>
              <a:t>8</a:t>
            </a:fld>
            <a:endParaRPr kumimoji="1" lang="ja-JP" altLang="en-US" dirty="0"/>
          </a:p>
        </p:txBody>
      </p:sp>
      <p:sp>
        <p:nvSpPr>
          <p:cNvPr id="16" name="角丸四角形 15"/>
          <p:cNvSpPr/>
          <p:nvPr/>
        </p:nvSpPr>
        <p:spPr>
          <a:xfrm>
            <a:off x="528682" y="5879509"/>
            <a:ext cx="8372126" cy="851303"/>
          </a:xfrm>
          <a:prstGeom prst="roundRect">
            <a:avLst>
              <a:gd name="adj" fmla="val 2636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FF0000"/>
                </a:solidFill>
                <a:latin typeface="ＤＦ平成ゴシック体W5" panose="020B0509000000000000" pitchFamily="49" charset="-128"/>
                <a:ea typeface="ＤＦ平成ゴシック体W5" panose="020B0509000000000000" pitchFamily="49" charset="-128"/>
              </a:rPr>
              <a:t>　犯罪被害者等の家族が安心して通える学校づくりに取り組むことが大切</a:t>
            </a:r>
          </a:p>
        </p:txBody>
      </p:sp>
      <p:sp>
        <p:nvSpPr>
          <p:cNvPr id="2" name="正方形/長方形 1"/>
          <p:cNvSpPr/>
          <p:nvPr/>
        </p:nvSpPr>
        <p:spPr>
          <a:xfrm>
            <a:off x="314672" y="385536"/>
            <a:ext cx="8586136" cy="830997"/>
          </a:xfrm>
          <a:prstGeom prst="rect">
            <a:avLst/>
          </a:prstGeom>
          <a:solidFill>
            <a:srgbClr val="FFFFCC"/>
          </a:solidFill>
          <a:ln>
            <a:solidFill>
              <a:schemeClr val="tx1"/>
            </a:solidFill>
          </a:ln>
        </p:spPr>
        <p:txBody>
          <a:bodyPr wrap="square">
            <a:spAutoFit/>
          </a:bodyPr>
          <a:lstStyle/>
          <a:p>
            <a:r>
              <a:rPr lang="ja-JP" altLang="en-US" sz="2400" dirty="0"/>
              <a:t>内閣府：</a:t>
            </a:r>
            <a:r>
              <a:rPr lang="en-US" altLang="ja-JP" sz="2400" dirty="0"/>
              <a:t>『</a:t>
            </a:r>
            <a:r>
              <a:rPr lang="ja-JP" altLang="en-US" sz="2400" dirty="0"/>
              <a:t>友だちが被害者になったら</a:t>
            </a:r>
            <a:r>
              <a:rPr lang="en-US" altLang="ja-JP" sz="2400" dirty="0"/>
              <a:t>』</a:t>
            </a:r>
          </a:p>
          <a:p>
            <a:r>
              <a:rPr lang="ja-JP" altLang="en-US" sz="2400" dirty="0"/>
              <a:t>　　　　　犯罪被害者等に関する児童･生徒向け啓発用教材の活用　</a:t>
            </a:r>
          </a:p>
        </p:txBody>
      </p:sp>
      <p:pic>
        <p:nvPicPr>
          <p:cNvPr id="3" name="図 2"/>
          <p:cNvPicPr>
            <a:picLocks noChangeAspect="1"/>
          </p:cNvPicPr>
          <p:nvPr/>
        </p:nvPicPr>
        <p:blipFill>
          <a:blip r:embed="rId3"/>
          <a:stretch>
            <a:fillRect/>
          </a:stretch>
        </p:blipFill>
        <p:spPr>
          <a:xfrm>
            <a:off x="314672" y="1726840"/>
            <a:ext cx="2697004" cy="3817925"/>
          </a:xfrm>
          <a:prstGeom prst="rect">
            <a:avLst/>
          </a:prstGeom>
        </p:spPr>
      </p:pic>
      <p:sp>
        <p:nvSpPr>
          <p:cNvPr id="5" name="四角形吹き出し 4"/>
          <p:cNvSpPr/>
          <p:nvPr/>
        </p:nvSpPr>
        <p:spPr>
          <a:xfrm>
            <a:off x="3131089" y="1634723"/>
            <a:ext cx="5769719" cy="1838746"/>
          </a:xfrm>
          <a:prstGeom prst="wedgeRectCallout">
            <a:avLst>
              <a:gd name="adj1" fmla="val -54569"/>
              <a:gd name="adj2" fmla="val -2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ＭＳ ゴシック" panose="020B0609070205080204" pitchFamily="49" charset="-128"/>
                <a:ea typeface="ＭＳ ゴシック" panose="020B0609070205080204" pitchFamily="49" charset="-128"/>
              </a:rPr>
              <a:t>　周囲の配慮に欠ける対応などにより傷ついている犯罪被害者やその家族への関わり方を考え，他の人の気持ちを尊重して行動しようとする態度を育てる。</a:t>
            </a:r>
          </a:p>
        </p:txBody>
      </p:sp>
      <p:sp>
        <p:nvSpPr>
          <p:cNvPr id="9" name="テキスト ボックス 8"/>
          <p:cNvSpPr txBox="1"/>
          <p:nvPr/>
        </p:nvSpPr>
        <p:spPr>
          <a:xfrm>
            <a:off x="3011676" y="3891659"/>
            <a:ext cx="6344001" cy="1569660"/>
          </a:xfrm>
          <a:prstGeom prst="rect">
            <a:avLst/>
          </a:prstGeom>
          <a:noFill/>
        </p:spPr>
        <p:txBody>
          <a:bodyPr wrap="square" rtlCol="0">
            <a:spAutoFit/>
          </a:bodyPr>
          <a:lstStyle/>
          <a:p>
            <a:r>
              <a:rPr lang="en-US" altLang="ja-JP" sz="2400" dirty="0"/>
              <a:t>《</a:t>
            </a:r>
            <a:r>
              <a:rPr lang="ja-JP" altLang="en-US" sz="2400" dirty="0"/>
              <a:t>展開例</a:t>
            </a:r>
            <a:r>
              <a:rPr lang="en-US" altLang="ja-JP" sz="2400" dirty="0"/>
              <a:t>》</a:t>
            </a:r>
          </a:p>
          <a:p>
            <a:r>
              <a:rPr lang="ja-JP" altLang="en-US" sz="2400" dirty="0"/>
              <a:t>　①　資料動画を視聴する。</a:t>
            </a:r>
            <a:endParaRPr lang="en-US" altLang="ja-JP" sz="2400" dirty="0"/>
          </a:p>
          <a:p>
            <a:r>
              <a:rPr lang="ja-JP" altLang="en-US" sz="2400" dirty="0"/>
              <a:t>　②　当時者の気持ちを考える。</a:t>
            </a:r>
            <a:endParaRPr lang="en-US" altLang="ja-JP" sz="2400" dirty="0"/>
          </a:p>
          <a:p>
            <a:r>
              <a:rPr kumimoji="1" lang="ja-JP" altLang="en-US" sz="2400" dirty="0"/>
              <a:t>　③　当事者の気持ちに配慮した対応を考える。</a:t>
            </a:r>
          </a:p>
        </p:txBody>
      </p:sp>
    </p:spTree>
    <p:extLst>
      <p:ext uri="{BB962C8B-B14F-4D97-AF65-F5344CB8AC3E}">
        <p14:creationId xmlns:p14="http://schemas.microsoft.com/office/powerpoint/2010/main" val="156760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dirty="0"/>
          </a:p>
        </p:txBody>
      </p:sp>
      <p:sp>
        <p:nvSpPr>
          <p:cNvPr id="9" name="角丸四角形吹き出し 8"/>
          <p:cNvSpPr/>
          <p:nvPr/>
        </p:nvSpPr>
        <p:spPr>
          <a:xfrm>
            <a:off x="231030" y="3646862"/>
            <a:ext cx="8677073" cy="3074613"/>
          </a:xfrm>
          <a:prstGeom prst="wedgeRoundRectCallout">
            <a:avLst>
              <a:gd name="adj1" fmla="val 45313"/>
              <a:gd name="adj2" fmla="val -21727"/>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b="1" dirty="0">
                <a:solidFill>
                  <a:schemeClr val="tx1"/>
                </a:solidFill>
                <a:latin typeface="ＤＦ平成ゴシック体W5" panose="020B0509000000000000" pitchFamily="49" charset="-128"/>
                <a:ea typeface="ＤＦ平成ゴシック体W5" panose="020B0509000000000000" pitchFamily="49" charset="-128"/>
              </a:rPr>
              <a:t>　</a:t>
            </a:r>
            <a:r>
              <a:rPr lang="ja-JP" altLang="en-US" sz="3200" b="1" spc="-300" dirty="0">
                <a:solidFill>
                  <a:schemeClr val="tx1"/>
                </a:solidFill>
                <a:latin typeface="ＤＦ平成ゴシック体W5" panose="020B0509000000000000" pitchFamily="49" charset="-128"/>
                <a:ea typeface="ＤＦ平成ゴシック体W5" panose="020B0509000000000000" pitchFamily="49" charset="-128"/>
              </a:rPr>
              <a:t>被害にあった人にどのように接すればいいの？</a:t>
            </a:r>
            <a:endParaRPr lang="en-US" altLang="ja-JP" sz="2400" spc="-300" dirty="0">
              <a:solidFill>
                <a:schemeClr val="tx1"/>
              </a:solidFill>
            </a:endParaRPr>
          </a:p>
          <a:p>
            <a:endParaRPr lang="en-US" altLang="ja-JP" sz="2400" b="1" dirty="0">
              <a:solidFill>
                <a:srgbClr val="FF0000"/>
              </a:solidFill>
            </a:endParaRPr>
          </a:p>
          <a:p>
            <a:r>
              <a:rPr lang="ja-JP" altLang="en-US" sz="2400" b="1" dirty="0">
                <a:solidFill>
                  <a:srgbClr val="FF0000"/>
                </a:solidFill>
              </a:rPr>
              <a:t>○　犯罪被害にあった人が置かれた状況を理解</a:t>
            </a:r>
            <a:endParaRPr lang="en-US" altLang="ja-JP" sz="2400" b="1" dirty="0">
              <a:solidFill>
                <a:srgbClr val="FF0000"/>
              </a:solidFill>
            </a:endParaRPr>
          </a:p>
          <a:p>
            <a:r>
              <a:rPr lang="ja-JP" altLang="en-US" sz="2400" b="1" dirty="0">
                <a:solidFill>
                  <a:srgbClr val="FF0000"/>
                </a:solidFill>
              </a:rPr>
              <a:t>　して接することが大切</a:t>
            </a:r>
            <a:endParaRPr lang="en-US" altLang="ja-JP" sz="2400" b="1" dirty="0">
              <a:solidFill>
                <a:srgbClr val="FF0000"/>
              </a:solidFill>
            </a:endParaRPr>
          </a:p>
          <a:p>
            <a:endParaRPr kumimoji="1" lang="en-US" altLang="ja-JP" sz="2400" b="1" dirty="0">
              <a:solidFill>
                <a:srgbClr val="FF0000"/>
              </a:solidFill>
            </a:endParaRPr>
          </a:p>
          <a:p>
            <a:r>
              <a:rPr lang="ja-JP" altLang="en-US" sz="2400" dirty="0"/>
              <a:t>　</a:t>
            </a:r>
            <a:r>
              <a:rPr lang="ja-JP" altLang="en-US" sz="2400" dirty="0">
                <a:solidFill>
                  <a:schemeClr val="tx1"/>
                </a:solidFill>
              </a:rPr>
              <a:t>言葉で励ますよりも，普段どおり接して寄り添うことが，心の傷を癒し，平穏な生活を取り戻す手助けになることもあります。</a:t>
            </a:r>
            <a:endParaRPr kumimoji="1" lang="ja-JP" altLang="en-US" sz="2400" dirty="0">
              <a:solidFill>
                <a:schemeClr val="tx1"/>
              </a:solidFill>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495" y="4341888"/>
            <a:ext cx="1385855" cy="1385855"/>
          </a:xfrm>
          <a:prstGeom prst="rect">
            <a:avLst/>
          </a:prstGeom>
        </p:spPr>
      </p:pic>
      <p:sp>
        <p:nvSpPr>
          <p:cNvPr id="8" name="角丸四角形 7"/>
          <p:cNvSpPr/>
          <p:nvPr/>
        </p:nvSpPr>
        <p:spPr>
          <a:xfrm>
            <a:off x="231030" y="449957"/>
            <a:ext cx="8677074" cy="2829269"/>
          </a:xfrm>
          <a:prstGeom prst="roundRect">
            <a:avLst>
              <a:gd name="adj" fmla="val 1461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spc="-300" dirty="0">
                <a:solidFill>
                  <a:schemeClr val="tx1"/>
                </a:solidFill>
              </a:rPr>
              <a:t>○　犯罪被害者等の事件後の日常生活への</a:t>
            </a:r>
            <a:endParaRPr lang="en-US" altLang="ja-JP" sz="3600" spc="-300" dirty="0">
              <a:solidFill>
                <a:schemeClr val="tx1"/>
              </a:solidFill>
            </a:endParaRPr>
          </a:p>
          <a:p>
            <a:r>
              <a:rPr lang="ja-JP" altLang="en-US" sz="3600" spc="-300" dirty="0">
                <a:solidFill>
                  <a:schemeClr val="tx1"/>
                </a:solidFill>
              </a:rPr>
              <a:t>　様々な精神的・経済的影響を軽減する支援</a:t>
            </a:r>
            <a:endParaRPr lang="en-US" altLang="ja-JP" sz="1600" spc="-300" dirty="0">
              <a:solidFill>
                <a:schemeClr val="tx1"/>
              </a:solidFill>
            </a:endParaRPr>
          </a:p>
          <a:p>
            <a:r>
              <a:rPr lang="ja-JP" altLang="en-US" sz="1200" kern="100" dirty="0">
                <a:solidFill>
                  <a:schemeClr val="tx1"/>
                </a:solidFill>
                <a:latin typeface="+mj-ea"/>
                <a:cs typeface="Times New Roman" panose="02020603050405020304" pitchFamily="18" charset="0"/>
              </a:rPr>
              <a:t>　</a:t>
            </a:r>
            <a:endParaRPr lang="en-US" altLang="ja-JP" sz="1200" kern="100" dirty="0">
              <a:solidFill>
                <a:schemeClr val="tx1"/>
              </a:solidFill>
              <a:latin typeface="+mj-ea"/>
              <a:cs typeface="Times New Roman" panose="02020603050405020304" pitchFamily="18" charset="0"/>
            </a:endParaRPr>
          </a:p>
          <a:p>
            <a:r>
              <a:rPr lang="ja-JP" altLang="en-US" sz="2400" kern="100" dirty="0">
                <a:solidFill>
                  <a:schemeClr val="tx1"/>
                </a:solidFill>
                <a:latin typeface="+mj-ea"/>
                <a:cs typeface="Times New Roman" panose="02020603050405020304" pitchFamily="18" charset="0"/>
              </a:rPr>
              <a:t>　</a:t>
            </a:r>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スクールカウンセラー等を活用した学校における相談</a:t>
            </a:r>
            <a:endParaRPr lang="en-US" altLang="ja-JP"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体制の充実</a:t>
            </a:r>
            <a:endParaRPr lang="en-US" altLang="ja-JP"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　スクールソーシャルワーカー等を活用した関係機関と</a:t>
            </a:r>
            <a:endParaRPr lang="en-US" altLang="ja-JP"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altLang="ja-JP"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の連携</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382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4467</TotalTime>
  <Words>2713</Words>
  <Application>Microsoft Office PowerPoint</Application>
  <PresentationFormat>画面に合わせる (4:3)</PresentationFormat>
  <Paragraphs>145</Paragraphs>
  <Slides>13</Slides>
  <Notes>13</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13</vt:i4>
      </vt:variant>
    </vt:vector>
  </HeadingPairs>
  <TitlesOfParts>
    <vt:vector size="30" baseType="lpstr">
      <vt:lpstr>BIZ UDゴシック</vt:lpstr>
      <vt:lpstr>BIZ UD明朝 Medium</vt:lpstr>
      <vt:lpstr>ＤＦ平成ゴシック体W5</vt:lpstr>
      <vt:lpstr>ＤＨＰ特太ゴシック体</vt:lpstr>
      <vt:lpstr>HGP創英角ｺﾞｼｯｸUB</vt:lpstr>
      <vt:lpstr>HGｺﾞｼｯｸM</vt:lpstr>
      <vt:lpstr>ＭＳ Ｐゴシック</vt:lpstr>
      <vt:lpstr>ＭＳ ゴシック</vt:lpstr>
      <vt:lpstr>Arial</vt:lpstr>
      <vt:lpstr>Calibri</vt:lpstr>
      <vt:lpstr>Calibri Light</vt:lpstr>
      <vt:lpstr>Comic Sans MS</vt:lpstr>
      <vt:lpstr>Georgia</vt:lpstr>
      <vt:lpstr>Times New Roman</vt:lpstr>
      <vt:lpstr>Trebuchet MS</vt:lpstr>
      <vt:lpstr>Office テーマ</vt:lpstr>
      <vt:lpstr>スリップストリーム</vt:lpstr>
      <vt:lpstr>　犯罪被害者とその家族   の人権に配慮しよう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303</cp:revision>
  <cp:lastPrinted>2021-03-30T10:31:53Z</cp:lastPrinted>
  <dcterms:created xsi:type="dcterms:W3CDTF">2020-05-11T09:35:31Z</dcterms:created>
  <dcterms:modified xsi:type="dcterms:W3CDTF">2023-03-24T05:01:03Z</dcterms:modified>
</cp:coreProperties>
</file>