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8"/>
  </p:notesMasterIdLst>
  <p:handoutMasterIdLst>
    <p:handoutMasterId r:id="rId19"/>
  </p:handoutMasterIdLst>
  <p:sldIdLst>
    <p:sldId id="276" r:id="rId3"/>
    <p:sldId id="274" r:id="rId4"/>
    <p:sldId id="265" r:id="rId5"/>
    <p:sldId id="280" r:id="rId6"/>
    <p:sldId id="264" r:id="rId7"/>
    <p:sldId id="278" r:id="rId8"/>
    <p:sldId id="279" r:id="rId9"/>
    <p:sldId id="282" r:id="rId10"/>
    <p:sldId id="283" r:id="rId11"/>
    <p:sldId id="273" r:id="rId12"/>
    <p:sldId id="272" r:id="rId13"/>
    <p:sldId id="277" r:id="rId14"/>
    <p:sldId id="281" r:id="rId15"/>
    <p:sldId id="284" r:id="rId16"/>
    <p:sldId id="275" r:id="rId17"/>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9FC60"/>
    <a:srgbClr val="FFCCFF"/>
    <a:srgbClr val="FF99FF"/>
    <a:srgbClr val="FFFF99"/>
    <a:srgbClr val="FFE389"/>
    <a:srgbClr val="CCFFFF"/>
    <a:srgbClr val="CCECFF"/>
    <a:srgbClr val="FFFFCC"/>
    <a:srgbClr val="27F931"/>
    <a:srgbClr val="A5E9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29" autoAdjust="0"/>
    <p:restoredTop sz="77899" autoAdjust="0"/>
  </p:normalViewPr>
  <p:slideViewPr>
    <p:cSldViewPr snapToGrid="0">
      <p:cViewPr varScale="1">
        <p:scale>
          <a:sx n="87" d="100"/>
          <a:sy n="87" d="100"/>
        </p:scale>
        <p:origin x="84" y="2034"/>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58" d="100"/>
          <a:sy n="58" d="100"/>
        </p:scale>
        <p:origin x="2808"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2949786" cy="498693"/>
          </a:xfrm>
          <a:prstGeom prst="rect">
            <a:avLst/>
          </a:prstGeom>
        </p:spPr>
        <p:txBody>
          <a:bodyPr vert="horz" lIns="91549" tIns="45774" rIns="91549" bIns="45774"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840" y="1"/>
            <a:ext cx="2949786" cy="498693"/>
          </a:xfrm>
          <a:prstGeom prst="rect">
            <a:avLst/>
          </a:prstGeom>
        </p:spPr>
        <p:txBody>
          <a:bodyPr vert="horz" lIns="91549" tIns="45774" rIns="91549" bIns="45774" rtlCol="0"/>
          <a:lstStyle>
            <a:lvl1pPr algn="r">
              <a:defRPr sz="1200"/>
            </a:lvl1pPr>
          </a:lstStyle>
          <a:p>
            <a:fld id="{9CC093DE-8FED-47C9-BFBE-31AA50B6FE88}" type="datetimeFigureOut">
              <a:rPr kumimoji="1" lang="ja-JP" altLang="en-US" smtClean="0"/>
              <a:t>2023/3/24</a:t>
            </a:fld>
            <a:endParaRPr kumimoji="1" lang="ja-JP" altLang="en-US"/>
          </a:p>
        </p:txBody>
      </p:sp>
      <p:sp>
        <p:nvSpPr>
          <p:cNvPr id="4" name="フッター プレースホルダー 3"/>
          <p:cNvSpPr>
            <a:spLocks noGrp="1"/>
          </p:cNvSpPr>
          <p:nvPr>
            <p:ph type="ftr" sz="quarter" idx="2"/>
          </p:nvPr>
        </p:nvSpPr>
        <p:spPr>
          <a:xfrm>
            <a:off x="2" y="9440647"/>
            <a:ext cx="2949786" cy="498692"/>
          </a:xfrm>
          <a:prstGeom prst="rect">
            <a:avLst/>
          </a:prstGeom>
        </p:spPr>
        <p:txBody>
          <a:bodyPr vert="horz" lIns="91549" tIns="45774" rIns="91549" bIns="45774"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840" y="9440647"/>
            <a:ext cx="2949786" cy="498692"/>
          </a:xfrm>
          <a:prstGeom prst="rect">
            <a:avLst/>
          </a:prstGeom>
        </p:spPr>
        <p:txBody>
          <a:bodyPr vert="horz" lIns="91549" tIns="45774" rIns="91549" bIns="45774" rtlCol="0" anchor="b"/>
          <a:lstStyle>
            <a:lvl1pPr algn="r">
              <a:defRPr sz="1200"/>
            </a:lvl1pPr>
          </a:lstStyle>
          <a:p>
            <a:fld id="{61D1CD4D-FD66-4FBE-BE86-B780E855E1EA}" type="slidenum">
              <a:rPr kumimoji="1" lang="ja-JP" altLang="en-US" smtClean="0"/>
              <a:t>‹#›</a:t>
            </a:fld>
            <a:endParaRPr kumimoji="1" lang="ja-JP" altLang="en-US"/>
          </a:p>
        </p:txBody>
      </p:sp>
    </p:spTree>
    <p:extLst>
      <p:ext uri="{BB962C8B-B14F-4D97-AF65-F5344CB8AC3E}">
        <p14:creationId xmlns:p14="http://schemas.microsoft.com/office/powerpoint/2010/main" val="42062152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2949786" cy="498693"/>
          </a:xfrm>
          <a:prstGeom prst="rect">
            <a:avLst/>
          </a:prstGeom>
        </p:spPr>
        <p:txBody>
          <a:bodyPr vert="horz" lIns="91549" tIns="45774" rIns="91549" bIns="45774"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40" y="1"/>
            <a:ext cx="2949786" cy="498693"/>
          </a:xfrm>
          <a:prstGeom prst="rect">
            <a:avLst/>
          </a:prstGeom>
        </p:spPr>
        <p:txBody>
          <a:bodyPr vert="horz" lIns="91549" tIns="45774" rIns="91549" bIns="45774" rtlCol="0"/>
          <a:lstStyle>
            <a:lvl1pPr algn="r">
              <a:defRPr sz="1200"/>
            </a:lvl1pPr>
          </a:lstStyle>
          <a:p>
            <a:fld id="{36A2EC1A-9A84-43B6-A96C-5E4AAC75D3B4}" type="datetimeFigureOut">
              <a:rPr kumimoji="1" lang="ja-JP" altLang="en-US" smtClean="0"/>
              <a:t>2023/3/24</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549" tIns="45774" rIns="91549" bIns="45774" rtlCol="0" anchor="ctr"/>
          <a:lstStyle/>
          <a:p>
            <a:endParaRPr lang="ja-JP" altLang="en-US"/>
          </a:p>
        </p:txBody>
      </p:sp>
      <p:sp>
        <p:nvSpPr>
          <p:cNvPr id="5" name="ノート プレースホルダー 4"/>
          <p:cNvSpPr>
            <a:spLocks noGrp="1"/>
          </p:cNvSpPr>
          <p:nvPr>
            <p:ph type="body" sz="quarter" idx="3"/>
          </p:nvPr>
        </p:nvSpPr>
        <p:spPr>
          <a:xfrm>
            <a:off x="680721" y="4783306"/>
            <a:ext cx="5445760" cy="3913615"/>
          </a:xfrm>
          <a:prstGeom prst="rect">
            <a:avLst/>
          </a:prstGeom>
        </p:spPr>
        <p:txBody>
          <a:bodyPr vert="horz" lIns="91549" tIns="45774" rIns="91549" bIns="4577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40647"/>
            <a:ext cx="2949786" cy="498692"/>
          </a:xfrm>
          <a:prstGeom prst="rect">
            <a:avLst/>
          </a:prstGeom>
        </p:spPr>
        <p:txBody>
          <a:bodyPr vert="horz" lIns="91549" tIns="45774" rIns="91549" bIns="4577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0" y="9440647"/>
            <a:ext cx="2949786" cy="498692"/>
          </a:xfrm>
          <a:prstGeom prst="rect">
            <a:avLst/>
          </a:prstGeom>
        </p:spPr>
        <p:txBody>
          <a:bodyPr vert="horz" lIns="91549" tIns="45774" rIns="91549" bIns="45774" rtlCol="0" anchor="b"/>
          <a:lstStyle>
            <a:lvl1pPr algn="r">
              <a:defRPr sz="1200"/>
            </a:lvl1pPr>
          </a:lstStyle>
          <a:p>
            <a:fld id="{0DC52101-9EB1-4347-A3E5-18207D6F22D6}" type="slidenum">
              <a:rPr kumimoji="1" lang="ja-JP" altLang="en-US" smtClean="0"/>
              <a:t>‹#›</a:t>
            </a:fld>
            <a:endParaRPr kumimoji="1" lang="ja-JP" altLang="en-US"/>
          </a:p>
        </p:txBody>
      </p:sp>
    </p:spTree>
    <p:extLst>
      <p:ext uri="{BB962C8B-B14F-4D97-AF65-F5344CB8AC3E}">
        <p14:creationId xmlns:p14="http://schemas.microsoft.com/office/powerpoint/2010/main" val="180525716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スライド イメージ プレースホルダー 1"/>
          <p:cNvSpPr>
            <a:spLocks noGrp="1" noRot="1" noChangeAspect="1" noTextEdit="1"/>
          </p:cNvSpPr>
          <p:nvPr>
            <p:ph type="sldImg"/>
          </p:nvPr>
        </p:nvSpPr>
        <p:spPr>
          <a:ln/>
        </p:spPr>
      </p:sp>
      <p:sp>
        <p:nvSpPr>
          <p:cNvPr id="74755"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latin typeface="+mn-ea"/>
              </a:rPr>
              <a:t>人権同和教育課ｅーコンテンツ</a:t>
            </a:r>
            <a:r>
              <a:rPr lang="en-US" altLang="ja-JP" dirty="0">
                <a:latin typeface="+mn-ea"/>
              </a:rPr>
              <a:t>No.12</a:t>
            </a:r>
          </a:p>
          <a:p>
            <a:r>
              <a:rPr lang="ja-JP" altLang="en-US" dirty="0">
                <a:latin typeface="+mn-ea"/>
              </a:rPr>
              <a:t>「性的指向及び性自認を理由とする偏見や差別をなくそう」</a:t>
            </a:r>
            <a:endParaRPr lang="en-US" altLang="ja-JP" dirty="0">
              <a:latin typeface="+mn-ea"/>
            </a:endParaRPr>
          </a:p>
        </p:txBody>
      </p:sp>
      <p:sp>
        <p:nvSpPr>
          <p:cNvPr id="74756"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902">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8605" indent="-287681" defTabSz="913902">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52310" indent="-230462" defTabSz="913902">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13235" indent="-230462" defTabSz="913902">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74159" indent="-230462" defTabSz="913902">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31905" indent="-230462" defTabSz="913902"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89649" indent="-230462" defTabSz="913902"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47394" indent="-230462" defTabSz="913902"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05140" indent="-230462" defTabSz="913902"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E56C5FEA-64CA-482B-9545-867AF59F6823}" type="slidenum">
              <a:rPr lang="en-US" altLang="ja-JP" smtClean="0">
                <a:solidFill>
                  <a:srgbClr val="000000"/>
                </a:solidFill>
                <a:ea typeface="ＭＳ Ｐゴシック" panose="020B0600070205080204" pitchFamily="50" charset="-128"/>
              </a:rPr>
              <a:pPr>
                <a:spcBef>
                  <a:spcPct val="0"/>
                </a:spcBef>
              </a:pPr>
              <a:t>1</a:t>
            </a:fld>
            <a:endParaRPr lang="en-US" altLang="ja-JP">
              <a:solidFill>
                <a:srgbClr val="000000"/>
              </a:solidFill>
              <a:ea typeface="ＭＳ Ｐゴシック" panose="020B0600070205080204" pitchFamily="50" charset="-128"/>
            </a:endParaRPr>
          </a:p>
        </p:txBody>
      </p:sp>
    </p:spTree>
    <p:extLst>
      <p:ext uri="{BB962C8B-B14F-4D97-AF65-F5344CB8AC3E}">
        <p14:creationId xmlns:p14="http://schemas.microsoft.com/office/powerpoint/2010/main" val="31274975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pPr defTabSz="915491" eaLnBrk="0" fontAlgn="base" hangingPunct="0">
              <a:spcBef>
                <a:spcPct val="30000"/>
              </a:spcBef>
              <a:spcAft>
                <a:spcPct val="0"/>
              </a:spcAft>
              <a:defRPr/>
            </a:pPr>
            <a:r>
              <a:rPr lang="ja-JP" altLang="en-US" dirty="0">
                <a:solidFill>
                  <a:prstClr val="black"/>
                </a:solidFill>
                <a:latin typeface="+mn-ea"/>
              </a:rPr>
              <a:t>ここから，「性の多様性を尊重した学校づくり」についてお話していきます。</a:t>
            </a:r>
            <a:endParaRPr lang="en-US" altLang="ja-JP" dirty="0">
              <a:solidFill>
                <a:prstClr val="black"/>
              </a:solidFill>
              <a:latin typeface="+mn-ea"/>
            </a:endParaRPr>
          </a:p>
          <a:p>
            <a:pPr defTabSz="915491" eaLnBrk="0" fontAlgn="base" hangingPunct="0">
              <a:spcBef>
                <a:spcPct val="30000"/>
              </a:spcBef>
              <a:spcAft>
                <a:spcPct val="0"/>
              </a:spcAft>
              <a:defRPr/>
            </a:pPr>
            <a:r>
              <a:rPr lang="ja-JP" altLang="en-US" dirty="0">
                <a:solidFill>
                  <a:prstClr val="black"/>
                </a:solidFill>
                <a:latin typeface="+mn-ea"/>
              </a:rPr>
              <a:t>これまで見てきたように，学校は性的マイノリティとされる児童生徒に対するきめ細かな対応等が求められているわけですが，そのためには，まず「性の多様性」が尊重される学校でなければなりません。　</a:t>
            </a:r>
            <a:endParaRPr lang="en-US" altLang="ja-JP" dirty="0">
              <a:solidFill>
                <a:prstClr val="black"/>
              </a:solidFill>
              <a:latin typeface="+mn-ea"/>
            </a:endParaRPr>
          </a:p>
          <a:p>
            <a:pPr defTabSz="915491" eaLnBrk="0" fontAlgn="base" hangingPunct="0">
              <a:spcBef>
                <a:spcPct val="30000"/>
              </a:spcBef>
              <a:spcAft>
                <a:spcPct val="0"/>
              </a:spcAft>
              <a:defRPr/>
            </a:pPr>
            <a:r>
              <a:rPr lang="ja-JP" altLang="en-US" dirty="0">
                <a:solidFill>
                  <a:prstClr val="black"/>
                </a:solidFill>
                <a:latin typeface="+mn-ea"/>
              </a:rPr>
              <a:t>「性の多様性」が尊重される学校とは，すなわち「児童生徒の個性や立場が尊重される」学校であり，「互いの違いを認め合える学校」であると言えます。</a:t>
            </a:r>
            <a:endParaRPr lang="en-US" altLang="ja-JP" dirty="0">
              <a:solidFill>
                <a:prstClr val="black"/>
              </a:solidFill>
              <a:latin typeface="+mn-ea"/>
            </a:endParaRPr>
          </a:p>
          <a:p>
            <a:pPr defTabSz="915491" eaLnBrk="0" fontAlgn="base" hangingPunct="0">
              <a:spcBef>
                <a:spcPct val="30000"/>
              </a:spcBef>
              <a:spcAft>
                <a:spcPct val="0"/>
              </a:spcAft>
              <a:defRPr/>
            </a:pPr>
            <a:r>
              <a:rPr lang="ja-JP" altLang="en-US" dirty="0">
                <a:solidFill>
                  <a:prstClr val="black"/>
                </a:solidFill>
                <a:latin typeface="+mn-ea"/>
              </a:rPr>
              <a:t>日頃から，児童生徒一人一人を大切にする学級づくりを心がけ，児童生徒が信頼し，何でも教師に相談できる関係を築いていくことが大切です。</a:t>
            </a:r>
            <a:endParaRPr lang="en-US" altLang="ja-JP" dirty="0">
              <a:solidFill>
                <a:prstClr val="black"/>
              </a:solidFill>
              <a:latin typeface="+mn-ea"/>
            </a:endParaRPr>
          </a:p>
          <a:p>
            <a:pPr defTabSz="915491" eaLnBrk="0" fontAlgn="base" hangingPunct="0">
              <a:spcBef>
                <a:spcPct val="30000"/>
              </a:spcBef>
              <a:spcAft>
                <a:spcPct val="0"/>
              </a:spcAft>
              <a:defRPr/>
            </a:pPr>
            <a:r>
              <a:rPr lang="ja-JP" altLang="en-US" dirty="0">
                <a:solidFill>
                  <a:prstClr val="black"/>
                </a:solidFill>
                <a:latin typeface="+mn-ea"/>
              </a:rPr>
              <a:t>そのためには，教師の基本姿勢「</a:t>
            </a:r>
            <a:r>
              <a:rPr lang="en-US" altLang="ja-JP" dirty="0">
                <a:solidFill>
                  <a:prstClr val="black"/>
                </a:solidFill>
                <a:latin typeface="+mn-ea"/>
              </a:rPr>
              <a:t>Mom</a:t>
            </a:r>
            <a:r>
              <a:rPr lang="ja-JP" altLang="en-US" dirty="0">
                <a:solidFill>
                  <a:prstClr val="black"/>
                </a:solidFill>
                <a:latin typeface="+mn-ea"/>
              </a:rPr>
              <a:t>（見つめる，思いをめぐらす，向き合う）」を大事にしましょう。</a:t>
            </a:r>
            <a:endParaRPr lang="en-US" altLang="ja-JP" dirty="0">
              <a:solidFill>
                <a:prstClr val="black"/>
              </a:solidFill>
              <a:latin typeface="+mn-ea"/>
            </a:endParaRPr>
          </a:p>
          <a:p>
            <a:pPr defTabSz="915491" eaLnBrk="0" fontAlgn="base" hangingPunct="0">
              <a:spcBef>
                <a:spcPct val="30000"/>
              </a:spcBef>
              <a:spcAft>
                <a:spcPct val="0"/>
              </a:spcAft>
              <a:defRPr/>
            </a:pPr>
            <a:endParaRPr lang="en-US" altLang="ja-JP" dirty="0">
              <a:solidFill>
                <a:prstClr val="black"/>
              </a:solidFill>
              <a:latin typeface="+mn-ea"/>
            </a:endParaRPr>
          </a:p>
          <a:p>
            <a:pPr defTabSz="915491" eaLnBrk="0" fontAlgn="base" hangingPunct="0">
              <a:spcBef>
                <a:spcPct val="30000"/>
              </a:spcBef>
              <a:spcAft>
                <a:spcPct val="0"/>
              </a:spcAft>
              <a:defRPr/>
            </a:pPr>
            <a:endParaRPr lang="en-US" altLang="ja-JP" sz="2000" dirty="0">
              <a:solidFill>
                <a:prstClr val="black"/>
              </a:solidFill>
              <a:latin typeface="AR P丸ゴシック体M" panose="020B0600010101010101" pitchFamily="50" charset="-128"/>
              <a:ea typeface="AR P丸ゴシック体M" panose="020B0600010101010101" pitchFamily="50" charset="-128"/>
            </a:endParaRPr>
          </a:p>
          <a:p>
            <a:endParaRPr kumimoji="1" lang="ja-JP" altLang="en-US" dirty="0"/>
          </a:p>
        </p:txBody>
      </p:sp>
    </p:spTree>
    <p:extLst>
      <p:ext uri="{BB962C8B-B14F-4D97-AF65-F5344CB8AC3E}">
        <p14:creationId xmlns:p14="http://schemas.microsoft.com/office/powerpoint/2010/main" val="35259051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4" name="ノート プレースホルダー 3"/>
          <p:cNvSpPr>
            <a:spLocks noGrp="1"/>
          </p:cNvSpPr>
          <p:nvPr>
            <p:ph type="body" sz="quarter" idx="10"/>
          </p:nvPr>
        </p:nvSpPr>
        <p:spPr/>
        <p:txBody>
          <a:bodyPr/>
          <a:lstStyle/>
          <a:p>
            <a:pPr defTabSz="915491" eaLnBrk="0" fontAlgn="base" hangingPunct="0">
              <a:spcBef>
                <a:spcPct val="30000"/>
              </a:spcBef>
              <a:spcAft>
                <a:spcPct val="0"/>
              </a:spcAft>
              <a:defRPr/>
            </a:pPr>
            <a:r>
              <a:rPr lang="ja-JP" altLang="en-US" dirty="0">
                <a:solidFill>
                  <a:prstClr val="black"/>
                </a:solidFill>
                <a:latin typeface="+mn-ea"/>
              </a:rPr>
              <a:t>また，当事者である</a:t>
            </a:r>
            <a:r>
              <a:rPr lang="ja-JP" altLang="en-US" dirty="0">
                <a:latin typeface="+mn-ea"/>
              </a:rPr>
              <a:t>児童生徒が安心して学校生活を送るためには，学校の支援体制を整える必要があります。</a:t>
            </a:r>
            <a:endParaRPr lang="en-US" altLang="ja-JP" dirty="0">
              <a:latin typeface="+mn-ea"/>
            </a:endParaRPr>
          </a:p>
          <a:p>
            <a:pPr defTabSz="915491" eaLnBrk="0" fontAlgn="base" hangingPunct="0">
              <a:spcBef>
                <a:spcPct val="30000"/>
              </a:spcBef>
              <a:spcAft>
                <a:spcPct val="0"/>
              </a:spcAft>
              <a:defRPr/>
            </a:pPr>
            <a:r>
              <a:rPr lang="ja-JP" altLang="en-US" dirty="0">
                <a:latin typeface="+mn-ea"/>
              </a:rPr>
              <a:t>相談を受けた先生が一人で抱えこまず，組織的に対応していくことが大切です。</a:t>
            </a:r>
            <a:endParaRPr lang="en-US" altLang="ja-JP" dirty="0">
              <a:latin typeface="+mn-ea"/>
            </a:endParaRPr>
          </a:p>
          <a:p>
            <a:r>
              <a:rPr lang="ja-JP" altLang="en-US" dirty="0">
                <a:latin typeface="+mn-ea"/>
              </a:rPr>
              <a:t>学校の支援体制としては，大きく３つが考えられます。</a:t>
            </a:r>
            <a:endParaRPr lang="en-US" altLang="ja-JP" dirty="0">
              <a:latin typeface="+mn-ea"/>
            </a:endParaRPr>
          </a:p>
          <a:p>
            <a:r>
              <a:rPr lang="ja-JP" altLang="en-US" dirty="0">
                <a:latin typeface="+mn-ea"/>
              </a:rPr>
              <a:t>○管理職を中心とした関係職員でつくる「サポートチーム」</a:t>
            </a:r>
            <a:endParaRPr lang="en-US" altLang="ja-JP" dirty="0">
              <a:latin typeface="+mn-ea"/>
            </a:endParaRPr>
          </a:p>
          <a:p>
            <a:r>
              <a:rPr lang="ja-JP" altLang="en-US" dirty="0">
                <a:latin typeface="+mn-ea"/>
              </a:rPr>
              <a:t>○校内でつくる「支援委員会」</a:t>
            </a:r>
            <a:endParaRPr lang="en-US" altLang="ja-JP" dirty="0">
              <a:latin typeface="+mn-ea"/>
            </a:endParaRPr>
          </a:p>
          <a:p>
            <a:r>
              <a:rPr lang="ja-JP" altLang="en-US" dirty="0">
                <a:latin typeface="+mn-ea"/>
              </a:rPr>
              <a:t>○スクールカウンセラーや医療従事者等専門家も交えた「ケース会議」</a:t>
            </a:r>
            <a:endParaRPr lang="en-US" altLang="ja-JP" dirty="0">
              <a:latin typeface="+mn-ea"/>
            </a:endParaRPr>
          </a:p>
          <a:p>
            <a:r>
              <a:rPr lang="ja-JP" altLang="en-US" dirty="0">
                <a:latin typeface="+mn-ea"/>
              </a:rPr>
              <a:t>などです。</a:t>
            </a:r>
            <a:endParaRPr lang="en-US" altLang="ja-JP" dirty="0">
              <a:latin typeface="+mn-ea"/>
            </a:endParaRPr>
          </a:p>
          <a:p>
            <a:r>
              <a:rPr lang="ja-JP" altLang="en-US" dirty="0">
                <a:latin typeface="+mn-ea"/>
              </a:rPr>
              <a:t>いずれも，児童生徒の心情や置かれた状況等に配慮しながら，対応していくことが大切です。</a:t>
            </a:r>
            <a:endParaRPr lang="en-US" altLang="ja-JP" dirty="0">
              <a:latin typeface="+mn-ea"/>
            </a:endParaRPr>
          </a:p>
          <a:p>
            <a:r>
              <a:rPr lang="ja-JP" altLang="en-US" dirty="0">
                <a:latin typeface="+mn-ea"/>
              </a:rPr>
              <a:t>特に，情報共有にあたっては，その意図を本人・保護者にしっかり説明し，理解を得ることが必要です。</a:t>
            </a:r>
            <a:endParaRPr lang="en-US" altLang="ja-JP" dirty="0">
              <a:latin typeface="+mn-ea"/>
            </a:endParaRPr>
          </a:p>
          <a:p>
            <a:r>
              <a:rPr lang="ja-JP" altLang="en-US" dirty="0">
                <a:latin typeface="+mn-ea"/>
              </a:rPr>
              <a:t>　</a:t>
            </a:r>
          </a:p>
        </p:txBody>
      </p:sp>
    </p:spTree>
    <p:extLst>
      <p:ext uri="{BB962C8B-B14F-4D97-AF65-F5344CB8AC3E}">
        <p14:creationId xmlns:p14="http://schemas.microsoft.com/office/powerpoint/2010/main" val="28520248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08113" y="463550"/>
            <a:ext cx="4132262" cy="3100388"/>
          </a:xfrm>
        </p:spPr>
      </p:sp>
      <p:sp>
        <p:nvSpPr>
          <p:cNvPr id="3" name="ノート プレースホルダー 2"/>
          <p:cNvSpPr>
            <a:spLocks noGrp="1"/>
          </p:cNvSpPr>
          <p:nvPr>
            <p:ph type="body" idx="1"/>
          </p:nvPr>
        </p:nvSpPr>
        <p:spPr>
          <a:xfrm>
            <a:off x="443203" y="3751332"/>
            <a:ext cx="5629703" cy="6229423"/>
          </a:xfrm>
        </p:spPr>
        <p:txBody>
          <a:bodyPr>
            <a:noAutofit/>
          </a:bodyPr>
          <a:lstStyle/>
          <a:p>
            <a:pPr defTabSz="915491" eaLnBrk="0" fontAlgn="base" hangingPunct="0">
              <a:spcBef>
                <a:spcPct val="30000"/>
              </a:spcBef>
              <a:spcAft>
                <a:spcPct val="0"/>
              </a:spcAft>
              <a:defRPr/>
            </a:pPr>
            <a:r>
              <a:rPr lang="ja-JP" altLang="en-US" dirty="0">
                <a:solidFill>
                  <a:prstClr val="black"/>
                </a:solidFill>
                <a:latin typeface="+mn-ea"/>
              </a:rPr>
              <a:t>性的マイノリティとされる児童生徒への学校の対応として注意が必要な事項に，当事者である児童生徒の「カミングアウト」があります。</a:t>
            </a:r>
            <a:endParaRPr lang="en-US" altLang="ja-JP" dirty="0">
              <a:solidFill>
                <a:prstClr val="black"/>
              </a:solidFill>
              <a:latin typeface="+mn-ea"/>
            </a:endParaRPr>
          </a:p>
          <a:p>
            <a:pPr defTabSz="915491" eaLnBrk="0" fontAlgn="base" hangingPunct="0">
              <a:spcBef>
                <a:spcPct val="30000"/>
              </a:spcBef>
              <a:spcAft>
                <a:spcPct val="0"/>
              </a:spcAft>
              <a:defRPr/>
            </a:pPr>
            <a:r>
              <a:rPr lang="ja-JP" altLang="en-US" dirty="0">
                <a:solidFill>
                  <a:prstClr val="black"/>
                </a:solidFill>
                <a:latin typeface="+mn-ea"/>
              </a:rPr>
              <a:t>ずっと自分の心に秘めていたことを人に伝えることを「カミングアウト」と言い，打ち明けられた人が，本人の許可無く，第三者に話してしまうことを「アウティング」と言います。</a:t>
            </a:r>
            <a:endParaRPr lang="en-US" altLang="ja-JP" dirty="0">
              <a:solidFill>
                <a:prstClr val="black"/>
              </a:solidFill>
              <a:latin typeface="+mn-ea"/>
            </a:endParaRPr>
          </a:p>
          <a:p>
            <a:pPr defTabSz="915491" eaLnBrk="0" fontAlgn="base" hangingPunct="0">
              <a:spcBef>
                <a:spcPct val="30000"/>
              </a:spcBef>
              <a:spcAft>
                <a:spcPct val="0"/>
              </a:spcAft>
              <a:defRPr/>
            </a:pPr>
            <a:r>
              <a:rPr lang="ja-JP" altLang="en-US" dirty="0">
                <a:solidFill>
                  <a:prstClr val="black"/>
                </a:solidFill>
                <a:latin typeface="+mn-ea"/>
              </a:rPr>
              <a:t>「アウティング」は重大な人権侵害であり，わたしたち教職員がそのことをしっかり理解した上で，児童生徒にも指導していくことが重要です。</a:t>
            </a:r>
            <a:endParaRPr lang="en-US" altLang="ja-JP" dirty="0">
              <a:solidFill>
                <a:prstClr val="black"/>
              </a:solidFill>
              <a:latin typeface="+mn-ea"/>
            </a:endParaRPr>
          </a:p>
          <a:p>
            <a:pPr defTabSz="915491" eaLnBrk="0" fontAlgn="base" hangingPunct="0">
              <a:spcBef>
                <a:spcPct val="30000"/>
              </a:spcBef>
              <a:spcAft>
                <a:spcPct val="0"/>
              </a:spcAft>
              <a:defRPr/>
            </a:pPr>
            <a:r>
              <a:rPr lang="ja-JP" altLang="en-US" dirty="0">
                <a:solidFill>
                  <a:prstClr val="black"/>
                </a:solidFill>
                <a:latin typeface="+mn-ea"/>
              </a:rPr>
              <a:t>また，自分の性的指向や性自認をカミングアウトするかしないかは，本人が決めることであり，必ずしもしなければならないものではありません。したがって，学校側がカミングアウトを強く促すことは厳禁です。</a:t>
            </a:r>
            <a:endParaRPr lang="en-US" altLang="ja-JP" dirty="0">
              <a:solidFill>
                <a:prstClr val="black"/>
              </a:solidFill>
              <a:latin typeface="+mn-ea"/>
            </a:endParaRPr>
          </a:p>
          <a:p>
            <a:pPr defTabSz="915491" eaLnBrk="0" fontAlgn="base" hangingPunct="0">
              <a:spcBef>
                <a:spcPct val="30000"/>
              </a:spcBef>
              <a:spcAft>
                <a:spcPct val="0"/>
              </a:spcAft>
              <a:defRPr/>
            </a:pPr>
            <a:r>
              <a:rPr lang="ja-JP" altLang="en-US" dirty="0">
                <a:solidFill>
                  <a:prstClr val="black"/>
                </a:solidFill>
                <a:latin typeface="+mn-ea"/>
              </a:rPr>
              <a:t>当事者である児童生徒がカミングアウトすることになった際は，受け止める側の環境を整えることが非常に重要です。</a:t>
            </a:r>
            <a:endParaRPr lang="en-US" altLang="ja-JP" dirty="0">
              <a:solidFill>
                <a:prstClr val="black"/>
              </a:solidFill>
              <a:latin typeface="+mn-ea"/>
            </a:endParaRPr>
          </a:p>
          <a:p>
            <a:pPr defTabSz="915491" eaLnBrk="0" fontAlgn="base" hangingPunct="0">
              <a:spcBef>
                <a:spcPct val="30000"/>
              </a:spcBef>
              <a:spcAft>
                <a:spcPct val="0"/>
              </a:spcAft>
              <a:defRPr/>
            </a:pPr>
            <a:endParaRPr lang="en-US" altLang="ja-JP" sz="2000" dirty="0">
              <a:solidFill>
                <a:prstClr val="black"/>
              </a:solidFill>
              <a:latin typeface="AR P丸ゴシック体M" panose="020B0600010101010101" pitchFamily="50" charset="-128"/>
              <a:ea typeface="AR P丸ゴシック体M" panose="020B0600010101010101" pitchFamily="50" charset="-128"/>
            </a:endParaRPr>
          </a:p>
          <a:p>
            <a:pPr defTabSz="915491" eaLnBrk="0" fontAlgn="base" hangingPunct="0">
              <a:spcBef>
                <a:spcPct val="30000"/>
              </a:spcBef>
              <a:spcAft>
                <a:spcPct val="0"/>
              </a:spcAft>
              <a:defRPr/>
            </a:pPr>
            <a:endParaRPr lang="en-US" altLang="ja-JP" sz="2000" dirty="0">
              <a:solidFill>
                <a:prstClr val="black"/>
              </a:solidFill>
              <a:latin typeface="AR P丸ゴシック体M" panose="020B0600010101010101" pitchFamily="50" charset="-128"/>
              <a:ea typeface="AR P丸ゴシック体M" panose="020B0600010101010101" pitchFamily="50" charset="-128"/>
            </a:endParaRPr>
          </a:p>
          <a:p>
            <a:pPr defTabSz="915491" eaLnBrk="0" fontAlgn="base" hangingPunct="0">
              <a:spcBef>
                <a:spcPct val="30000"/>
              </a:spcBef>
              <a:spcAft>
                <a:spcPct val="0"/>
              </a:spcAft>
              <a:defRPr/>
            </a:pPr>
            <a:r>
              <a:rPr lang="ja-JP" altLang="en-US" sz="2000" dirty="0">
                <a:solidFill>
                  <a:prstClr val="black"/>
                </a:solidFill>
                <a:latin typeface="AR P丸ゴシック体M" panose="020B0600010101010101" pitchFamily="50" charset="-128"/>
                <a:ea typeface="AR P丸ゴシック体M" panose="020B0600010101010101" pitchFamily="50" charset="-128"/>
              </a:rPr>
              <a:t>　</a:t>
            </a:r>
            <a:endParaRPr kumimoji="1" lang="ja-JP" altLang="en-US" dirty="0"/>
          </a:p>
        </p:txBody>
      </p:sp>
    </p:spTree>
    <p:extLst>
      <p:ext uri="{BB962C8B-B14F-4D97-AF65-F5344CB8AC3E}">
        <p14:creationId xmlns:p14="http://schemas.microsoft.com/office/powerpoint/2010/main" val="14428229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latin typeface="+mn-ea"/>
              </a:rPr>
              <a:t>学校での研修等で参考になる，県が作成した資料を紹介します。</a:t>
            </a:r>
            <a:endParaRPr lang="en-US" altLang="ja-JP" dirty="0">
              <a:latin typeface="+mn-ea"/>
            </a:endParaRPr>
          </a:p>
          <a:p>
            <a:r>
              <a:rPr lang="ja-JP" altLang="en-US" dirty="0">
                <a:latin typeface="+mn-ea"/>
              </a:rPr>
              <a:t>平成</a:t>
            </a:r>
            <a:r>
              <a:rPr lang="en-US" altLang="ja-JP" dirty="0">
                <a:latin typeface="+mn-ea"/>
              </a:rPr>
              <a:t>31</a:t>
            </a:r>
            <a:r>
              <a:rPr lang="ja-JP" altLang="en-US" dirty="0">
                <a:latin typeface="+mn-ea"/>
              </a:rPr>
              <a:t>年度版「仲間づくり」は，学校教育において，「性的マイノリティ」への理解と認識を深めるための指導資料です。</a:t>
            </a:r>
            <a:endParaRPr lang="en-US" altLang="ja-JP" dirty="0">
              <a:latin typeface="+mn-ea"/>
            </a:endParaRPr>
          </a:p>
          <a:p>
            <a:r>
              <a:rPr lang="ja-JP" altLang="en-US" dirty="0">
                <a:latin typeface="+mn-ea"/>
              </a:rPr>
              <a:t>前半は，「性的マイノリティ」に係る様々な知識・理解を深める内容や，「性の多様性」を尊重した学校づくりに関する内容が書かれており，後半には，児童生徒と学習する際に使えるワークシート等が掲載されています。</a:t>
            </a:r>
            <a:endParaRPr lang="en-US" altLang="ja-JP" dirty="0">
              <a:latin typeface="+mn-ea"/>
            </a:endParaRPr>
          </a:p>
          <a:p>
            <a:r>
              <a:rPr lang="ja-JP" altLang="en-US" dirty="0">
                <a:latin typeface="+mn-ea"/>
              </a:rPr>
              <a:t>また，令和３年２月作成のリーフレット「性的マイノリティへの正しい理解と認識を深めるために」は，各学校から県に寄せられた疑問や質問とその回答が</a:t>
            </a:r>
            <a:r>
              <a:rPr lang="en-US" altLang="ja-JP" dirty="0">
                <a:latin typeface="+mn-ea"/>
              </a:rPr>
              <a:t>Q</a:t>
            </a:r>
            <a:r>
              <a:rPr lang="ja-JP" altLang="en-US" dirty="0">
                <a:latin typeface="+mn-ea"/>
              </a:rPr>
              <a:t>＆</a:t>
            </a:r>
            <a:r>
              <a:rPr lang="en-US" altLang="ja-JP" dirty="0">
                <a:latin typeface="+mn-ea"/>
              </a:rPr>
              <a:t>A</a:t>
            </a:r>
            <a:r>
              <a:rPr lang="ja-JP" altLang="en-US" dirty="0">
                <a:latin typeface="+mn-ea"/>
              </a:rPr>
              <a:t>にまとめられています。令和５年３月に改訂しました。</a:t>
            </a:r>
            <a:endParaRPr lang="en-US" altLang="ja-JP" dirty="0">
              <a:latin typeface="+mn-ea"/>
            </a:endParaRPr>
          </a:p>
          <a:p>
            <a:r>
              <a:rPr lang="ja-JP" altLang="en-US" dirty="0">
                <a:latin typeface="+mn-ea"/>
              </a:rPr>
              <a:t>いずれの資料も，県のホームページからダウンロードできますので，ぜひ活用してください。</a:t>
            </a:r>
            <a:endParaRPr lang="en-US" altLang="ja-JP" dirty="0">
              <a:latin typeface="+mn-ea"/>
            </a:endParaRPr>
          </a:p>
        </p:txBody>
      </p:sp>
      <p:sp>
        <p:nvSpPr>
          <p:cNvPr id="4" name="スライド番号プレースホルダー 3"/>
          <p:cNvSpPr>
            <a:spLocks noGrp="1"/>
          </p:cNvSpPr>
          <p:nvPr>
            <p:ph type="sldNum" sz="quarter" idx="10"/>
          </p:nvPr>
        </p:nvSpPr>
        <p:spPr/>
        <p:txBody>
          <a:bodyPr/>
          <a:lstStyle/>
          <a:p>
            <a:fld id="{0DC52101-9EB1-4347-A3E5-18207D6F22D6}" type="slidenum">
              <a:rPr kumimoji="1" lang="ja-JP" altLang="en-US" smtClean="0"/>
              <a:t>13</a:t>
            </a:fld>
            <a:endParaRPr kumimoji="1" lang="ja-JP" altLang="en-US"/>
          </a:p>
        </p:txBody>
      </p:sp>
    </p:spTree>
    <p:extLst>
      <p:ext uri="{BB962C8B-B14F-4D97-AF65-F5344CB8AC3E}">
        <p14:creationId xmlns:p14="http://schemas.microsoft.com/office/powerpoint/2010/main" val="27562877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なお</a:t>
            </a:r>
            <a:r>
              <a:rPr kumimoji="1" lang="ja-JP" altLang="en-US"/>
              <a:t>，リーフレットの改訂</a:t>
            </a:r>
            <a:r>
              <a:rPr kumimoji="1" lang="ja-JP" altLang="en-US" dirty="0"/>
              <a:t>内容は次の通りです。</a:t>
            </a:r>
            <a:endParaRPr kumimoji="1" lang="en-US" altLang="ja-JP" dirty="0"/>
          </a:p>
          <a:p>
            <a:r>
              <a:rPr kumimoji="1" lang="ja-JP" altLang="en-US" dirty="0">
                <a:solidFill>
                  <a:schemeClr val="tx1"/>
                </a:solidFill>
                <a:latin typeface="BIZ UDゴシック" panose="020B0400000000000000" pitchFamily="49" charset="-128"/>
                <a:ea typeface="BIZ UDゴシック" panose="020B0400000000000000" pitchFamily="49" charset="-128"/>
              </a:rPr>
              <a:t>①性的マイノリティとされる児童生徒への対応に当たって，組織的に取り組むことの重要性や，情報共有の在り方について示しています。情報共有する際は，アウティングにならないよう十分留意する必要があります。</a:t>
            </a:r>
            <a:endParaRPr kumimoji="1" lang="en-US" altLang="ja-JP" dirty="0">
              <a:solidFill>
                <a:schemeClr val="tx1"/>
              </a:solidFill>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rPr>
              <a:t>②性的マイノリティとされる児童生徒が入学する際のサポート体制を作る際は，当事者である児童生徒やその保護者の意向などを踏まえ，個別の事情に応じて進める必要があります。</a:t>
            </a:r>
          </a:p>
          <a:p>
            <a:r>
              <a:rPr lang="ja-JP" altLang="en-US" dirty="0">
                <a:solidFill>
                  <a:schemeClr val="tx1"/>
                </a:solidFill>
                <a:latin typeface="BIZ UDゴシック" panose="020B0400000000000000" pitchFamily="49" charset="-128"/>
                <a:ea typeface="BIZ UDゴシック" panose="020B0400000000000000" pitchFamily="49" charset="-128"/>
              </a:rPr>
              <a:t>③相談しやすい環境づくりの大切さについて示しています。教職員は，性的マイノリティへの理解を深めるとともに，児童生徒のよき理解者になることや人権感覚を身に付けることが求められます。</a:t>
            </a:r>
            <a:endParaRPr kumimoji="1" lang="ja-JP" altLang="en-US" dirty="0"/>
          </a:p>
        </p:txBody>
      </p:sp>
      <p:sp>
        <p:nvSpPr>
          <p:cNvPr id="4" name="スライド番号プレースホルダー 3"/>
          <p:cNvSpPr>
            <a:spLocks noGrp="1"/>
          </p:cNvSpPr>
          <p:nvPr>
            <p:ph type="sldNum" sz="quarter" idx="5"/>
          </p:nvPr>
        </p:nvSpPr>
        <p:spPr/>
        <p:txBody>
          <a:bodyPr/>
          <a:lstStyle/>
          <a:p>
            <a:fld id="{0DC52101-9EB1-4347-A3E5-18207D6F22D6}" type="slidenum">
              <a:rPr kumimoji="1" lang="ja-JP" altLang="en-US" smtClean="0"/>
              <a:t>14</a:t>
            </a:fld>
            <a:endParaRPr kumimoji="1" lang="ja-JP" altLang="en-US"/>
          </a:p>
        </p:txBody>
      </p:sp>
    </p:spTree>
    <p:extLst>
      <p:ext uri="{BB962C8B-B14F-4D97-AF65-F5344CB8AC3E}">
        <p14:creationId xmlns:p14="http://schemas.microsoft.com/office/powerpoint/2010/main" val="34722095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スライド イメージ プレースホルダー 1"/>
          <p:cNvSpPr>
            <a:spLocks noGrp="1" noRot="1" noChangeAspect="1" noTextEdit="1"/>
          </p:cNvSpPr>
          <p:nvPr>
            <p:ph type="sldImg"/>
          </p:nvPr>
        </p:nvSpPr>
        <p:spPr>
          <a:xfrm>
            <a:off x="1168400" y="1243013"/>
            <a:ext cx="4470400" cy="3354387"/>
          </a:xfrm>
          <a:ln/>
        </p:spPr>
      </p:sp>
      <p:sp>
        <p:nvSpPr>
          <p:cNvPr id="102403"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t>最後に，「</a:t>
            </a:r>
            <a:r>
              <a:rPr lang="ja-JP" altLang="ja-JP" dirty="0"/>
              <a:t>人権教育は全ての教育の基本 </a:t>
            </a:r>
            <a:r>
              <a:rPr lang="ja-JP" altLang="en-US" dirty="0"/>
              <a:t>」です。</a:t>
            </a:r>
            <a:endParaRPr lang="ja-JP" altLang="ja-JP" dirty="0"/>
          </a:p>
          <a:p>
            <a:r>
              <a:rPr lang="ja-JP" altLang="ja-JP" dirty="0"/>
              <a:t>子どもたちが，</a:t>
            </a:r>
            <a:r>
              <a:rPr lang="ja-JP" altLang="en-US" dirty="0"/>
              <a:t>「</a:t>
            </a:r>
            <a:r>
              <a:rPr lang="ja-JP" altLang="ja-JP" dirty="0"/>
              <a:t>今日も行きたい</a:t>
            </a:r>
            <a:r>
              <a:rPr lang="ja-JP" altLang="en-US" dirty="0"/>
              <a:t>」</a:t>
            </a:r>
            <a:r>
              <a:rPr lang="ja-JP" altLang="ja-JP" dirty="0"/>
              <a:t>と思う学校づくりを進めましょう。</a:t>
            </a:r>
          </a:p>
          <a:p>
            <a:endParaRPr lang="en-US" altLang="ja-JP" dirty="0"/>
          </a:p>
          <a:p>
            <a:r>
              <a:rPr lang="ja-JP" altLang="en-US" dirty="0"/>
              <a:t>　</a:t>
            </a:r>
            <a:endParaRPr lang="en-US" altLang="ja-JP" dirty="0">
              <a:solidFill>
                <a:srgbClr val="FF0000"/>
              </a:solidFill>
              <a:latin typeface="BIZ UDPゴシック" panose="020B0400000000000000" pitchFamily="50" charset="-128"/>
              <a:ea typeface="BIZ UDPゴシック" panose="020B0400000000000000" pitchFamily="50" charset="-128"/>
            </a:endParaRPr>
          </a:p>
          <a:p>
            <a:endParaRPr lang="ja-JP" altLang="ja-JP" dirty="0"/>
          </a:p>
        </p:txBody>
      </p:sp>
    </p:spTree>
    <p:extLst>
      <p:ext uri="{BB962C8B-B14F-4D97-AF65-F5344CB8AC3E}">
        <p14:creationId xmlns:p14="http://schemas.microsoft.com/office/powerpoint/2010/main" val="1190293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r>
              <a:rPr lang="ja-JP" altLang="en-US" dirty="0">
                <a:latin typeface="+mn-ea"/>
              </a:rPr>
              <a:t>このコンテンツでは，次の内容を学習します。</a:t>
            </a:r>
            <a:endParaRPr lang="en-US" altLang="ja-JP" dirty="0">
              <a:latin typeface="+mn-ea"/>
            </a:endParaRPr>
          </a:p>
          <a:p>
            <a:r>
              <a:rPr lang="ja-JP" altLang="en-US" dirty="0">
                <a:latin typeface="+mn-ea"/>
              </a:rPr>
              <a:t>１「</a:t>
            </a:r>
            <a:r>
              <a:rPr lang="en-US" altLang="ja-JP" dirty="0">
                <a:latin typeface="+mn-ea"/>
              </a:rPr>
              <a:t>『</a:t>
            </a:r>
            <a:r>
              <a:rPr lang="ja-JP" altLang="en-US" dirty="0">
                <a:latin typeface="+mn-ea"/>
              </a:rPr>
              <a:t>セクシュアリティ</a:t>
            </a:r>
            <a:r>
              <a:rPr lang="en-US" altLang="ja-JP" dirty="0">
                <a:latin typeface="+mn-ea"/>
              </a:rPr>
              <a:t>』</a:t>
            </a:r>
            <a:r>
              <a:rPr lang="ja-JP" altLang="en-US" dirty="0">
                <a:latin typeface="+mn-ea"/>
              </a:rPr>
              <a:t>の定義と性的マイノリティについて」</a:t>
            </a:r>
            <a:endParaRPr lang="en-US" altLang="ja-JP" dirty="0">
              <a:latin typeface="+mn-ea"/>
            </a:endParaRPr>
          </a:p>
          <a:p>
            <a:r>
              <a:rPr lang="ja-JP" altLang="en-US" dirty="0">
                <a:latin typeface="+mn-ea"/>
              </a:rPr>
              <a:t>２「性的マイノリティ当事者をめぐる状況」</a:t>
            </a:r>
            <a:endParaRPr lang="en-US" altLang="ja-JP" dirty="0">
              <a:latin typeface="+mn-ea"/>
            </a:endParaRPr>
          </a:p>
          <a:p>
            <a:r>
              <a:rPr lang="ja-JP" altLang="en-US" dirty="0">
                <a:latin typeface="+mn-ea"/>
              </a:rPr>
              <a:t>３「</a:t>
            </a:r>
            <a:r>
              <a:rPr lang="en-US" altLang="ja-JP" dirty="0">
                <a:latin typeface="+mn-ea"/>
              </a:rPr>
              <a:t>『</a:t>
            </a:r>
            <a:r>
              <a:rPr lang="ja-JP" altLang="en-US" dirty="0">
                <a:latin typeface="+mn-ea"/>
              </a:rPr>
              <a:t>性の多様性</a:t>
            </a:r>
            <a:r>
              <a:rPr lang="en-US" altLang="ja-JP" dirty="0">
                <a:latin typeface="+mn-ea"/>
              </a:rPr>
              <a:t>』</a:t>
            </a:r>
            <a:r>
              <a:rPr lang="ja-JP" altLang="en-US" dirty="0">
                <a:latin typeface="+mn-ea"/>
              </a:rPr>
              <a:t>を尊重した学校づくり」</a:t>
            </a:r>
            <a:endParaRPr lang="en-US" altLang="ja-JP" dirty="0">
              <a:latin typeface="+mn-ea"/>
            </a:endParaRPr>
          </a:p>
          <a:p>
            <a:endParaRPr kumimoji="1" lang="en-US" altLang="ja-JP" dirty="0"/>
          </a:p>
          <a:p>
            <a:endParaRPr kumimoji="1" lang="en-US" altLang="ja-JP" dirty="0"/>
          </a:p>
          <a:p>
            <a:r>
              <a:rPr kumimoji="1" lang="ja-JP" altLang="en-US" dirty="0"/>
              <a:t>　</a:t>
            </a:r>
            <a:endParaRPr kumimoji="1" lang="en-US" altLang="ja-JP" dirty="0"/>
          </a:p>
        </p:txBody>
      </p:sp>
      <p:sp>
        <p:nvSpPr>
          <p:cNvPr id="4" name="スライド番号プレースホルダー 3"/>
          <p:cNvSpPr>
            <a:spLocks noGrp="1"/>
          </p:cNvSpPr>
          <p:nvPr>
            <p:ph type="sldNum" sz="quarter" idx="10"/>
          </p:nvPr>
        </p:nvSpPr>
        <p:spPr/>
        <p:txBody>
          <a:bodyPr/>
          <a:lstStyle/>
          <a:p>
            <a:fld id="{184984E0-F49F-46EB-BF71-BD6138E2374E}" type="slidenum">
              <a:rPr lang="ja-JP" altLang="en-US" smtClean="0">
                <a:solidFill>
                  <a:prstClr val="black"/>
                </a:solidFill>
              </a:rPr>
              <a:pPr/>
              <a:t>2</a:t>
            </a:fld>
            <a:endParaRPr lang="ja-JP" altLang="en-US">
              <a:solidFill>
                <a:prstClr val="black"/>
              </a:solidFill>
            </a:endParaRPr>
          </a:p>
        </p:txBody>
      </p:sp>
    </p:spTree>
    <p:extLst>
      <p:ext uri="{BB962C8B-B14F-4D97-AF65-F5344CB8AC3E}">
        <p14:creationId xmlns:p14="http://schemas.microsoft.com/office/powerpoint/2010/main" val="4244766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pPr defTabSz="915491" eaLnBrk="0" fontAlgn="base" hangingPunct="0">
              <a:spcBef>
                <a:spcPct val="30000"/>
              </a:spcBef>
              <a:spcAft>
                <a:spcPct val="0"/>
              </a:spcAft>
              <a:defRPr/>
            </a:pPr>
            <a:r>
              <a:rPr lang="ja-JP" altLang="en-US" dirty="0">
                <a:solidFill>
                  <a:prstClr val="black"/>
                </a:solidFill>
                <a:latin typeface="+mn-ea"/>
                <a:cs typeface="メイリオ" panose="020B0604030504040204" pitchFamily="50" charset="-128"/>
              </a:rPr>
              <a:t>まず始めに，セクシュアリティの定義を確認しましょう。　</a:t>
            </a:r>
            <a:endParaRPr lang="en-US" altLang="ja-JP" dirty="0">
              <a:solidFill>
                <a:prstClr val="black"/>
              </a:solidFill>
              <a:latin typeface="+mn-ea"/>
              <a:cs typeface="メイリオ" panose="020B0604030504040204" pitchFamily="50" charset="-128"/>
            </a:endParaRPr>
          </a:p>
          <a:p>
            <a:pPr defTabSz="915491" eaLnBrk="0" fontAlgn="base" hangingPunct="0">
              <a:spcBef>
                <a:spcPct val="30000"/>
              </a:spcBef>
              <a:spcAft>
                <a:spcPct val="0"/>
              </a:spcAft>
              <a:defRPr/>
            </a:pPr>
            <a:r>
              <a:rPr lang="ja-JP" altLang="en-US" dirty="0">
                <a:solidFill>
                  <a:prstClr val="black"/>
                </a:solidFill>
                <a:latin typeface="+mn-ea"/>
                <a:cs typeface="メイリオ" panose="020B0604030504040204" pitchFamily="50" charset="-128"/>
              </a:rPr>
              <a:t>セクシュアリティ（人間の性）は，「身体の性（生物学的な性）」，「心の性（性自認）」，「好きになる性（性的指向）」の組み合わせで定義されます。</a:t>
            </a:r>
            <a:endParaRPr lang="en-US" altLang="ja-JP" dirty="0">
              <a:solidFill>
                <a:prstClr val="black"/>
              </a:solidFill>
              <a:latin typeface="+mn-ea"/>
              <a:cs typeface="メイリオ" panose="020B0604030504040204" pitchFamily="50" charset="-128"/>
            </a:endParaRPr>
          </a:p>
          <a:p>
            <a:pPr defTabSz="915491" eaLnBrk="0" fontAlgn="base" hangingPunct="0">
              <a:spcBef>
                <a:spcPct val="30000"/>
              </a:spcBef>
              <a:spcAft>
                <a:spcPct val="0"/>
              </a:spcAft>
              <a:defRPr/>
            </a:pPr>
            <a:r>
              <a:rPr lang="ja-JP" altLang="ja-JP" dirty="0">
                <a:latin typeface="+mn-ea"/>
              </a:rPr>
              <a:t>ファッションや髪型など「表現する性」を含めて考える場合もあります。</a:t>
            </a:r>
          </a:p>
          <a:p>
            <a:pPr defTabSz="915491" eaLnBrk="0" fontAlgn="base" hangingPunct="0">
              <a:spcBef>
                <a:spcPct val="30000"/>
              </a:spcBef>
              <a:spcAft>
                <a:spcPct val="0"/>
              </a:spcAft>
              <a:defRPr/>
            </a:pPr>
            <a:endParaRPr lang="en-US" altLang="ja-JP" dirty="0">
              <a:solidFill>
                <a:prstClr val="black"/>
              </a:solidFill>
              <a:latin typeface="+mn-ea"/>
              <a:cs typeface="メイリオ" panose="020B0604030504040204" pitchFamily="50" charset="-128"/>
            </a:endParaRPr>
          </a:p>
          <a:p>
            <a:pPr defTabSz="915491" eaLnBrk="0" fontAlgn="base" hangingPunct="0">
              <a:spcBef>
                <a:spcPct val="30000"/>
              </a:spcBef>
              <a:spcAft>
                <a:spcPct val="0"/>
              </a:spcAft>
              <a:defRPr/>
            </a:pPr>
            <a:endParaRPr lang="en-US" altLang="ja-JP" dirty="0">
              <a:solidFill>
                <a:prstClr val="black"/>
              </a:solidFill>
              <a:latin typeface="+mn-ea"/>
              <a:cs typeface="メイリオ" panose="020B0604030504040204" pitchFamily="50" charset="-128"/>
            </a:endParaRPr>
          </a:p>
        </p:txBody>
      </p:sp>
    </p:spTree>
    <p:extLst>
      <p:ext uri="{BB962C8B-B14F-4D97-AF65-F5344CB8AC3E}">
        <p14:creationId xmlns:p14="http://schemas.microsoft.com/office/powerpoint/2010/main" val="3928354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pPr defTabSz="915491" eaLnBrk="0" fontAlgn="base" hangingPunct="0">
              <a:spcBef>
                <a:spcPct val="30000"/>
              </a:spcBef>
              <a:spcAft>
                <a:spcPct val="0"/>
              </a:spcAft>
              <a:defRPr/>
            </a:pPr>
            <a:r>
              <a:rPr lang="ja-JP" altLang="en-US" dirty="0">
                <a:solidFill>
                  <a:prstClr val="black"/>
                </a:solidFill>
                <a:latin typeface="+mn-ea"/>
                <a:cs typeface="メイリオ" panose="020B0604030504040204" pitchFamily="50" charset="-128"/>
              </a:rPr>
              <a:t>性的に「多数派」ではない人たちのことを「性的マイノリティ（性的少数者）」と呼びます。</a:t>
            </a:r>
            <a:endParaRPr lang="en-US" altLang="ja-JP" dirty="0">
              <a:solidFill>
                <a:prstClr val="black"/>
              </a:solidFill>
              <a:latin typeface="+mn-ea"/>
              <a:cs typeface="メイリオ" panose="020B0604030504040204" pitchFamily="50" charset="-128"/>
            </a:endParaRPr>
          </a:p>
          <a:p>
            <a:pPr defTabSz="915491" eaLnBrk="0" fontAlgn="base" hangingPunct="0">
              <a:spcBef>
                <a:spcPct val="30000"/>
              </a:spcBef>
              <a:spcAft>
                <a:spcPct val="0"/>
              </a:spcAft>
              <a:defRPr/>
            </a:pPr>
            <a:r>
              <a:rPr lang="ja-JP" altLang="en-US" dirty="0">
                <a:solidFill>
                  <a:prstClr val="black"/>
                </a:solidFill>
                <a:latin typeface="+mn-ea"/>
                <a:cs typeface="メイリオ" panose="020B0604030504040204" pitchFamily="50" charset="-128"/>
              </a:rPr>
              <a:t>「</a:t>
            </a:r>
            <a:r>
              <a:rPr lang="en-US" altLang="ja-JP" dirty="0">
                <a:solidFill>
                  <a:prstClr val="black"/>
                </a:solidFill>
                <a:latin typeface="+mn-ea"/>
                <a:cs typeface="メイリオ" panose="020B0604030504040204" pitchFamily="50" charset="-128"/>
              </a:rPr>
              <a:t>LGBT</a:t>
            </a:r>
            <a:r>
              <a:rPr lang="ja-JP" altLang="en-US" dirty="0">
                <a:solidFill>
                  <a:prstClr val="black"/>
                </a:solidFill>
                <a:latin typeface="+mn-ea"/>
                <a:cs typeface="メイリオ" panose="020B0604030504040204" pitchFamily="50" charset="-128"/>
              </a:rPr>
              <a:t>」と同じ意味で使われることが多いです。</a:t>
            </a:r>
            <a:endParaRPr lang="en-US" altLang="ja-JP" dirty="0">
              <a:solidFill>
                <a:prstClr val="black"/>
              </a:solidFill>
              <a:latin typeface="+mn-ea"/>
              <a:cs typeface="メイリオ" panose="020B0604030504040204" pitchFamily="50" charset="-128"/>
            </a:endParaRPr>
          </a:p>
          <a:p>
            <a:pPr defTabSz="915491" eaLnBrk="0" fontAlgn="base" hangingPunct="0">
              <a:spcBef>
                <a:spcPct val="30000"/>
              </a:spcBef>
              <a:spcAft>
                <a:spcPct val="0"/>
              </a:spcAft>
              <a:defRPr/>
            </a:pPr>
            <a:r>
              <a:rPr lang="ja-JP" altLang="en-US" dirty="0">
                <a:solidFill>
                  <a:prstClr val="black"/>
                </a:solidFill>
                <a:latin typeface="+mn-ea"/>
                <a:cs typeface="メイリオ" panose="020B0604030504040204" pitchFamily="50" charset="-128"/>
              </a:rPr>
              <a:t>「</a:t>
            </a:r>
            <a:r>
              <a:rPr lang="en-US" altLang="ja-JP" dirty="0">
                <a:solidFill>
                  <a:prstClr val="black"/>
                </a:solidFill>
                <a:latin typeface="+mn-ea"/>
                <a:cs typeface="メイリオ" panose="020B0604030504040204" pitchFamily="50" charset="-128"/>
              </a:rPr>
              <a:t>LGBT</a:t>
            </a:r>
            <a:r>
              <a:rPr lang="ja-JP" altLang="en-US" dirty="0">
                <a:solidFill>
                  <a:prstClr val="black"/>
                </a:solidFill>
                <a:latin typeface="+mn-ea"/>
                <a:cs typeface="メイリオ" panose="020B0604030504040204" pitchFamily="50" charset="-128"/>
              </a:rPr>
              <a:t>」はレズビアン，ゲイ，バイセクシュアル，トランスジェンダーの頭文字を組み合わせた言葉です。</a:t>
            </a:r>
            <a:endParaRPr lang="en-US" altLang="ja-JP" dirty="0">
              <a:solidFill>
                <a:prstClr val="black"/>
              </a:solidFill>
              <a:latin typeface="+mn-ea"/>
              <a:cs typeface="メイリオ" panose="020B0604030504040204" pitchFamily="50" charset="-128"/>
            </a:endParaRPr>
          </a:p>
          <a:p>
            <a:pPr defTabSz="915491" eaLnBrk="0" fontAlgn="base" hangingPunct="0">
              <a:spcBef>
                <a:spcPct val="30000"/>
              </a:spcBef>
              <a:spcAft>
                <a:spcPct val="0"/>
              </a:spcAft>
              <a:defRPr/>
            </a:pPr>
            <a:r>
              <a:rPr lang="ja-JP" altLang="en-US" dirty="0">
                <a:solidFill>
                  <a:prstClr val="black"/>
                </a:solidFill>
                <a:latin typeface="+mn-ea"/>
                <a:cs typeface="メイリオ" panose="020B0604030504040204" pitchFamily="50" charset="-128"/>
              </a:rPr>
              <a:t>この</a:t>
            </a:r>
            <a:r>
              <a:rPr lang="en-US" altLang="ja-JP" dirty="0">
                <a:solidFill>
                  <a:prstClr val="black"/>
                </a:solidFill>
                <a:latin typeface="+mn-ea"/>
                <a:cs typeface="メイリオ" panose="020B0604030504040204" pitchFamily="50" charset="-128"/>
              </a:rPr>
              <a:t>LGBT</a:t>
            </a:r>
            <a:r>
              <a:rPr lang="ja-JP" altLang="en-US" dirty="0">
                <a:solidFill>
                  <a:prstClr val="black"/>
                </a:solidFill>
                <a:latin typeface="+mn-ea"/>
                <a:cs typeface="メイリオ" panose="020B0604030504040204" pitchFamily="50" charset="-128"/>
              </a:rPr>
              <a:t>以外にも，「</a:t>
            </a:r>
            <a:r>
              <a:rPr lang="en-US" altLang="ja-JP" dirty="0">
                <a:solidFill>
                  <a:prstClr val="black"/>
                </a:solidFill>
                <a:latin typeface="+mn-ea"/>
                <a:cs typeface="メイリオ" panose="020B0604030504040204" pitchFamily="50" charset="-128"/>
              </a:rPr>
              <a:t>Q</a:t>
            </a:r>
            <a:r>
              <a:rPr lang="ja-JP" altLang="en-US" dirty="0">
                <a:solidFill>
                  <a:prstClr val="black"/>
                </a:solidFill>
                <a:latin typeface="+mn-ea"/>
                <a:cs typeface="メイリオ" panose="020B0604030504040204" pitchFamily="50" charset="-128"/>
              </a:rPr>
              <a:t>：クエスチョニング」「</a:t>
            </a:r>
            <a:r>
              <a:rPr lang="en-US" altLang="ja-JP" dirty="0">
                <a:solidFill>
                  <a:prstClr val="black"/>
                </a:solidFill>
                <a:latin typeface="+mn-ea"/>
                <a:cs typeface="メイリオ" panose="020B0604030504040204" pitchFamily="50" charset="-128"/>
              </a:rPr>
              <a:t>Queer:</a:t>
            </a:r>
            <a:r>
              <a:rPr lang="ja-JP" altLang="en-US" dirty="0">
                <a:solidFill>
                  <a:prstClr val="black"/>
                </a:solidFill>
                <a:latin typeface="+mn-ea"/>
                <a:cs typeface="メイリオ" panose="020B0604030504040204" pitchFamily="50" charset="-128"/>
              </a:rPr>
              <a:t>クィア」と言われる自分の性を決められない人や決めたくない人などもいて，性のあり方はとても様々です。</a:t>
            </a:r>
            <a:endParaRPr lang="en-US" altLang="ja-JP" dirty="0">
              <a:solidFill>
                <a:prstClr val="black"/>
              </a:solidFill>
              <a:latin typeface="+mn-ea"/>
              <a:cs typeface="メイリオ" panose="020B0604030504040204" pitchFamily="50" charset="-128"/>
            </a:endParaRPr>
          </a:p>
          <a:p>
            <a:pPr defTabSz="915491" eaLnBrk="0" fontAlgn="base" hangingPunct="0">
              <a:spcBef>
                <a:spcPct val="30000"/>
              </a:spcBef>
              <a:spcAft>
                <a:spcPct val="0"/>
              </a:spcAft>
              <a:defRPr/>
            </a:pPr>
            <a:r>
              <a:rPr lang="ja-JP" altLang="en-US" dirty="0">
                <a:solidFill>
                  <a:prstClr val="black"/>
                </a:solidFill>
                <a:latin typeface="+mn-ea"/>
                <a:cs typeface="メイリオ" panose="020B0604030504040204" pitchFamily="50" charset="-128"/>
              </a:rPr>
              <a:t>「</a:t>
            </a:r>
            <a:r>
              <a:rPr lang="en-US" altLang="ja-JP" dirty="0">
                <a:solidFill>
                  <a:prstClr val="black"/>
                </a:solidFill>
                <a:latin typeface="+mn-ea"/>
                <a:cs typeface="メイリオ" panose="020B0604030504040204" pitchFamily="50" charset="-128"/>
              </a:rPr>
              <a:t>LGBTQ</a:t>
            </a:r>
            <a:r>
              <a:rPr lang="ja-JP" altLang="en-US" dirty="0">
                <a:solidFill>
                  <a:prstClr val="black"/>
                </a:solidFill>
                <a:latin typeface="+mn-ea"/>
                <a:cs typeface="メイリオ" panose="020B0604030504040204" pitchFamily="50" charset="-128"/>
              </a:rPr>
              <a:t>」という言い方もあります。</a:t>
            </a:r>
            <a:endParaRPr lang="en-US" altLang="ja-JP" dirty="0">
              <a:solidFill>
                <a:prstClr val="black"/>
              </a:solidFill>
              <a:latin typeface="+mn-ea"/>
              <a:cs typeface="メイリオ" panose="020B0604030504040204" pitchFamily="50" charset="-128"/>
            </a:endParaRPr>
          </a:p>
          <a:p>
            <a:pPr defTabSz="915491" eaLnBrk="0" fontAlgn="base" hangingPunct="0">
              <a:spcBef>
                <a:spcPct val="30000"/>
              </a:spcBef>
              <a:spcAft>
                <a:spcPct val="0"/>
              </a:spcAft>
              <a:defRPr/>
            </a:pPr>
            <a:endParaRPr lang="en-US" altLang="ja-JP"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915491" eaLnBrk="0" fontAlgn="base" hangingPunct="0">
              <a:spcBef>
                <a:spcPct val="30000"/>
              </a:spcBef>
              <a:spcAft>
                <a:spcPct val="0"/>
              </a:spcAft>
              <a:defRPr/>
            </a:pPr>
            <a:r>
              <a:rPr lang="ja-JP" altLang="en-US"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915491" eaLnBrk="0" fontAlgn="base" hangingPunct="0">
              <a:spcBef>
                <a:spcPct val="30000"/>
              </a:spcBef>
              <a:spcAft>
                <a:spcPct val="0"/>
              </a:spcAft>
              <a:defRPr/>
            </a:pPr>
            <a:endParaRPr lang="en-US" altLang="ja-JP"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915491" eaLnBrk="0" fontAlgn="base" hangingPunct="0">
              <a:spcBef>
                <a:spcPct val="30000"/>
              </a:spcBef>
              <a:spcAft>
                <a:spcPct val="0"/>
              </a:spcAft>
              <a:defRPr/>
            </a:pPr>
            <a:endParaRPr lang="en-US" altLang="ja-JP"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915491" eaLnBrk="0" fontAlgn="base" hangingPunct="0">
              <a:spcBef>
                <a:spcPct val="30000"/>
              </a:spcBef>
              <a:spcAft>
                <a:spcPct val="0"/>
              </a:spcAft>
              <a:defRPr/>
            </a:pPr>
            <a:endParaRPr lang="en-US" altLang="ja-JP"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798192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pPr defTabSz="915491" eaLnBrk="0" fontAlgn="base" hangingPunct="0">
              <a:spcBef>
                <a:spcPct val="30000"/>
              </a:spcBef>
              <a:spcAft>
                <a:spcPct val="0"/>
              </a:spcAft>
              <a:defRPr/>
            </a:pPr>
            <a:r>
              <a:rPr lang="ja-JP" altLang="en-US" dirty="0">
                <a:solidFill>
                  <a:prstClr val="black"/>
                </a:solidFill>
                <a:latin typeface="+mn-ea"/>
              </a:rPr>
              <a:t>これは，性的マイノリティ当事者をめぐる状況を表しています。</a:t>
            </a:r>
            <a:endParaRPr lang="en-US" altLang="ja-JP" dirty="0">
              <a:solidFill>
                <a:prstClr val="black"/>
              </a:solidFill>
              <a:latin typeface="+mn-ea"/>
            </a:endParaRPr>
          </a:p>
          <a:p>
            <a:pPr defTabSz="915491" eaLnBrk="0" fontAlgn="base" hangingPunct="0">
              <a:spcBef>
                <a:spcPct val="30000"/>
              </a:spcBef>
              <a:spcAft>
                <a:spcPct val="0"/>
              </a:spcAft>
              <a:defRPr/>
            </a:pPr>
            <a:r>
              <a:rPr lang="ja-JP" altLang="en-US" dirty="0">
                <a:solidFill>
                  <a:prstClr val="black"/>
                </a:solidFill>
                <a:latin typeface="+mn-ea"/>
              </a:rPr>
              <a:t>性的マイノリティの人々は，カミングアウトへの不安を抱えていたり，「安心して相談できる存在がいない」「理解される環境が整っていない」などといった状況に置かれたりしています。　</a:t>
            </a:r>
            <a:endParaRPr lang="en-US" altLang="ja-JP" dirty="0">
              <a:solidFill>
                <a:prstClr val="black"/>
              </a:solidFill>
              <a:latin typeface="+mn-ea"/>
            </a:endParaRPr>
          </a:p>
          <a:p>
            <a:pPr defTabSz="915491" eaLnBrk="0" fontAlgn="base" hangingPunct="0">
              <a:spcBef>
                <a:spcPct val="30000"/>
              </a:spcBef>
              <a:spcAft>
                <a:spcPct val="0"/>
              </a:spcAft>
              <a:defRPr/>
            </a:pPr>
            <a:r>
              <a:rPr lang="ja-JP" altLang="en-US" dirty="0">
                <a:solidFill>
                  <a:prstClr val="black"/>
                </a:solidFill>
                <a:latin typeface="+mn-ea"/>
              </a:rPr>
              <a:t>学校では，いじめ被害に遭いやすいことも指摘されています。</a:t>
            </a:r>
            <a:endParaRPr lang="en-US" altLang="ja-JP" dirty="0">
              <a:solidFill>
                <a:prstClr val="black"/>
              </a:solidFill>
              <a:latin typeface="+mn-ea"/>
            </a:endParaRPr>
          </a:p>
          <a:p>
            <a:pPr defTabSz="915491" eaLnBrk="0" fontAlgn="base" hangingPunct="0">
              <a:spcBef>
                <a:spcPct val="30000"/>
              </a:spcBef>
              <a:spcAft>
                <a:spcPct val="0"/>
              </a:spcAft>
              <a:defRPr/>
            </a:pPr>
            <a:r>
              <a:rPr lang="ja-JP" altLang="en-US" dirty="0">
                <a:solidFill>
                  <a:prstClr val="black"/>
                </a:solidFill>
                <a:latin typeface="+mn-ea"/>
              </a:rPr>
              <a:t>こういった厳しい状況から，不登校になったり，自傷行為を繰り返したり，自己否定をしたりする人がいます。</a:t>
            </a:r>
            <a:endParaRPr lang="en-US" altLang="ja-JP" dirty="0">
              <a:solidFill>
                <a:prstClr val="black"/>
              </a:solidFill>
              <a:latin typeface="+mn-ea"/>
            </a:endParaRPr>
          </a:p>
          <a:p>
            <a:pPr defTabSz="915491" eaLnBrk="0" fontAlgn="base" hangingPunct="0">
              <a:spcBef>
                <a:spcPct val="30000"/>
              </a:spcBef>
              <a:spcAft>
                <a:spcPct val="0"/>
              </a:spcAft>
              <a:defRPr/>
            </a:pPr>
            <a:r>
              <a:rPr lang="ja-JP" altLang="en-US" dirty="0">
                <a:solidFill>
                  <a:prstClr val="black"/>
                </a:solidFill>
                <a:latin typeface="+mn-ea"/>
              </a:rPr>
              <a:t>また，自殺念慮が高まり，中には自殺に及んだケースもあります。</a:t>
            </a:r>
            <a:endParaRPr lang="en-US" altLang="ja-JP" dirty="0">
              <a:solidFill>
                <a:prstClr val="black"/>
              </a:solidFill>
              <a:latin typeface="+mn-ea"/>
            </a:endParaRPr>
          </a:p>
          <a:p>
            <a:pPr defTabSz="915491" eaLnBrk="0" fontAlgn="base" hangingPunct="0">
              <a:spcBef>
                <a:spcPct val="30000"/>
              </a:spcBef>
              <a:spcAft>
                <a:spcPct val="0"/>
              </a:spcAft>
              <a:defRPr/>
            </a:pPr>
            <a:r>
              <a:rPr lang="ja-JP" altLang="en-US" dirty="0">
                <a:solidFill>
                  <a:prstClr val="black"/>
                </a:solidFill>
                <a:latin typeface="+mn-ea"/>
              </a:rPr>
              <a:t>わたしたちは，性的マイノリティ当事者の心情や置かれた状況等について，思いをめぐらし，寄り添っていくことが大切です。</a:t>
            </a:r>
            <a:endParaRPr lang="ja-JP" altLang="en-US" dirty="0">
              <a:latin typeface="+mn-ea"/>
            </a:endParaRPr>
          </a:p>
        </p:txBody>
      </p:sp>
    </p:spTree>
    <p:extLst>
      <p:ext uri="{BB962C8B-B14F-4D97-AF65-F5344CB8AC3E}">
        <p14:creationId xmlns:p14="http://schemas.microsoft.com/office/powerpoint/2010/main" val="37714573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latin typeface="+mn-ea"/>
              </a:rPr>
              <a:t>このような状況を受け，国内では法整備等が進められてきました。</a:t>
            </a:r>
            <a:endParaRPr lang="en-US" altLang="ja-JP" dirty="0">
              <a:latin typeface="+mn-ea"/>
            </a:endParaRPr>
          </a:p>
          <a:p>
            <a:pPr defTabSz="915491">
              <a:defRPr/>
            </a:pPr>
            <a:r>
              <a:rPr lang="en-US" altLang="ja-JP" dirty="0">
                <a:latin typeface="+mn-ea"/>
              </a:rPr>
              <a:t>2003</a:t>
            </a:r>
            <a:r>
              <a:rPr lang="ja-JP" altLang="en-US" dirty="0">
                <a:latin typeface="+mn-ea"/>
              </a:rPr>
              <a:t>（平成</a:t>
            </a:r>
            <a:r>
              <a:rPr lang="en-US" altLang="ja-JP" dirty="0">
                <a:latin typeface="+mn-ea"/>
              </a:rPr>
              <a:t>15</a:t>
            </a:r>
            <a:r>
              <a:rPr lang="ja-JP" altLang="en-US" dirty="0">
                <a:latin typeface="+mn-ea"/>
              </a:rPr>
              <a:t>）年には，</a:t>
            </a:r>
            <a:r>
              <a:rPr lang="ja-JP" altLang="en-US" dirty="0">
                <a:solidFill>
                  <a:prstClr val="black"/>
                </a:solidFill>
                <a:latin typeface="+mn-ea"/>
              </a:rPr>
              <a:t>「性同一性障害者の性別の取扱いの特例に関する法律」が成立し，一定の条件を満たせば，戸籍上の性別を変更することが可能になりました。</a:t>
            </a:r>
            <a:endParaRPr lang="en-US" altLang="ja-JP" dirty="0">
              <a:solidFill>
                <a:prstClr val="black"/>
              </a:solidFill>
              <a:latin typeface="+mn-ea"/>
            </a:endParaRPr>
          </a:p>
          <a:p>
            <a:pPr defTabSz="915491">
              <a:defRPr/>
            </a:pPr>
            <a:r>
              <a:rPr lang="en-US" altLang="ja-JP" dirty="0">
                <a:solidFill>
                  <a:prstClr val="black"/>
                </a:solidFill>
                <a:latin typeface="+mn-ea"/>
              </a:rPr>
              <a:t>2008</a:t>
            </a:r>
            <a:r>
              <a:rPr lang="ja-JP" altLang="en-US" dirty="0">
                <a:solidFill>
                  <a:prstClr val="black"/>
                </a:solidFill>
                <a:latin typeface="+mn-ea"/>
              </a:rPr>
              <a:t>（平成</a:t>
            </a:r>
            <a:r>
              <a:rPr lang="en-US" altLang="ja-JP" dirty="0">
                <a:solidFill>
                  <a:prstClr val="black"/>
                </a:solidFill>
                <a:latin typeface="+mn-ea"/>
              </a:rPr>
              <a:t>20</a:t>
            </a:r>
            <a:r>
              <a:rPr lang="ja-JP" altLang="en-US" dirty="0">
                <a:solidFill>
                  <a:prstClr val="black"/>
                </a:solidFill>
                <a:latin typeface="+mn-ea"/>
              </a:rPr>
              <a:t>）年には一部改正され，戸籍を変更するための条件が緩和されましたが，依然として性適合手術は必要なため，身体的負担が大きいなど，性別変更のハードルが高いのが現状です。</a:t>
            </a:r>
            <a:endParaRPr lang="en-US" altLang="ja-JP" dirty="0">
              <a:solidFill>
                <a:prstClr val="black"/>
              </a:solidFill>
              <a:latin typeface="+mn-ea"/>
            </a:endParaRPr>
          </a:p>
          <a:p>
            <a:pPr defTabSz="915491">
              <a:defRPr/>
            </a:pPr>
            <a:r>
              <a:rPr lang="en-US" altLang="ja-JP" dirty="0">
                <a:solidFill>
                  <a:prstClr val="black"/>
                </a:solidFill>
                <a:latin typeface="+mn-ea"/>
              </a:rPr>
              <a:t>2015</a:t>
            </a:r>
            <a:r>
              <a:rPr lang="ja-JP" altLang="en-US" dirty="0">
                <a:solidFill>
                  <a:prstClr val="black"/>
                </a:solidFill>
                <a:latin typeface="+mn-ea"/>
              </a:rPr>
              <a:t>（平成</a:t>
            </a:r>
            <a:r>
              <a:rPr lang="en-US" altLang="ja-JP" dirty="0">
                <a:solidFill>
                  <a:prstClr val="black"/>
                </a:solidFill>
                <a:latin typeface="+mn-ea"/>
              </a:rPr>
              <a:t>27</a:t>
            </a:r>
            <a:r>
              <a:rPr lang="ja-JP" altLang="en-US" dirty="0">
                <a:solidFill>
                  <a:prstClr val="black"/>
                </a:solidFill>
                <a:latin typeface="+mn-ea"/>
              </a:rPr>
              <a:t>）年には，文科省が「性同一性障害に係る児童生徒に対するきめ細かな対応の実施等について」という通知文を出しました。</a:t>
            </a:r>
            <a:endParaRPr lang="en-US" altLang="ja-JP" dirty="0">
              <a:solidFill>
                <a:prstClr val="black"/>
              </a:solidFill>
              <a:latin typeface="+mn-ea"/>
            </a:endParaRPr>
          </a:p>
          <a:p>
            <a:pPr defTabSz="915491">
              <a:defRPr/>
            </a:pPr>
            <a:r>
              <a:rPr lang="ja-JP" altLang="en-US" dirty="0">
                <a:solidFill>
                  <a:prstClr val="black"/>
                </a:solidFill>
                <a:latin typeface="+mn-ea"/>
              </a:rPr>
              <a:t>その中で，性同一性障害とされる児童生徒は，学校生活を送る上で特有の支援が必要な場合があることから，個別の事案に応じ，児童生徒の心情等に配慮した対応を行うことを学校に求めています。</a:t>
            </a:r>
            <a:endParaRPr lang="en-US" altLang="ja-JP" dirty="0">
              <a:solidFill>
                <a:prstClr val="black"/>
              </a:solidFill>
              <a:latin typeface="+mn-ea"/>
            </a:endParaRPr>
          </a:p>
          <a:p>
            <a:endParaRPr lang="ja-JP" altLang="en-US" dirty="0">
              <a:latin typeface="+mn-ea"/>
            </a:endParaRPr>
          </a:p>
        </p:txBody>
      </p:sp>
      <p:sp>
        <p:nvSpPr>
          <p:cNvPr id="4" name="スライド番号プレースホルダー 3"/>
          <p:cNvSpPr>
            <a:spLocks noGrp="1"/>
          </p:cNvSpPr>
          <p:nvPr>
            <p:ph type="sldNum" sz="quarter" idx="10"/>
          </p:nvPr>
        </p:nvSpPr>
        <p:spPr/>
        <p:txBody>
          <a:bodyPr/>
          <a:lstStyle/>
          <a:p>
            <a:fld id="{0DC52101-9EB1-4347-A3E5-18207D6F22D6}" type="slidenum">
              <a:rPr kumimoji="1" lang="ja-JP" altLang="en-US" smtClean="0"/>
              <a:t>6</a:t>
            </a:fld>
            <a:endParaRPr kumimoji="1" lang="ja-JP" altLang="en-US"/>
          </a:p>
        </p:txBody>
      </p:sp>
    </p:spTree>
    <p:extLst>
      <p:ext uri="{BB962C8B-B14F-4D97-AF65-F5344CB8AC3E}">
        <p14:creationId xmlns:p14="http://schemas.microsoft.com/office/powerpoint/2010/main" val="13022871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latin typeface="+mn-ea"/>
              </a:rPr>
              <a:t>翌年</a:t>
            </a:r>
            <a:r>
              <a:rPr lang="en-US" altLang="ja-JP" dirty="0">
                <a:latin typeface="+mn-ea"/>
              </a:rPr>
              <a:t>2016</a:t>
            </a:r>
            <a:r>
              <a:rPr lang="ja-JP" altLang="en-US" dirty="0">
                <a:latin typeface="+mn-ea"/>
              </a:rPr>
              <a:t>（平成</a:t>
            </a:r>
            <a:r>
              <a:rPr lang="en-US" altLang="ja-JP" dirty="0">
                <a:latin typeface="+mn-ea"/>
              </a:rPr>
              <a:t>28</a:t>
            </a:r>
            <a:r>
              <a:rPr lang="ja-JP" altLang="en-US" dirty="0">
                <a:latin typeface="+mn-ea"/>
              </a:rPr>
              <a:t>）年には，文科省から教職員向けのパンフレットも出されました。</a:t>
            </a:r>
            <a:endParaRPr lang="en-US" altLang="ja-JP" dirty="0">
              <a:latin typeface="+mn-ea"/>
            </a:endParaRPr>
          </a:p>
          <a:p>
            <a:r>
              <a:rPr lang="ja-JP" altLang="en-US" dirty="0">
                <a:latin typeface="+mn-ea"/>
              </a:rPr>
              <a:t>性的マイノリティとされる児童生徒やその保護者への対応として，学校が抱える疑問や質問に</a:t>
            </a:r>
            <a:r>
              <a:rPr lang="en-US" altLang="ja-JP" dirty="0">
                <a:latin typeface="+mn-ea"/>
              </a:rPr>
              <a:t>Q</a:t>
            </a:r>
            <a:r>
              <a:rPr lang="ja-JP" altLang="en-US" dirty="0">
                <a:latin typeface="+mn-ea"/>
              </a:rPr>
              <a:t>＆</a:t>
            </a:r>
            <a:r>
              <a:rPr lang="en-US" altLang="ja-JP" dirty="0">
                <a:latin typeface="+mn-ea"/>
              </a:rPr>
              <a:t>A</a:t>
            </a:r>
            <a:r>
              <a:rPr lang="ja-JP" altLang="en-US" dirty="0">
                <a:latin typeface="+mn-ea"/>
              </a:rPr>
              <a:t>のかたちで回答してくれていますので，ぜひ参考にしてください。</a:t>
            </a:r>
            <a:endParaRPr lang="en-US" altLang="ja-JP" dirty="0">
              <a:latin typeface="+mn-ea"/>
            </a:endParaRPr>
          </a:p>
          <a:p>
            <a:pPr defTabSz="915491">
              <a:defRPr/>
            </a:pPr>
            <a:r>
              <a:rPr lang="ja-JP" altLang="en-US" dirty="0">
                <a:latin typeface="+mn-ea"/>
              </a:rPr>
              <a:t>さらに，</a:t>
            </a:r>
            <a:r>
              <a:rPr lang="en-US" altLang="ja-JP" dirty="0">
                <a:latin typeface="+mn-ea"/>
              </a:rPr>
              <a:t>2017</a:t>
            </a:r>
            <a:r>
              <a:rPr lang="ja-JP" altLang="en-US" dirty="0">
                <a:latin typeface="+mn-ea"/>
              </a:rPr>
              <a:t>（平成</a:t>
            </a:r>
            <a:r>
              <a:rPr lang="en-US" altLang="ja-JP" dirty="0">
                <a:latin typeface="+mn-ea"/>
              </a:rPr>
              <a:t>29</a:t>
            </a:r>
            <a:r>
              <a:rPr lang="ja-JP" altLang="en-US" dirty="0">
                <a:latin typeface="+mn-ea"/>
              </a:rPr>
              <a:t>）年には，「自殺総合対策大綱」が改訂され，その中で，「自殺念慮の割合等が高いことが指摘されている性的マイノリティについて，無理解や偏見等が背景にある社会的要因の一つであると捉えて，教職員の理解を促進する」と書かれており，教職員の性的マイノリティに対する理解が求められています。</a:t>
            </a:r>
          </a:p>
        </p:txBody>
      </p:sp>
      <p:sp>
        <p:nvSpPr>
          <p:cNvPr id="4" name="スライド番号プレースホルダー 3"/>
          <p:cNvSpPr>
            <a:spLocks noGrp="1"/>
          </p:cNvSpPr>
          <p:nvPr>
            <p:ph type="sldNum" sz="quarter" idx="10"/>
          </p:nvPr>
        </p:nvSpPr>
        <p:spPr/>
        <p:txBody>
          <a:bodyPr/>
          <a:lstStyle/>
          <a:p>
            <a:fld id="{0DC52101-9EB1-4347-A3E5-18207D6F22D6}" type="slidenum">
              <a:rPr kumimoji="1" lang="ja-JP" altLang="en-US" smtClean="0"/>
              <a:t>7</a:t>
            </a:fld>
            <a:endParaRPr kumimoji="1" lang="ja-JP" altLang="en-US"/>
          </a:p>
        </p:txBody>
      </p:sp>
    </p:spTree>
    <p:extLst>
      <p:ext uri="{BB962C8B-B14F-4D97-AF65-F5344CB8AC3E}">
        <p14:creationId xmlns:p14="http://schemas.microsoft.com/office/powerpoint/2010/main" val="3361480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latin typeface="+mn-ea"/>
              </a:rPr>
              <a:t>同じく</a:t>
            </a:r>
            <a:r>
              <a:rPr lang="en-US" altLang="ja-JP" dirty="0">
                <a:latin typeface="+mn-ea"/>
              </a:rPr>
              <a:t>2017</a:t>
            </a:r>
            <a:r>
              <a:rPr lang="ja-JP" altLang="en-US" dirty="0">
                <a:latin typeface="+mn-ea"/>
              </a:rPr>
              <a:t>（平成</a:t>
            </a:r>
            <a:r>
              <a:rPr lang="en-US" altLang="ja-JP" dirty="0">
                <a:latin typeface="+mn-ea"/>
              </a:rPr>
              <a:t>29</a:t>
            </a:r>
            <a:r>
              <a:rPr lang="ja-JP" altLang="en-US" dirty="0">
                <a:latin typeface="+mn-ea"/>
              </a:rPr>
              <a:t>）年には，</a:t>
            </a:r>
            <a:r>
              <a:rPr lang="ja-JP" altLang="en-US" dirty="0">
                <a:solidFill>
                  <a:srgbClr val="FF0000"/>
                </a:solidFill>
                <a:latin typeface="+mn-ea"/>
              </a:rPr>
              <a:t>「いじめ防止対策推進法（平成</a:t>
            </a:r>
            <a:r>
              <a:rPr lang="en-US" altLang="ja-JP" dirty="0">
                <a:solidFill>
                  <a:srgbClr val="FF0000"/>
                </a:solidFill>
                <a:latin typeface="+mn-ea"/>
              </a:rPr>
              <a:t>25</a:t>
            </a:r>
            <a:r>
              <a:rPr lang="ja-JP" altLang="en-US" dirty="0">
                <a:solidFill>
                  <a:srgbClr val="FF0000"/>
                </a:solidFill>
                <a:latin typeface="+mn-ea"/>
              </a:rPr>
              <a:t>年）」に基づく「いじめの防止等のための基本的な方針」が改訂され，</a:t>
            </a:r>
            <a:r>
              <a:rPr lang="ja-JP" altLang="en-US" dirty="0">
                <a:latin typeface="+mn-ea"/>
              </a:rPr>
              <a:t>性的マイノリティとされる児童生徒のいじめを防止するため，教職員が性同一性障害や性的指向・性自認について正しい理解をすることや，学校として必要な対応について周知するよう学校に求めています。</a:t>
            </a:r>
          </a:p>
          <a:p>
            <a:r>
              <a:rPr lang="en-US" altLang="ja-JP" dirty="0">
                <a:latin typeface="+mn-ea"/>
              </a:rPr>
              <a:t>2020(</a:t>
            </a:r>
            <a:r>
              <a:rPr lang="ja-JP" altLang="en-US" dirty="0">
                <a:latin typeface="+mn-ea"/>
              </a:rPr>
              <a:t>令和</a:t>
            </a:r>
            <a:r>
              <a:rPr lang="en-US" altLang="ja-JP" dirty="0">
                <a:latin typeface="+mn-ea"/>
              </a:rPr>
              <a:t>2</a:t>
            </a:r>
            <a:r>
              <a:rPr lang="ja-JP" altLang="en-US" dirty="0">
                <a:latin typeface="+mn-ea"/>
              </a:rPr>
              <a:t>）年には，改正労働施策総合推進法に基づき，「事業主が職場における優越的な関係を背景とした言動に起因する問題に関して雇用管理上講ずべき措置等についての指針」が制定され，その中で，性的指向・性自認に係る職場のパワーハラスメントの例が示されました。</a:t>
            </a:r>
          </a:p>
        </p:txBody>
      </p:sp>
      <p:sp>
        <p:nvSpPr>
          <p:cNvPr id="4" name="スライド番号プレースホルダー 3"/>
          <p:cNvSpPr>
            <a:spLocks noGrp="1"/>
          </p:cNvSpPr>
          <p:nvPr>
            <p:ph type="sldNum" sz="quarter" idx="10"/>
          </p:nvPr>
        </p:nvSpPr>
        <p:spPr/>
        <p:txBody>
          <a:bodyPr/>
          <a:lstStyle/>
          <a:p>
            <a:fld id="{0DC52101-9EB1-4347-A3E5-18207D6F22D6}" type="slidenum">
              <a:rPr kumimoji="1" lang="ja-JP" altLang="en-US" smtClean="0"/>
              <a:t>8</a:t>
            </a:fld>
            <a:endParaRPr kumimoji="1" lang="ja-JP" altLang="en-US"/>
          </a:p>
        </p:txBody>
      </p:sp>
    </p:spTree>
    <p:extLst>
      <p:ext uri="{BB962C8B-B14F-4D97-AF65-F5344CB8AC3E}">
        <p14:creationId xmlns:p14="http://schemas.microsoft.com/office/powerpoint/2010/main" val="4192404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latin typeface="+mn-ea"/>
              </a:rPr>
              <a:t>2022(</a:t>
            </a:r>
            <a:r>
              <a:rPr lang="ja-JP" altLang="en-US" dirty="0">
                <a:latin typeface="+mn-ea"/>
              </a:rPr>
              <a:t>令和４）年，学校の生徒指導の手引きである「生徒指導提要」が改訂され，個別の課題として，「性的マイノリティ」とされる児童生徒への対応についても示されました。「性的マイノリティ」とされる児童生徒については，学校生活を送る上で特別の支援が必要な場合があることから，個別の事案に応じ，児童生徒の心情等に配慮した対応を行うことが求められているとしています。</a:t>
            </a:r>
            <a:endParaRPr lang="en-US" altLang="ja-JP" dirty="0">
              <a:latin typeface="+mn-ea"/>
            </a:endParaRPr>
          </a:p>
          <a:p>
            <a:r>
              <a:rPr lang="ja-JP" altLang="en-US" dirty="0">
                <a:latin typeface="+mn-ea"/>
              </a:rPr>
              <a:t>具体的な学校の対応としては，①</a:t>
            </a:r>
            <a:r>
              <a:rPr kumimoji="1" lang="ja-JP" altLang="en-US" sz="1200" dirty="0">
                <a:solidFill>
                  <a:schemeClr val="tx1"/>
                </a:solidFill>
                <a:latin typeface="BIZ UDPゴシック" panose="020B0400000000000000" pitchFamily="50" charset="-128"/>
                <a:ea typeface="BIZ UDPゴシック" panose="020B0400000000000000" pitchFamily="50" charset="-128"/>
              </a:rPr>
              <a:t>教職員が，悩みや不安を抱える児童生徒のよき理解者となるよう努めること②日頃から，児童生徒が相談しやすい環境を整えること，またそのために教職員が見た目の裏に潜む可能性を想像できる人権感覚を身に付けることが求められていること③当該児童生徒の支援は，相談を受けた者だけで抱え込むことなく，組織的に取り組むこととしています。</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endParaRPr lang="ja-JP" altLang="en-US" dirty="0">
              <a:latin typeface="+mn-ea"/>
            </a:endParaRPr>
          </a:p>
        </p:txBody>
      </p:sp>
      <p:sp>
        <p:nvSpPr>
          <p:cNvPr id="4" name="スライド番号プレースホルダー 3"/>
          <p:cNvSpPr>
            <a:spLocks noGrp="1"/>
          </p:cNvSpPr>
          <p:nvPr>
            <p:ph type="sldNum" sz="quarter" idx="10"/>
          </p:nvPr>
        </p:nvSpPr>
        <p:spPr/>
        <p:txBody>
          <a:bodyPr/>
          <a:lstStyle/>
          <a:p>
            <a:fld id="{0DC52101-9EB1-4347-A3E5-18207D6F22D6}" type="slidenum">
              <a:rPr kumimoji="1" lang="ja-JP" altLang="en-US" smtClean="0"/>
              <a:t>9</a:t>
            </a:fld>
            <a:endParaRPr kumimoji="1" lang="ja-JP" altLang="en-US"/>
          </a:p>
        </p:txBody>
      </p:sp>
    </p:spTree>
    <p:extLst>
      <p:ext uri="{BB962C8B-B14F-4D97-AF65-F5344CB8AC3E}">
        <p14:creationId xmlns:p14="http://schemas.microsoft.com/office/powerpoint/2010/main" val="3441431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AEA0AA8D-4F37-44CE-9363-FF3DE0BCB071}" type="datetimeFigureOut">
              <a:rPr kumimoji="1" lang="ja-JP" altLang="en-US" smtClean="0"/>
              <a:t>2023/3/24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3E9F986-321A-41AA-80A5-49295CA1903C}" type="slidenum">
              <a:rPr kumimoji="1" lang="ja-JP" altLang="en-US" smtClean="0"/>
              <a:t>‹#›</a:t>
            </a:fld>
            <a:endParaRPr kumimoji="1" lang="ja-JP" altLang="en-US"/>
          </a:p>
        </p:txBody>
      </p:sp>
    </p:spTree>
    <p:extLst>
      <p:ext uri="{BB962C8B-B14F-4D97-AF65-F5344CB8AC3E}">
        <p14:creationId xmlns:p14="http://schemas.microsoft.com/office/powerpoint/2010/main" val="3590399515"/>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EA0AA8D-4F37-44CE-9363-FF3DE0BCB071}" type="datetimeFigureOut">
              <a:rPr kumimoji="1" lang="ja-JP" altLang="en-US" smtClean="0"/>
              <a:t>2023/3/24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3E9F986-321A-41AA-80A5-49295CA1903C}" type="slidenum">
              <a:rPr kumimoji="1" lang="ja-JP" altLang="en-US" smtClean="0"/>
              <a:t>‹#›</a:t>
            </a:fld>
            <a:endParaRPr kumimoji="1" lang="ja-JP" altLang="en-US"/>
          </a:p>
        </p:txBody>
      </p:sp>
    </p:spTree>
    <p:extLst>
      <p:ext uri="{BB962C8B-B14F-4D97-AF65-F5344CB8AC3E}">
        <p14:creationId xmlns:p14="http://schemas.microsoft.com/office/powerpoint/2010/main" val="4061963248"/>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EA0AA8D-4F37-44CE-9363-FF3DE0BCB071}" type="datetimeFigureOut">
              <a:rPr kumimoji="1" lang="ja-JP" altLang="en-US" smtClean="0"/>
              <a:t>2023/3/24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3E9F986-321A-41AA-80A5-49295CA1903C}" type="slidenum">
              <a:rPr kumimoji="1" lang="ja-JP" altLang="en-US" smtClean="0"/>
              <a:t>‹#›</a:t>
            </a:fld>
            <a:endParaRPr kumimoji="1" lang="ja-JP" altLang="en-US"/>
          </a:p>
        </p:txBody>
      </p:sp>
    </p:spTree>
    <p:extLst>
      <p:ext uri="{BB962C8B-B14F-4D97-AF65-F5344CB8AC3E}">
        <p14:creationId xmlns:p14="http://schemas.microsoft.com/office/powerpoint/2010/main" val="3076367600"/>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5"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dirty="0">
              <a:solidFill>
                <a:prstClr val="white"/>
              </a:solidFill>
            </a:endParaRPr>
          </a:p>
        </p:txBody>
      </p:sp>
      <p:sp>
        <p:nvSpPr>
          <p:cNvPr id="6" name="Rectangle 12"/>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7"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2" name="Title 1"/>
          <p:cNvSpPr>
            <a:spLocks noGrp="1"/>
          </p:cNvSpPr>
          <p:nvPr>
            <p:ph type="ctrTitle"/>
          </p:nvPr>
        </p:nvSpPr>
        <p:spPr>
          <a:xfrm>
            <a:off x="817581" y="3132290"/>
            <a:ext cx="7175351" cy="1793167"/>
          </a:xfrm>
          <a:effectLst/>
        </p:spPr>
        <p:txBody>
          <a:bodyPr/>
          <a:lstStyle>
            <a:lvl1pPr marL="640080" indent="-457200" algn="l">
              <a:defRPr sz="5400"/>
            </a:lvl1pPr>
          </a:lstStyle>
          <a:p>
            <a:r>
              <a:rPr lang="ja-JP" altLang="en-US"/>
              <a:t>マスター タイトルの書式設定</a:t>
            </a:r>
            <a:endParaRPr lang="en-US" dirty="0"/>
          </a:p>
        </p:txBody>
      </p:sp>
      <p:sp>
        <p:nvSpPr>
          <p:cNvPr id="8" name="Date Placeholder 3"/>
          <p:cNvSpPr>
            <a:spLocks noGrp="1"/>
          </p:cNvSpPr>
          <p:nvPr>
            <p:ph type="dt" sz="half" idx="10"/>
          </p:nvPr>
        </p:nvSpPr>
        <p:spPr/>
        <p:txBody>
          <a:bodyPr/>
          <a:lstStyle>
            <a:lvl1pPr eaLnBrk="1" hangingPunct="1">
              <a:lnSpc>
                <a:spcPct val="80000"/>
              </a:lnSpc>
              <a:spcBef>
                <a:spcPct val="20000"/>
              </a:spcBef>
              <a:defRPr kumimoji="1">
                <a:latin typeface="Comic Sans MS" pitchFamily="66" charset="0"/>
              </a:defRPr>
            </a:lvl1pPr>
          </a:lstStyle>
          <a:p>
            <a:pPr>
              <a:defRPr/>
            </a:pPr>
            <a:fld id="{A333AB67-D2FE-4986-960A-095B70B03639}" type="datetime1">
              <a:rPr lang="ja-JP" altLang="en-US"/>
              <a:pPr>
                <a:defRPr/>
              </a:pPr>
              <a:t>2023/3/24</a:t>
            </a:fld>
            <a:endParaRPr lang="en-US" altLang="ja-JP"/>
          </a:p>
        </p:txBody>
      </p:sp>
      <p:sp>
        <p:nvSpPr>
          <p:cNvPr id="9" name="Footer Placeholder 4"/>
          <p:cNvSpPr>
            <a:spLocks noGrp="1"/>
          </p:cNvSpPr>
          <p:nvPr>
            <p:ph type="ftr" sz="quarter" idx="11"/>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10" name="Slide Number Placeholder 5"/>
          <p:cNvSpPr>
            <a:spLocks noGrp="1"/>
          </p:cNvSpPr>
          <p:nvPr>
            <p:ph type="sldNum" sz="quarter" idx="12"/>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50BF549F-D222-4EF5-8768-E05B12B7AE77}" type="slidenum">
              <a:rPr lang="en-US" altLang="ja-JP"/>
              <a:pPr>
                <a:defRPr/>
              </a:pPr>
              <a:t>‹#›</a:t>
            </a:fld>
            <a:endParaRPr lang="en-US" altLang="ja-JP"/>
          </a:p>
        </p:txBody>
      </p:sp>
    </p:spTree>
    <p:extLst>
      <p:ext uri="{BB962C8B-B14F-4D97-AF65-F5344CB8AC3E}">
        <p14:creationId xmlns:p14="http://schemas.microsoft.com/office/powerpoint/2010/main" val="3782583513"/>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ja-JP" altLang="en-US"/>
              <a:t>マスター タイトルの書式設定</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4"/>
          </p:nvPr>
        </p:nvSpPr>
        <p:spPr/>
        <p:txBody>
          <a:bodyPr/>
          <a:lstStyle>
            <a:lvl1pPr eaLnBrk="1" hangingPunct="1">
              <a:lnSpc>
                <a:spcPct val="80000"/>
              </a:lnSpc>
              <a:spcBef>
                <a:spcPct val="20000"/>
              </a:spcBef>
              <a:defRPr kumimoji="1">
                <a:latin typeface="Comic Sans MS" pitchFamily="66" charset="0"/>
              </a:defRPr>
            </a:lvl1pPr>
          </a:lstStyle>
          <a:p>
            <a:pPr>
              <a:defRPr/>
            </a:pPr>
            <a:fld id="{76DA075B-1A0C-4D92-8194-E7AD2C5B10A6}" type="datetime1">
              <a:rPr lang="ja-JP" altLang="en-US"/>
              <a:pPr>
                <a:defRPr/>
              </a:pPr>
              <a:t>2023/3/24</a:t>
            </a:fld>
            <a:endParaRPr lang="en-US" altLang="ja-JP"/>
          </a:p>
        </p:txBody>
      </p:sp>
      <p:sp>
        <p:nvSpPr>
          <p:cNvPr id="5" name="Footer Placeholder 4"/>
          <p:cNvSpPr>
            <a:spLocks noGrp="1"/>
          </p:cNvSpPr>
          <p:nvPr>
            <p:ph type="ftr" sz="quarter" idx="15"/>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6" name="Slide Number Placeholder 5"/>
          <p:cNvSpPr>
            <a:spLocks noGrp="1"/>
          </p:cNvSpPr>
          <p:nvPr>
            <p:ph type="sldNum" sz="quarter" idx="16"/>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C1526B65-FD4E-4548-A82F-D7C93CEB1517}" type="slidenum">
              <a:rPr lang="en-US" altLang="ja-JP"/>
              <a:pPr>
                <a:defRPr/>
              </a:pPr>
              <a:t>‹#›</a:t>
            </a:fld>
            <a:endParaRPr lang="en-US" altLang="ja-JP"/>
          </a:p>
        </p:txBody>
      </p:sp>
    </p:spTree>
    <p:extLst>
      <p:ext uri="{BB962C8B-B14F-4D97-AF65-F5344CB8AC3E}">
        <p14:creationId xmlns:p14="http://schemas.microsoft.com/office/powerpoint/2010/main" val="3002219260"/>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4"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5"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dirty="0">
              <a:solidFill>
                <a:prstClr val="white"/>
              </a:solidFill>
            </a:endParaRPr>
          </a:p>
        </p:txBody>
      </p:sp>
      <p:sp>
        <p:nvSpPr>
          <p:cNvPr id="6" name="Rectangle 8"/>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7"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2022438" y="4607511"/>
            <a:ext cx="5970494" cy="835460"/>
          </a:xfrm>
        </p:spPr>
        <p:txBody>
          <a:bodyPr/>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8" name="Date Placeholder 3"/>
          <p:cNvSpPr>
            <a:spLocks noGrp="1"/>
          </p:cNvSpPr>
          <p:nvPr>
            <p:ph type="dt" sz="half" idx="10"/>
          </p:nvPr>
        </p:nvSpPr>
        <p:spPr/>
        <p:txBody>
          <a:bodyPr/>
          <a:lstStyle>
            <a:lvl1pPr eaLnBrk="1" hangingPunct="1">
              <a:lnSpc>
                <a:spcPct val="80000"/>
              </a:lnSpc>
              <a:spcBef>
                <a:spcPct val="20000"/>
              </a:spcBef>
              <a:defRPr kumimoji="1">
                <a:latin typeface="Comic Sans MS" pitchFamily="66" charset="0"/>
              </a:defRPr>
            </a:lvl1pPr>
          </a:lstStyle>
          <a:p>
            <a:pPr>
              <a:defRPr/>
            </a:pPr>
            <a:fld id="{5335BB29-8855-4406-8530-D86797E9A469}" type="datetime1">
              <a:rPr lang="ja-JP" altLang="en-US"/>
              <a:pPr>
                <a:defRPr/>
              </a:pPr>
              <a:t>2023/3/24</a:t>
            </a:fld>
            <a:endParaRPr lang="en-US" altLang="ja-JP"/>
          </a:p>
        </p:txBody>
      </p:sp>
      <p:sp>
        <p:nvSpPr>
          <p:cNvPr id="9" name="Footer Placeholder 4"/>
          <p:cNvSpPr>
            <a:spLocks noGrp="1"/>
          </p:cNvSpPr>
          <p:nvPr>
            <p:ph type="ftr" sz="quarter" idx="11"/>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10" name="Slide Number Placeholder 5"/>
          <p:cNvSpPr>
            <a:spLocks noGrp="1"/>
          </p:cNvSpPr>
          <p:nvPr>
            <p:ph type="sldNum" sz="quarter" idx="12"/>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02DCDE8A-E861-4D01-976A-A6A150A8F71E}" type="slidenum">
              <a:rPr lang="en-US" altLang="ja-JP"/>
              <a:pPr>
                <a:defRPr/>
              </a:pPr>
              <a:t>‹#›</a:t>
            </a:fld>
            <a:endParaRPr lang="en-US" altLang="ja-JP"/>
          </a:p>
        </p:txBody>
      </p:sp>
    </p:spTree>
    <p:extLst>
      <p:ext uri="{BB962C8B-B14F-4D97-AF65-F5344CB8AC3E}">
        <p14:creationId xmlns:p14="http://schemas.microsoft.com/office/powerpoint/2010/main" val="1669203107"/>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ja-JP" altLang="en-US"/>
              <a:t>マスター タイトルの書式設定</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5"/>
          </p:nvPr>
        </p:nvSpPr>
        <p:spPr/>
        <p:txBody>
          <a:bodyPr/>
          <a:lstStyle>
            <a:lvl1pPr eaLnBrk="1" hangingPunct="1">
              <a:lnSpc>
                <a:spcPct val="80000"/>
              </a:lnSpc>
              <a:spcBef>
                <a:spcPct val="20000"/>
              </a:spcBef>
              <a:defRPr kumimoji="1">
                <a:latin typeface="Comic Sans MS" pitchFamily="66" charset="0"/>
              </a:defRPr>
            </a:lvl1pPr>
          </a:lstStyle>
          <a:p>
            <a:pPr>
              <a:defRPr/>
            </a:pPr>
            <a:fld id="{119E149A-AC29-4F09-9E9E-12C9FF2397F7}" type="datetime1">
              <a:rPr lang="ja-JP" altLang="en-US"/>
              <a:pPr>
                <a:defRPr/>
              </a:pPr>
              <a:t>2023/3/24</a:t>
            </a:fld>
            <a:endParaRPr lang="en-US" altLang="ja-JP"/>
          </a:p>
        </p:txBody>
      </p:sp>
      <p:sp>
        <p:nvSpPr>
          <p:cNvPr id="6" name="Footer Placeholder 5"/>
          <p:cNvSpPr>
            <a:spLocks noGrp="1"/>
          </p:cNvSpPr>
          <p:nvPr>
            <p:ph type="ftr" sz="quarter" idx="16"/>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7" name="Slide Number Placeholder 6"/>
          <p:cNvSpPr>
            <a:spLocks noGrp="1"/>
          </p:cNvSpPr>
          <p:nvPr>
            <p:ph type="sldNum" sz="quarter" idx="17"/>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3A56A5D0-ED38-4AE4-B1FE-384CFFBC7503}" type="slidenum">
              <a:rPr lang="en-US" altLang="ja-JP"/>
              <a:pPr>
                <a:defRPr/>
              </a:pPr>
              <a:t>‹#›</a:t>
            </a:fld>
            <a:endParaRPr lang="en-US" altLang="ja-JP"/>
          </a:p>
        </p:txBody>
      </p:sp>
    </p:spTree>
    <p:extLst>
      <p:ext uri="{BB962C8B-B14F-4D97-AF65-F5344CB8AC3E}">
        <p14:creationId xmlns:p14="http://schemas.microsoft.com/office/powerpoint/2010/main" val="4144285846"/>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 name="Title 9"/>
          <p:cNvSpPr>
            <a:spLocks noGrp="1"/>
          </p:cNvSpPr>
          <p:nvPr>
            <p:ph type="title"/>
          </p:nvPr>
        </p:nvSpPr>
        <p:spPr/>
        <p:txBody>
          <a:bodyPr/>
          <a:lstStyle/>
          <a:p>
            <a:r>
              <a:rPr lang="ja-JP" altLang="en-US"/>
              <a:t>マスター タイトルの書式設定</a:t>
            </a:r>
            <a:endParaRPr lang="en-US" dirty="0"/>
          </a:p>
        </p:txBody>
      </p:sp>
      <p:sp>
        <p:nvSpPr>
          <p:cNvPr id="7" name="Date Placeholder 6"/>
          <p:cNvSpPr>
            <a:spLocks noGrp="1"/>
          </p:cNvSpPr>
          <p:nvPr>
            <p:ph type="dt" sz="half" idx="10"/>
          </p:nvPr>
        </p:nvSpPr>
        <p:spPr/>
        <p:txBody>
          <a:bodyPr/>
          <a:lstStyle>
            <a:lvl1pPr eaLnBrk="1" hangingPunct="1">
              <a:lnSpc>
                <a:spcPct val="80000"/>
              </a:lnSpc>
              <a:spcBef>
                <a:spcPct val="20000"/>
              </a:spcBef>
              <a:defRPr kumimoji="1">
                <a:latin typeface="Comic Sans MS" pitchFamily="66" charset="0"/>
              </a:defRPr>
            </a:lvl1pPr>
          </a:lstStyle>
          <a:p>
            <a:pPr>
              <a:defRPr/>
            </a:pPr>
            <a:fld id="{1CF82326-8390-4B34-A8B6-ED2BB698B93D}" type="datetime1">
              <a:rPr lang="ja-JP" altLang="en-US"/>
              <a:pPr>
                <a:defRPr/>
              </a:pPr>
              <a:t>2023/3/24</a:t>
            </a:fld>
            <a:endParaRPr lang="en-US" altLang="ja-JP"/>
          </a:p>
        </p:txBody>
      </p:sp>
      <p:sp>
        <p:nvSpPr>
          <p:cNvPr id="8" name="Footer Placeholder 7"/>
          <p:cNvSpPr>
            <a:spLocks noGrp="1"/>
          </p:cNvSpPr>
          <p:nvPr>
            <p:ph type="ftr" sz="quarter" idx="11"/>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9" name="Slide Number Placeholder 8"/>
          <p:cNvSpPr>
            <a:spLocks noGrp="1"/>
          </p:cNvSpPr>
          <p:nvPr>
            <p:ph type="sldNum" sz="quarter" idx="12"/>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315962FB-F9BA-4E58-9055-08961B1FDB7F}" type="slidenum">
              <a:rPr lang="en-US" altLang="ja-JP"/>
              <a:pPr>
                <a:defRPr/>
              </a:pPr>
              <a:t>‹#›</a:t>
            </a:fld>
            <a:endParaRPr lang="en-US" altLang="ja-JP"/>
          </a:p>
        </p:txBody>
      </p:sp>
    </p:spTree>
    <p:extLst>
      <p:ext uri="{BB962C8B-B14F-4D97-AF65-F5344CB8AC3E}">
        <p14:creationId xmlns:p14="http://schemas.microsoft.com/office/powerpoint/2010/main" val="452237419"/>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lvl1pPr eaLnBrk="1" hangingPunct="1">
              <a:lnSpc>
                <a:spcPct val="80000"/>
              </a:lnSpc>
              <a:spcBef>
                <a:spcPct val="20000"/>
              </a:spcBef>
              <a:defRPr kumimoji="1">
                <a:latin typeface="Comic Sans MS" pitchFamily="66" charset="0"/>
              </a:defRPr>
            </a:lvl1pPr>
          </a:lstStyle>
          <a:p>
            <a:pPr>
              <a:defRPr/>
            </a:pPr>
            <a:fld id="{B4A7750A-2447-45F3-BC21-09A75D5CCF84}" type="datetime1">
              <a:rPr lang="ja-JP" altLang="en-US"/>
              <a:pPr>
                <a:defRPr/>
              </a:pPr>
              <a:t>2023/3/24</a:t>
            </a:fld>
            <a:endParaRPr lang="en-US" altLang="ja-JP"/>
          </a:p>
        </p:txBody>
      </p:sp>
      <p:sp>
        <p:nvSpPr>
          <p:cNvPr id="4" name="Footer Placeholder 3"/>
          <p:cNvSpPr>
            <a:spLocks noGrp="1"/>
          </p:cNvSpPr>
          <p:nvPr>
            <p:ph type="ftr" sz="quarter" idx="11"/>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5" name="Slide Number Placeholder 4"/>
          <p:cNvSpPr>
            <a:spLocks noGrp="1"/>
          </p:cNvSpPr>
          <p:nvPr>
            <p:ph type="sldNum" sz="quarter" idx="12"/>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A82B04D6-2BC2-4001-81AC-549283C36E14}" type="slidenum">
              <a:rPr lang="en-US" altLang="ja-JP"/>
              <a:pPr>
                <a:defRPr/>
              </a:pPr>
              <a:t>‹#›</a:t>
            </a:fld>
            <a:endParaRPr lang="en-US" altLang="ja-JP"/>
          </a:p>
        </p:txBody>
      </p:sp>
    </p:spTree>
    <p:extLst>
      <p:ext uri="{BB962C8B-B14F-4D97-AF65-F5344CB8AC3E}">
        <p14:creationId xmlns:p14="http://schemas.microsoft.com/office/powerpoint/2010/main" val="3757152480"/>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1" hangingPunct="1">
              <a:lnSpc>
                <a:spcPct val="80000"/>
              </a:lnSpc>
              <a:spcBef>
                <a:spcPct val="20000"/>
              </a:spcBef>
              <a:defRPr kumimoji="1">
                <a:latin typeface="Comic Sans MS" pitchFamily="66" charset="0"/>
              </a:defRPr>
            </a:lvl1pPr>
          </a:lstStyle>
          <a:p>
            <a:pPr>
              <a:defRPr/>
            </a:pPr>
            <a:fld id="{076B5C4E-57B9-47D9-8225-29819BCBADB9}" type="datetime1">
              <a:rPr lang="ja-JP" altLang="en-US"/>
              <a:pPr>
                <a:defRPr/>
              </a:pPr>
              <a:t>2023/3/24</a:t>
            </a:fld>
            <a:endParaRPr lang="en-US" altLang="ja-JP"/>
          </a:p>
        </p:txBody>
      </p:sp>
      <p:sp>
        <p:nvSpPr>
          <p:cNvPr id="3" name="Footer Placeholder 2"/>
          <p:cNvSpPr>
            <a:spLocks noGrp="1"/>
          </p:cNvSpPr>
          <p:nvPr>
            <p:ph type="ftr" sz="quarter" idx="11"/>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4" name="Slide Number Placeholder 3"/>
          <p:cNvSpPr>
            <a:spLocks noGrp="1"/>
          </p:cNvSpPr>
          <p:nvPr>
            <p:ph type="sldNum" sz="quarter" idx="12"/>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FEC3D354-C017-4000-AA40-61378D1D80F9}" type="slidenum">
              <a:rPr lang="en-US" altLang="ja-JP"/>
              <a:pPr>
                <a:defRPr/>
              </a:pPr>
              <a:t>‹#›</a:t>
            </a:fld>
            <a:endParaRPr lang="en-US" altLang="ja-JP"/>
          </a:p>
        </p:txBody>
      </p:sp>
    </p:spTree>
    <p:extLst>
      <p:ext uri="{BB962C8B-B14F-4D97-AF65-F5344CB8AC3E}">
        <p14:creationId xmlns:p14="http://schemas.microsoft.com/office/powerpoint/2010/main" val="4110505318"/>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lstStyle>
            <a:lvl1pPr marL="228600" indent="-228600" algn="l">
              <a:defRPr sz="2800" b="1">
                <a:effectLst/>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lvl1pPr eaLnBrk="1" hangingPunct="1">
              <a:lnSpc>
                <a:spcPct val="80000"/>
              </a:lnSpc>
              <a:spcBef>
                <a:spcPct val="20000"/>
              </a:spcBef>
              <a:defRPr kumimoji="1">
                <a:latin typeface="Comic Sans MS" pitchFamily="66" charset="0"/>
              </a:defRPr>
            </a:lvl1pPr>
          </a:lstStyle>
          <a:p>
            <a:pPr>
              <a:defRPr/>
            </a:pPr>
            <a:fld id="{6C7FFAD0-6193-4A04-A05F-CA45B3D3E7C2}" type="datetime1">
              <a:rPr lang="ja-JP" altLang="en-US"/>
              <a:pPr>
                <a:defRPr/>
              </a:pPr>
              <a:t>2023/3/24</a:t>
            </a:fld>
            <a:endParaRPr lang="en-US" altLang="ja-JP"/>
          </a:p>
        </p:txBody>
      </p:sp>
      <p:sp>
        <p:nvSpPr>
          <p:cNvPr id="6" name="Footer Placeholder 5"/>
          <p:cNvSpPr>
            <a:spLocks noGrp="1"/>
          </p:cNvSpPr>
          <p:nvPr>
            <p:ph type="ftr" sz="quarter" idx="11"/>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7" name="Slide Number Placeholder 6"/>
          <p:cNvSpPr>
            <a:spLocks noGrp="1"/>
          </p:cNvSpPr>
          <p:nvPr>
            <p:ph type="sldNum" sz="quarter" idx="12"/>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15E1E530-F2E0-42EC-BA0C-561C2FD6D509}" type="slidenum">
              <a:rPr lang="en-US" altLang="ja-JP"/>
              <a:pPr>
                <a:defRPr/>
              </a:pPr>
              <a:t>‹#›</a:t>
            </a:fld>
            <a:endParaRPr lang="en-US" altLang="ja-JP"/>
          </a:p>
        </p:txBody>
      </p:sp>
    </p:spTree>
    <p:extLst>
      <p:ext uri="{BB962C8B-B14F-4D97-AF65-F5344CB8AC3E}">
        <p14:creationId xmlns:p14="http://schemas.microsoft.com/office/powerpoint/2010/main" val="4129049001"/>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EA0AA8D-4F37-44CE-9363-FF3DE0BCB071}" type="datetimeFigureOut">
              <a:rPr kumimoji="1" lang="ja-JP" altLang="en-US" smtClean="0"/>
              <a:t>2023/3/24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3E9F986-321A-41AA-80A5-49295CA1903C}" type="slidenum">
              <a:rPr kumimoji="1" lang="ja-JP" altLang="en-US" smtClean="0"/>
              <a:t>‹#›</a:t>
            </a:fld>
            <a:endParaRPr kumimoji="1" lang="ja-JP" altLang="en-US"/>
          </a:p>
        </p:txBody>
      </p:sp>
    </p:spTree>
    <p:extLst>
      <p:ext uri="{BB962C8B-B14F-4D97-AF65-F5344CB8AC3E}">
        <p14:creationId xmlns:p14="http://schemas.microsoft.com/office/powerpoint/2010/main" val="1450235133"/>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5"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6"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dirty="0">
              <a:solidFill>
                <a:prstClr val="white"/>
              </a:solidFill>
            </a:endParaRPr>
          </a:p>
        </p:txBody>
      </p:sp>
      <p:sp>
        <p:nvSpPr>
          <p:cNvPr id="7" name="Rectangle 9"/>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8"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rtlCol="0">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アイコンをクリックして図を追加</a:t>
            </a:r>
            <a:endParaRPr lang="en-US" noProof="0"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 name="Title 1"/>
          <p:cNvSpPr>
            <a:spLocks noGrp="1"/>
          </p:cNvSpPr>
          <p:nvPr>
            <p:ph type="title"/>
          </p:nvPr>
        </p:nvSpPr>
        <p:spPr>
          <a:xfrm>
            <a:off x="727268" y="4464421"/>
            <a:ext cx="6383538" cy="1143000"/>
          </a:xfrm>
        </p:spPr>
        <p:txBody>
          <a:bodyPr anchor="b"/>
          <a:lstStyle>
            <a:lvl1pPr algn="l">
              <a:defRPr sz="4600" b="1"/>
            </a:lvl1pPr>
          </a:lstStyle>
          <a:p>
            <a:r>
              <a:rPr lang="ja-JP" altLang="en-US"/>
              <a:t>マスター タイトルの書式設定</a:t>
            </a:r>
            <a:endParaRPr lang="en-US" dirty="0"/>
          </a:p>
        </p:txBody>
      </p:sp>
      <p:sp>
        <p:nvSpPr>
          <p:cNvPr id="9" name="Date Placeholder 4"/>
          <p:cNvSpPr>
            <a:spLocks noGrp="1"/>
          </p:cNvSpPr>
          <p:nvPr>
            <p:ph type="dt" sz="half" idx="10"/>
          </p:nvPr>
        </p:nvSpPr>
        <p:spPr/>
        <p:txBody>
          <a:bodyPr/>
          <a:lstStyle>
            <a:lvl1pPr eaLnBrk="1" hangingPunct="1">
              <a:lnSpc>
                <a:spcPct val="80000"/>
              </a:lnSpc>
              <a:spcBef>
                <a:spcPct val="20000"/>
              </a:spcBef>
              <a:defRPr kumimoji="1">
                <a:latin typeface="Comic Sans MS" pitchFamily="66" charset="0"/>
              </a:defRPr>
            </a:lvl1pPr>
          </a:lstStyle>
          <a:p>
            <a:pPr>
              <a:defRPr/>
            </a:pPr>
            <a:fld id="{7665E75D-B319-4242-9C67-F749CC8E88A9}" type="datetime1">
              <a:rPr lang="ja-JP" altLang="en-US"/>
              <a:pPr>
                <a:defRPr/>
              </a:pPr>
              <a:t>2023/3/24</a:t>
            </a:fld>
            <a:endParaRPr lang="en-US" altLang="ja-JP"/>
          </a:p>
        </p:txBody>
      </p:sp>
      <p:sp>
        <p:nvSpPr>
          <p:cNvPr id="10" name="Footer Placeholder 5"/>
          <p:cNvSpPr>
            <a:spLocks noGrp="1"/>
          </p:cNvSpPr>
          <p:nvPr>
            <p:ph type="ftr" sz="quarter" idx="11"/>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11" name="Slide Number Placeholder 6"/>
          <p:cNvSpPr>
            <a:spLocks noGrp="1"/>
          </p:cNvSpPr>
          <p:nvPr>
            <p:ph type="sldNum" sz="quarter" idx="12"/>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0E2C8CCD-E83C-43DC-ACD1-A18E5B8B77D0}" type="slidenum">
              <a:rPr lang="en-US" altLang="ja-JP"/>
              <a:pPr>
                <a:defRPr/>
              </a:pPr>
              <a:t>‹#›</a:t>
            </a:fld>
            <a:endParaRPr lang="en-US" altLang="ja-JP"/>
          </a:p>
        </p:txBody>
      </p:sp>
    </p:spTree>
    <p:extLst>
      <p:ext uri="{BB962C8B-B14F-4D97-AF65-F5344CB8AC3E}">
        <p14:creationId xmlns:p14="http://schemas.microsoft.com/office/powerpoint/2010/main" val="846310918"/>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lvl1pPr eaLnBrk="1" hangingPunct="1">
              <a:lnSpc>
                <a:spcPct val="80000"/>
              </a:lnSpc>
              <a:spcBef>
                <a:spcPct val="20000"/>
              </a:spcBef>
              <a:defRPr kumimoji="1">
                <a:latin typeface="Comic Sans MS" pitchFamily="66" charset="0"/>
              </a:defRPr>
            </a:lvl1pPr>
          </a:lstStyle>
          <a:p>
            <a:pPr>
              <a:defRPr/>
            </a:pPr>
            <a:fld id="{2E0343C3-501B-4173-B3FB-3C381FF98453}" type="datetime1">
              <a:rPr lang="ja-JP" altLang="en-US"/>
              <a:pPr>
                <a:defRPr/>
              </a:pPr>
              <a:t>2023/3/24</a:t>
            </a:fld>
            <a:endParaRPr lang="en-US" altLang="ja-JP"/>
          </a:p>
        </p:txBody>
      </p:sp>
      <p:sp>
        <p:nvSpPr>
          <p:cNvPr id="5" name="Footer Placeholder 4"/>
          <p:cNvSpPr>
            <a:spLocks noGrp="1"/>
          </p:cNvSpPr>
          <p:nvPr>
            <p:ph type="ftr" sz="quarter" idx="11"/>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6" name="Slide Number Placeholder 5"/>
          <p:cNvSpPr>
            <a:spLocks noGrp="1"/>
          </p:cNvSpPr>
          <p:nvPr>
            <p:ph type="sldNum" sz="quarter" idx="12"/>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E442A5AB-76B7-426F-AF54-54CA3B10B34F}" type="slidenum">
              <a:rPr lang="en-US" altLang="ja-JP"/>
              <a:pPr>
                <a:defRPr/>
              </a:pPr>
              <a:t>‹#›</a:t>
            </a:fld>
            <a:endParaRPr lang="en-US" altLang="ja-JP"/>
          </a:p>
        </p:txBody>
      </p:sp>
    </p:spTree>
    <p:extLst>
      <p:ext uri="{BB962C8B-B14F-4D97-AF65-F5344CB8AC3E}">
        <p14:creationId xmlns:p14="http://schemas.microsoft.com/office/powerpoint/2010/main" val="4152782095"/>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lvl1pPr eaLnBrk="1" hangingPunct="1">
              <a:lnSpc>
                <a:spcPct val="80000"/>
              </a:lnSpc>
              <a:spcBef>
                <a:spcPct val="20000"/>
              </a:spcBef>
              <a:defRPr kumimoji="1">
                <a:latin typeface="Comic Sans MS" pitchFamily="66" charset="0"/>
              </a:defRPr>
            </a:lvl1pPr>
          </a:lstStyle>
          <a:p>
            <a:pPr>
              <a:defRPr/>
            </a:pPr>
            <a:fld id="{186554C1-A424-48CE-AF2F-13FF839B3615}" type="datetime1">
              <a:rPr lang="ja-JP" altLang="en-US"/>
              <a:pPr>
                <a:defRPr/>
              </a:pPr>
              <a:t>2023/3/24</a:t>
            </a:fld>
            <a:endParaRPr lang="en-US" altLang="ja-JP"/>
          </a:p>
        </p:txBody>
      </p:sp>
      <p:sp>
        <p:nvSpPr>
          <p:cNvPr id="5" name="Footer Placeholder 4"/>
          <p:cNvSpPr>
            <a:spLocks noGrp="1"/>
          </p:cNvSpPr>
          <p:nvPr>
            <p:ph type="ftr" sz="quarter" idx="11"/>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6" name="Slide Number Placeholder 5"/>
          <p:cNvSpPr>
            <a:spLocks noGrp="1"/>
          </p:cNvSpPr>
          <p:nvPr>
            <p:ph type="sldNum" sz="quarter" idx="12"/>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DF3C95F4-857D-4AC3-A692-F77564E4A832}" type="slidenum">
              <a:rPr lang="en-US" altLang="ja-JP"/>
              <a:pPr>
                <a:defRPr/>
              </a:pPr>
              <a:t>‹#›</a:t>
            </a:fld>
            <a:endParaRPr lang="en-US" altLang="ja-JP"/>
          </a:p>
        </p:txBody>
      </p:sp>
    </p:spTree>
    <p:extLst>
      <p:ext uri="{BB962C8B-B14F-4D97-AF65-F5344CB8AC3E}">
        <p14:creationId xmlns:p14="http://schemas.microsoft.com/office/powerpoint/2010/main" val="227838974"/>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AndObj">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 タイトルの書式設定</a:t>
            </a:r>
          </a:p>
        </p:txBody>
      </p:sp>
      <p:sp>
        <p:nvSpPr>
          <p:cNvPr id="3" name="テキスト プレースホルダ 2"/>
          <p:cNvSpPr>
            <a:spLocks noGrp="1"/>
          </p:cNvSpPr>
          <p:nvPr>
            <p:ph type="body" sz="half" idx="1"/>
          </p:nvPr>
        </p:nvSpPr>
        <p:spPr>
          <a:xfrm>
            <a:off x="457200" y="1600200"/>
            <a:ext cx="4038600"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p:txBody>
          <a:bodyPr/>
          <a:lstStyle>
            <a:lvl1pPr eaLnBrk="0" hangingPunct="0">
              <a:lnSpc>
                <a:spcPct val="80000"/>
              </a:lnSpc>
              <a:spcBef>
                <a:spcPct val="20000"/>
              </a:spcBef>
              <a:defRPr kumimoji="1">
                <a:solidFill>
                  <a:prstClr val="black">
                    <a:tint val="75000"/>
                  </a:prstClr>
                </a:solidFill>
                <a:latin typeface="Arial" charset="0"/>
              </a:defRPr>
            </a:lvl1pPr>
          </a:lstStyle>
          <a:p>
            <a:pPr>
              <a:defRPr/>
            </a:pPr>
            <a:fld id="{48CB87C3-A6F5-49F9-AF83-653D1D0D0E35}" type="datetime1">
              <a:rPr lang="ja-JP" altLang="en-US"/>
              <a:pPr>
                <a:defRPr/>
              </a:pPr>
              <a:t>2023/3/24</a:t>
            </a:fld>
            <a:endParaRPr lang="en-US" altLang="ja-JP"/>
          </a:p>
        </p:txBody>
      </p:sp>
      <p:sp>
        <p:nvSpPr>
          <p:cNvPr id="6" name="Rectangle 5"/>
          <p:cNvSpPr>
            <a:spLocks noGrp="1" noChangeArrowheads="1"/>
          </p:cNvSpPr>
          <p:nvPr>
            <p:ph type="ftr" sz="quarter" idx="11"/>
          </p:nvPr>
        </p:nvSpPr>
        <p:spPr/>
        <p:txBody>
          <a:bodyPr/>
          <a:lstStyle>
            <a:lvl1pPr eaLnBrk="0" hangingPunct="0">
              <a:lnSpc>
                <a:spcPct val="80000"/>
              </a:lnSpc>
              <a:spcBef>
                <a:spcPct val="20000"/>
              </a:spcBef>
              <a:defRPr kumimoji="1">
                <a:solidFill>
                  <a:prstClr val="black">
                    <a:tint val="75000"/>
                  </a:prstClr>
                </a:solidFill>
                <a:latin typeface="Arial" charset="0"/>
              </a:defRPr>
            </a:lvl1pPr>
          </a:lstStyle>
          <a:p>
            <a:pPr>
              <a:defRPr/>
            </a:pPr>
            <a:r>
              <a:rPr lang="en-US" altLang="ja-JP"/>
              <a:t>なくそう差別　築こう明るい社会</a:t>
            </a:r>
          </a:p>
        </p:txBody>
      </p:sp>
      <p:sp>
        <p:nvSpPr>
          <p:cNvPr id="7" name="Rectangle 6"/>
          <p:cNvSpPr>
            <a:spLocks noGrp="1" noChangeArrowheads="1"/>
          </p:cNvSpPr>
          <p:nvPr>
            <p:ph type="sldNum" sz="quarter" idx="12"/>
          </p:nvPr>
        </p:nvSpPr>
        <p:spPr/>
        <p:txBody>
          <a:bodyPr/>
          <a:lstStyle>
            <a:lvl1pPr>
              <a:lnSpc>
                <a:spcPct val="80000"/>
              </a:lnSpc>
              <a:spcBef>
                <a:spcPct val="20000"/>
              </a:spcBef>
              <a:defRPr kumimoji="1">
                <a:solidFill>
                  <a:srgbClr val="898989"/>
                </a:solidFill>
              </a:defRPr>
            </a:lvl1pPr>
          </a:lstStyle>
          <a:p>
            <a:pPr>
              <a:defRPr/>
            </a:pPr>
            <a:fld id="{E63AA457-7CF6-4FEE-A73E-47B14AB8A5EB}" type="slidenum">
              <a:rPr lang="en-US" altLang="ja-JP"/>
              <a:pPr>
                <a:defRPr/>
              </a:pPr>
              <a:t>‹#›</a:t>
            </a:fld>
            <a:endParaRPr lang="en-US" altLang="ja-JP"/>
          </a:p>
        </p:txBody>
      </p:sp>
    </p:spTree>
    <p:extLst>
      <p:ext uri="{BB962C8B-B14F-4D97-AF65-F5344CB8AC3E}">
        <p14:creationId xmlns:p14="http://schemas.microsoft.com/office/powerpoint/2010/main" val="1573795108"/>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EA0AA8D-4F37-44CE-9363-FF3DE0BCB071}" type="datetimeFigureOut">
              <a:rPr kumimoji="1" lang="ja-JP" altLang="en-US" smtClean="0"/>
              <a:t>2023/3/24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3E9F986-321A-41AA-80A5-49295CA1903C}" type="slidenum">
              <a:rPr kumimoji="1" lang="ja-JP" altLang="en-US" smtClean="0"/>
              <a:t>‹#›</a:t>
            </a:fld>
            <a:endParaRPr kumimoji="1" lang="ja-JP" altLang="en-US"/>
          </a:p>
        </p:txBody>
      </p:sp>
    </p:spTree>
    <p:extLst>
      <p:ext uri="{BB962C8B-B14F-4D97-AF65-F5344CB8AC3E}">
        <p14:creationId xmlns:p14="http://schemas.microsoft.com/office/powerpoint/2010/main" val="539270841"/>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AEA0AA8D-4F37-44CE-9363-FF3DE0BCB071}" type="datetimeFigureOut">
              <a:rPr kumimoji="1" lang="ja-JP" altLang="en-US" smtClean="0"/>
              <a:t>2023/3/24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3E9F986-321A-41AA-80A5-49295CA1903C}" type="slidenum">
              <a:rPr kumimoji="1" lang="ja-JP" altLang="en-US" smtClean="0"/>
              <a:t>‹#›</a:t>
            </a:fld>
            <a:endParaRPr kumimoji="1" lang="ja-JP" altLang="en-US"/>
          </a:p>
        </p:txBody>
      </p:sp>
    </p:spTree>
    <p:extLst>
      <p:ext uri="{BB962C8B-B14F-4D97-AF65-F5344CB8AC3E}">
        <p14:creationId xmlns:p14="http://schemas.microsoft.com/office/powerpoint/2010/main" val="1575675553"/>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AEA0AA8D-4F37-44CE-9363-FF3DE0BCB071}" type="datetimeFigureOut">
              <a:rPr kumimoji="1" lang="ja-JP" altLang="en-US" smtClean="0"/>
              <a:t>2023/3/24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3E9F986-321A-41AA-80A5-49295CA1903C}" type="slidenum">
              <a:rPr kumimoji="1" lang="ja-JP" altLang="en-US" smtClean="0"/>
              <a:t>‹#›</a:t>
            </a:fld>
            <a:endParaRPr kumimoji="1" lang="ja-JP" altLang="en-US"/>
          </a:p>
        </p:txBody>
      </p:sp>
    </p:spTree>
    <p:extLst>
      <p:ext uri="{BB962C8B-B14F-4D97-AF65-F5344CB8AC3E}">
        <p14:creationId xmlns:p14="http://schemas.microsoft.com/office/powerpoint/2010/main" val="3500417684"/>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AEA0AA8D-4F37-44CE-9363-FF3DE0BCB071}" type="datetimeFigureOut">
              <a:rPr kumimoji="1" lang="ja-JP" altLang="en-US" smtClean="0"/>
              <a:t>2023/3/24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3E9F986-321A-41AA-80A5-49295CA1903C}" type="slidenum">
              <a:rPr kumimoji="1" lang="ja-JP" altLang="en-US" smtClean="0"/>
              <a:t>‹#›</a:t>
            </a:fld>
            <a:endParaRPr kumimoji="1" lang="ja-JP" altLang="en-US"/>
          </a:p>
        </p:txBody>
      </p:sp>
    </p:spTree>
    <p:extLst>
      <p:ext uri="{BB962C8B-B14F-4D97-AF65-F5344CB8AC3E}">
        <p14:creationId xmlns:p14="http://schemas.microsoft.com/office/powerpoint/2010/main" val="2410497129"/>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A0AA8D-4F37-44CE-9363-FF3DE0BCB071}" type="datetimeFigureOut">
              <a:rPr kumimoji="1" lang="ja-JP" altLang="en-US" smtClean="0"/>
              <a:t>2023/3/24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3E9F986-321A-41AA-80A5-49295CA1903C}" type="slidenum">
              <a:rPr kumimoji="1" lang="ja-JP" altLang="en-US" smtClean="0"/>
              <a:t>‹#›</a:t>
            </a:fld>
            <a:endParaRPr kumimoji="1" lang="ja-JP" altLang="en-US"/>
          </a:p>
        </p:txBody>
      </p:sp>
    </p:spTree>
    <p:extLst>
      <p:ext uri="{BB962C8B-B14F-4D97-AF65-F5344CB8AC3E}">
        <p14:creationId xmlns:p14="http://schemas.microsoft.com/office/powerpoint/2010/main" val="3950535073"/>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EA0AA8D-4F37-44CE-9363-FF3DE0BCB071}" type="datetimeFigureOut">
              <a:rPr kumimoji="1" lang="ja-JP" altLang="en-US" smtClean="0"/>
              <a:t>2023/3/24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3E9F986-321A-41AA-80A5-49295CA1903C}" type="slidenum">
              <a:rPr kumimoji="1" lang="ja-JP" altLang="en-US" smtClean="0"/>
              <a:t>‹#›</a:t>
            </a:fld>
            <a:endParaRPr kumimoji="1" lang="ja-JP" altLang="en-US"/>
          </a:p>
        </p:txBody>
      </p:sp>
    </p:spTree>
    <p:extLst>
      <p:ext uri="{BB962C8B-B14F-4D97-AF65-F5344CB8AC3E}">
        <p14:creationId xmlns:p14="http://schemas.microsoft.com/office/powerpoint/2010/main" val="4175350335"/>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EA0AA8D-4F37-44CE-9363-FF3DE0BCB071}" type="datetimeFigureOut">
              <a:rPr kumimoji="1" lang="ja-JP" altLang="en-US" smtClean="0"/>
              <a:t>2023/3/24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3E9F986-321A-41AA-80A5-49295CA1903C}" type="slidenum">
              <a:rPr kumimoji="1" lang="ja-JP" altLang="en-US" smtClean="0"/>
              <a:t>‹#›</a:t>
            </a:fld>
            <a:endParaRPr kumimoji="1" lang="ja-JP" altLang="en-US"/>
          </a:p>
        </p:txBody>
      </p:sp>
    </p:spTree>
    <p:extLst>
      <p:ext uri="{BB962C8B-B14F-4D97-AF65-F5344CB8AC3E}">
        <p14:creationId xmlns:p14="http://schemas.microsoft.com/office/powerpoint/2010/main" val="2805591149"/>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A0AA8D-4F37-44CE-9363-FF3DE0BCB071}" type="datetimeFigureOut">
              <a:rPr kumimoji="1" lang="ja-JP" altLang="en-US" smtClean="0"/>
              <a:t>2023/3/24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E9F986-321A-41AA-80A5-49295CA1903C}" type="slidenum">
              <a:rPr kumimoji="1" lang="ja-JP" altLang="en-US" smtClean="0"/>
              <a:t>‹#›</a:t>
            </a:fld>
            <a:endParaRPr kumimoji="1" lang="ja-JP" altLang="en-US"/>
          </a:p>
        </p:txBody>
      </p:sp>
    </p:spTree>
    <p:extLst>
      <p:ext uri="{BB962C8B-B14F-4D97-AF65-F5344CB8AC3E}">
        <p14:creationId xmlns:p14="http://schemas.microsoft.com/office/powerpoint/2010/main" val="30635403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fade/>
  </p:transition>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dirty="0">
              <a:solidFill>
                <a:prstClr val="white"/>
              </a:solidFill>
            </a:endParaRPr>
          </a:p>
        </p:txBody>
      </p:sp>
      <p:sp>
        <p:nvSpPr>
          <p:cNvPr id="9" name="Rectangle 8"/>
          <p:cNvSpPr/>
          <p:nvPr/>
        </p:nvSpPr>
        <p:spPr>
          <a:xfrm>
            <a:off x="0" y="3768725"/>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2" name="Title Placeholder 1"/>
          <p:cNvSpPr>
            <a:spLocks noGrp="1"/>
          </p:cNvSpPr>
          <p:nvPr>
            <p:ph type="title"/>
          </p:nvPr>
        </p:nvSpPr>
        <p:spPr>
          <a:xfrm>
            <a:off x="1793875" y="4371975"/>
            <a:ext cx="6511925" cy="1143000"/>
          </a:xfrm>
          <a:prstGeom prst="rect">
            <a:avLst/>
          </a:prstGeom>
          <a:effectLst/>
        </p:spPr>
        <p:txBody>
          <a:bodyPr vert="horz" lIns="91440" tIns="45720" rIns="91440" bIns="45720" rtlCol="0" anchor="t" anchorCtr="0">
            <a:noAutofit/>
          </a:bodyPr>
          <a:lstStyle/>
          <a:p>
            <a:r>
              <a:rPr lang="ja-JP" altLang="en-US"/>
              <a:t>マスター タイトルの書式設定</a:t>
            </a:r>
            <a:endParaRPr lang="en-US" dirty="0"/>
          </a:p>
        </p:txBody>
      </p:sp>
      <p:sp>
        <p:nvSpPr>
          <p:cNvPr id="3085" name="Text Placeholder 2"/>
          <p:cNvSpPr>
            <a:spLocks noGrp="1"/>
          </p:cNvSpPr>
          <p:nvPr>
            <p:ph type="body" idx="1"/>
          </p:nvPr>
        </p:nvSpPr>
        <p:spPr bwMode="auto">
          <a:xfrm>
            <a:off x="1143000" y="731838"/>
            <a:ext cx="6400800" cy="347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ltLang="ja-JP"/>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eaLnBrk="0" hangingPunct="0">
              <a:lnSpc>
                <a:spcPct val="100000"/>
              </a:lnSpc>
              <a:spcBef>
                <a:spcPct val="0"/>
              </a:spcBef>
              <a:defRPr kumimoji="0" sz="1100" b="1">
                <a:solidFill>
                  <a:prstClr val="black">
                    <a:lumMod val="50000"/>
                    <a:lumOff val="50000"/>
                  </a:prstClr>
                </a:solidFill>
                <a:latin typeface="Arial" charset="0"/>
                <a:ea typeface="ＭＳ Ｐゴシック" pitchFamily="48" charset="-128"/>
              </a:defRPr>
            </a:lvl1pPr>
          </a:lstStyle>
          <a:p>
            <a:pPr fontAlgn="base">
              <a:spcAft>
                <a:spcPct val="0"/>
              </a:spcAft>
              <a:defRPr/>
            </a:pPr>
            <a:fld id="{F42797C2-A3D2-4FC5-B3C9-BA9D8B5A163A}" type="datetime1">
              <a:rPr lang="ja-JP" altLang="en-US"/>
              <a:pPr fontAlgn="base">
                <a:spcAft>
                  <a:spcPct val="0"/>
                </a:spcAft>
                <a:defRPr/>
              </a:pPr>
              <a:t>2023/3/24</a:t>
            </a:fld>
            <a:endParaRPr lang="en-US" altLang="ja-JP"/>
          </a:p>
        </p:txBody>
      </p:sp>
      <p:sp>
        <p:nvSpPr>
          <p:cNvPr id="5" name="Footer Placeholder 4"/>
          <p:cNvSpPr>
            <a:spLocks noGrp="1"/>
          </p:cNvSpPr>
          <p:nvPr>
            <p:ph type="ftr" sz="quarter" idx="3"/>
          </p:nvPr>
        </p:nvSpPr>
        <p:spPr>
          <a:xfrm>
            <a:off x="457200" y="6172200"/>
            <a:ext cx="3352800" cy="365125"/>
          </a:xfrm>
          <a:prstGeom prst="rect">
            <a:avLst/>
          </a:prstGeom>
        </p:spPr>
        <p:txBody>
          <a:bodyPr vert="horz" lIns="91440" tIns="45720" rIns="91440" bIns="45720" rtlCol="0" anchor="ctr"/>
          <a:lstStyle>
            <a:lvl1pPr algn="l" eaLnBrk="0" hangingPunct="0">
              <a:lnSpc>
                <a:spcPct val="100000"/>
              </a:lnSpc>
              <a:spcBef>
                <a:spcPct val="0"/>
              </a:spcBef>
              <a:defRPr kumimoji="0" sz="1100" b="1">
                <a:solidFill>
                  <a:prstClr val="black">
                    <a:lumMod val="50000"/>
                    <a:lumOff val="50000"/>
                  </a:prstClr>
                </a:solidFill>
                <a:latin typeface="Arial" charset="0"/>
                <a:ea typeface="ＭＳ Ｐゴシック" pitchFamily="48" charset="-128"/>
              </a:defRPr>
            </a:lvl1pPr>
          </a:lstStyle>
          <a:p>
            <a:pPr fontAlgn="base">
              <a:spcAft>
                <a:spcPct val="0"/>
              </a:spcAft>
              <a:defRPr/>
            </a:pPr>
            <a:r>
              <a:rPr lang="ja-JP" altLang="en-US"/>
              <a:t>なくそう差別　築こう明るい社会</a:t>
            </a:r>
            <a:endParaRPr lang="en-US" altLang="ja-JP"/>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wrap="square" lIns="91440" tIns="45720" rIns="91440" bIns="45720" numCol="1" anchor="ctr" anchorCtr="0" compatLnSpc="1">
            <a:prstTxWarp prst="textNoShape">
              <a:avLst/>
            </a:prstTxWarp>
          </a:bodyPr>
          <a:lstStyle>
            <a:lvl1pPr algn="ctr" eaLnBrk="0" hangingPunct="0">
              <a:lnSpc>
                <a:spcPct val="100000"/>
              </a:lnSpc>
              <a:spcBef>
                <a:spcPct val="0"/>
              </a:spcBef>
              <a:defRPr kumimoji="0" sz="1200">
                <a:solidFill>
                  <a:srgbClr val="7F7F7F"/>
                </a:solidFill>
                <a:latin typeface="Arial" panose="020B0604020202020204" pitchFamily="34" charset="0"/>
              </a:defRPr>
            </a:lvl1pPr>
          </a:lstStyle>
          <a:p>
            <a:pPr fontAlgn="base">
              <a:spcAft>
                <a:spcPct val="0"/>
              </a:spcAft>
              <a:defRPr/>
            </a:pPr>
            <a:fld id="{BD9267C2-DD6F-45F4-8D8E-1D2B28DA1CE7}" type="slidenum">
              <a:rPr lang="en-US" altLang="ja-JP" b="1">
                <a:ea typeface="ＭＳ Ｐゴシック" panose="020B0600070205080204" pitchFamily="50" charset="-128"/>
              </a:rPr>
              <a:pPr fontAlgn="base">
                <a:spcAft>
                  <a:spcPct val="0"/>
                </a:spcAft>
                <a:defRPr/>
              </a:pPr>
              <a:t>‹#›</a:t>
            </a:fld>
            <a:endParaRPr lang="en-US" altLang="ja-JP" b="1">
              <a:ea typeface="ＭＳ Ｐゴシック" panose="020B0600070205080204" pitchFamily="50" charset="-128"/>
            </a:endParaRPr>
          </a:p>
        </p:txBody>
      </p:sp>
    </p:spTree>
    <p:extLst>
      <p:ext uri="{BB962C8B-B14F-4D97-AF65-F5344CB8AC3E}">
        <p14:creationId xmlns:p14="http://schemas.microsoft.com/office/powerpoint/2010/main" val="15220518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ransition spd="med">
    <p:fade/>
  </p:transition>
  <p:hf sldNum="0" hdr="0" ftr="0" dt="0"/>
  <p:txStyles>
    <p:titleStyle>
      <a:lvl1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kumimoji="1"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kumimoji="1" sz="4600" b="1">
          <a:solidFill>
            <a:schemeClr val="tx1"/>
          </a:solidFill>
          <a:latin typeface="Trebuchet MS" pitchFamily="34" charset="0"/>
          <a:ea typeface="HGｺﾞｼｯｸM" pitchFamily="49" charset="-128"/>
        </a:defRPr>
      </a:lvl2pPr>
      <a:lvl3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kumimoji="1" sz="4600" b="1">
          <a:solidFill>
            <a:schemeClr val="tx1"/>
          </a:solidFill>
          <a:latin typeface="Trebuchet MS" pitchFamily="34" charset="0"/>
          <a:ea typeface="HGｺﾞｼｯｸM" pitchFamily="49" charset="-128"/>
        </a:defRPr>
      </a:lvl3pPr>
      <a:lvl4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kumimoji="1" sz="4600" b="1">
          <a:solidFill>
            <a:schemeClr val="tx1"/>
          </a:solidFill>
          <a:latin typeface="Trebuchet MS" pitchFamily="34" charset="0"/>
          <a:ea typeface="HGｺﾞｼｯｸM" pitchFamily="49" charset="-128"/>
        </a:defRPr>
      </a:lvl4pPr>
      <a:lvl5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kumimoji="1" sz="4600" b="1">
          <a:solidFill>
            <a:schemeClr val="tx1"/>
          </a:solidFill>
          <a:latin typeface="Trebuchet MS" pitchFamily="34" charset="0"/>
          <a:ea typeface="HGｺﾞｼｯｸM" pitchFamily="49" charset="-128"/>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28600" indent="-182563" algn="l" rtl="0" eaLnBrk="0" fontAlgn="base" hangingPunct="0">
        <a:spcBef>
          <a:spcPct val="20000"/>
        </a:spcBef>
        <a:spcAft>
          <a:spcPts val="300"/>
        </a:spcAft>
        <a:buClr>
          <a:srgbClr val="C3260C"/>
        </a:buClr>
        <a:buSzPct val="130000"/>
        <a:buFont typeface="Georgia" panose="02040502050405020303" pitchFamily="18" charset="0"/>
        <a:buChar char="*"/>
        <a:defRPr kumimoji="1" sz="2200" kern="1200">
          <a:solidFill>
            <a:srgbClr val="404040"/>
          </a:solidFill>
          <a:latin typeface="+mn-lt"/>
          <a:ea typeface="+mn-ea"/>
          <a:cs typeface="+mn-cs"/>
        </a:defRPr>
      </a:lvl1pPr>
      <a:lvl2pPr marL="547688" indent="-182563" algn="l" rtl="0" eaLnBrk="0" fontAlgn="base" hangingPunct="0">
        <a:spcBef>
          <a:spcPct val="20000"/>
        </a:spcBef>
        <a:spcAft>
          <a:spcPts val="300"/>
        </a:spcAft>
        <a:buClr>
          <a:srgbClr val="C3260C"/>
        </a:buClr>
        <a:buSzPct val="130000"/>
        <a:buFont typeface="Georgia" panose="02040502050405020303" pitchFamily="18" charset="0"/>
        <a:buChar char="*"/>
        <a:defRPr kumimoji="1" sz="2000" kern="1200">
          <a:solidFill>
            <a:srgbClr val="404040"/>
          </a:solidFill>
          <a:latin typeface="+mn-lt"/>
          <a:ea typeface="+mn-ea"/>
          <a:cs typeface="+mn-cs"/>
        </a:defRPr>
      </a:lvl2pPr>
      <a:lvl3pPr marL="822325" indent="-182563" algn="l" rtl="0" eaLnBrk="0" fontAlgn="base" hangingPunct="0">
        <a:spcBef>
          <a:spcPct val="20000"/>
        </a:spcBef>
        <a:spcAft>
          <a:spcPts val="300"/>
        </a:spcAft>
        <a:buClr>
          <a:srgbClr val="C3260C"/>
        </a:buClr>
        <a:buSzPct val="130000"/>
        <a:buFont typeface="Georgia" panose="02040502050405020303" pitchFamily="18" charset="0"/>
        <a:buChar char="*"/>
        <a:defRPr kumimoji="1" kern="1200">
          <a:solidFill>
            <a:srgbClr val="404040"/>
          </a:solidFill>
          <a:latin typeface="+mn-lt"/>
          <a:ea typeface="+mn-ea"/>
          <a:cs typeface="+mn-cs"/>
        </a:defRPr>
      </a:lvl3pPr>
      <a:lvl4pPr marL="1096963" indent="-182563" algn="l" rtl="0" eaLnBrk="0" fontAlgn="base" hangingPunct="0">
        <a:spcBef>
          <a:spcPct val="20000"/>
        </a:spcBef>
        <a:spcAft>
          <a:spcPts val="300"/>
        </a:spcAft>
        <a:buClr>
          <a:srgbClr val="C3260C"/>
        </a:buClr>
        <a:buSzPct val="130000"/>
        <a:buFont typeface="Georgia" panose="02040502050405020303" pitchFamily="18" charset="0"/>
        <a:buChar char="*"/>
        <a:defRPr kumimoji="1" sz="1600" kern="1200">
          <a:solidFill>
            <a:srgbClr val="404040"/>
          </a:solidFill>
          <a:latin typeface="+mn-lt"/>
          <a:ea typeface="+mn-ea"/>
          <a:cs typeface="+mn-cs"/>
        </a:defRPr>
      </a:lvl4pPr>
      <a:lvl5pPr marL="1389063" indent="-182563" algn="l" rtl="0" eaLnBrk="0" fontAlgn="base" hangingPunct="0">
        <a:spcBef>
          <a:spcPct val="20000"/>
        </a:spcBef>
        <a:spcAft>
          <a:spcPts val="300"/>
        </a:spcAft>
        <a:buClr>
          <a:srgbClr val="C3260C"/>
        </a:buClr>
        <a:buSzPct val="130000"/>
        <a:buFont typeface="Georgia" panose="02040502050405020303" pitchFamily="18" charset="0"/>
        <a:buChar char="*"/>
        <a:defRPr kumimoji="1"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19174" y="1923987"/>
            <a:ext cx="9563174" cy="1725067"/>
          </a:xfrm>
        </p:spPr>
        <p:txBody>
          <a:bodyPr/>
          <a:lstStyle/>
          <a:p>
            <a:pPr marL="182880" indent="0" eaLnBrk="1" hangingPunct="1">
              <a:lnSpc>
                <a:spcPts val="3000"/>
              </a:lnSpc>
              <a:buNone/>
              <a:defRPr/>
            </a:pPr>
            <a:r>
              <a:rPr lang="ja-JP" altLang="en-US" b="0" spc="-150" dirty="0">
                <a:solidFill>
                  <a:schemeClr val="tx1"/>
                </a:solidFill>
                <a:latin typeface="HGP創英角ｺﾞｼｯｸUB" panose="020B0900000000000000" pitchFamily="50" charset="-128"/>
                <a:ea typeface="HGP創英角ｺﾞｼｯｸUB" panose="020B0900000000000000" pitchFamily="50" charset="-128"/>
              </a:rPr>
              <a:t>　性的指向及び性自認を理由</a:t>
            </a:r>
            <a:br>
              <a:rPr lang="en-US" altLang="ja-JP" b="0" spc="-150" dirty="0">
                <a:solidFill>
                  <a:schemeClr val="tx1"/>
                </a:solidFill>
                <a:latin typeface="HGP創英角ｺﾞｼｯｸUB" panose="020B0900000000000000" pitchFamily="50" charset="-128"/>
                <a:ea typeface="HGP創英角ｺﾞｼｯｸUB" panose="020B0900000000000000" pitchFamily="50" charset="-128"/>
              </a:rPr>
            </a:br>
            <a:r>
              <a:rPr lang="ja-JP" altLang="en-US" b="0" spc="-150" dirty="0">
                <a:solidFill>
                  <a:schemeClr val="tx1"/>
                </a:solidFill>
                <a:latin typeface="HGP創英角ｺﾞｼｯｸUB" panose="020B0900000000000000" pitchFamily="50" charset="-128"/>
                <a:ea typeface="HGP創英角ｺﾞｼｯｸUB" panose="020B0900000000000000" pitchFamily="50" charset="-128"/>
              </a:rPr>
              <a:t>　</a:t>
            </a:r>
            <a:br>
              <a:rPr lang="en-US" altLang="ja-JP" b="0" spc="-150" dirty="0">
                <a:solidFill>
                  <a:schemeClr val="tx1"/>
                </a:solidFill>
                <a:latin typeface="HGP創英角ｺﾞｼｯｸUB" panose="020B0900000000000000" pitchFamily="50" charset="-128"/>
                <a:ea typeface="HGP創英角ｺﾞｼｯｸUB" panose="020B0900000000000000" pitchFamily="50" charset="-128"/>
              </a:rPr>
            </a:br>
            <a:br>
              <a:rPr lang="en-US" altLang="ja-JP" b="0" spc="-150" dirty="0">
                <a:solidFill>
                  <a:schemeClr val="tx1"/>
                </a:solidFill>
                <a:latin typeface="HGP創英角ｺﾞｼｯｸUB" panose="020B0900000000000000" pitchFamily="50" charset="-128"/>
                <a:ea typeface="HGP創英角ｺﾞｼｯｸUB" panose="020B0900000000000000" pitchFamily="50" charset="-128"/>
              </a:rPr>
            </a:br>
            <a:r>
              <a:rPr lang="ja-JP" altLang="en-US" b="0" spc="-150" dirty="0">
                <a:solidFill>
                  <a:schemeClr val="tx1"/>
                </a:solidFill>
                <a:latin typeface="HGP創英角ｺﾞｼｯｸUB" panose="020B0900000000000000" pitchFamily="50" charset="-128"/>
                <a:ea typeface="HGP創英角ｺﾞｼｯｸUB" panose="020B0900000000000000" pitchFamily="50" charset="-128"/>
              </a:rPr>
              <a:t>　　　とする偏見や差別をなくそう</a:t>
            </a:r>
          </a:p>
        </p:txBody>
      </p:sp>
      <p:sp>
        <p:nvSpPr>
          <p:cNvPr id="2058" name="Rectangle 10"/>
          <p:cNvSpPr>
            <a:spLocks noChangeArrowheads="1"/>
          </p:cNvSpPr>
          <p:nvPr/>
        </p:nvSpPr>
        <p:spPr bwMode="auto">
          <a:xfrm>
            <a:off x="5202846" y="6168755"/>
            <a:ext cx="3600450" cy="457200"/>
          </a:xfrm>
          <a:prstGeom prst="rect">
            <a:avLst/>
          </a:prstGeom>
          <a:noFill/>
          <a:ln w="9525">
            <a:noFill/>
            <a:miter lim="800000"/>
            <a:headEnd/>
            <a:tailEnd/>
          </a:ln>
        </p:spPr>
        <p:txBody>
          <a:bodyPr>
            <a:spAutoFit/>
          </a:bodyPr>
          <a:lstStyle/>
          <a:p>
            <a:pPr fontAlgn="base">
              <a:spcBef>
                <a:spcPct val="20000"/>
              </a:spcBef>
              <a:spcAft>
                <a:spcPct val="0"/>
              </a:spcAft>
              <a:defRPr/>
            </a:pPr>
            <a:r>
              <a:rPr lang="ja-JP" altLang="en-US" sz="2400" dirty="0">
                <a:solidFill>
                  <a:prstClr val="black"/>
                </a:solidFill>
                <a:latin typeface="Comic Sans MS" panose="030F0702030302020204" pitchFamily="66" charset="0"/>
                <a:ea typeface="ＭＳ Ｐゴシック" panose="020B0600070205080204" pitchFamily="50" charset="-128"/>
              </a:rPr>
              <a:t>県教育庁人権同和教育課</a:t>
            </a:r>
          </a:p>
        </p:txBody>
      </p:sp>
      <p:sp>
        <p:nvSpPr>
          <p:cNvPr id="2" name="正方形/長方形 1"/>
          <p:cNvSpPr/>
          <p:nvPr/>
        </p:nvSpPr>
        <p:spPr>
          <a:xfrm>
            <a:off x="960999" y="374836"/>
            <a:ext cx="7205819" cy="646331"/>
          </a:xfrm>
          <a:prstGeom prst="rect">
            <a:avLst/>
          </a:prstGeom>
          <a:noFill/>
        </p:spPr>
        <p:txBody>
          <a:bodyPr wrap="none" lIns="91440" tIns="45720" rIns="91440" bIns="45720">
            <a:spAutoFit/>
          </a:bodyPr>
          <a:lstStyle/>
          <a:p>
            <a:pPr algn="ctr"/>
            <a:r>
              <a:rPr lang="ja-JP" altLang="en-US" sz="3600" u="sng" spc="-150" dirty="0">
                <a:ln w="0"/>
                <a:solidFill>
                  <a:prstClr val="black"/>
                </a:solidFill>
                <a:effectLst>
                  <a:outerShdw blurRad="38100" dist="19050" dir="2700000" algn="tl" rotWithShape="0">
                    <a:prstClr val="black">
                      <a:alpha val="40000"/>
                    </a:prstClr>
                  </a:outerShdw>
                </a:effectLst>
                <a:latin typeface="HGｺﾞｼｯｸM" panose="020B0609000000000000" pitchFamily="49" charset="-128"/>
              </a:rPr>
              <a:t>人権同和教育課ｅ</a:t>
            </a:r>
            <a:r>
              <a:rPr lang="en-US" altLang="ja-JP" sz="3600" u="sng" spc="-150" dirty="0">
                <a:ln w="0"/>
                <a:solidFill>
                  <a:prstClr val="black"/>
                </a:solidFill>
                <a:effectLst>
                  <a:outerShdw blurRad="38100" dist="19050" dir="2700000" algn="tl" rotWithShape="0">
                    <a:prstClr val="black">
                      <a:alpha val="40000"/>
                    </a:prstClr>
                  </a:outerShdw>
                </a:effectLst>
                <a:latin typeface="HGｺﾞｼｯｸM" panose="020B0609000000000000" pitchFamily="49" charset="-128"/>
              </a:rPr>
              <a:t>-</a:t>
            </a:r>
            <a:r>
              <a:rPr lang="ja-JP" altLang="en-US" sz="3600" u="sng" spc="-150" dirty="0">
                <a:ln w="0"/>
                <a:solidFill>
                  <a:prstClr val="black"/>
                </a:solidFill>
                <a:effectLst>
                  <a:outerShdw blurRad="38100" dist="19050" dir="2700000" algn="tl" rotWithShape="0">
                    <a:prstClr val="black">
                      <a:alpha val="40000"/>
                    </a:prstClr>
                  </a:outerShdw>
                </a:effectLst>
                <a:latin typeface="HGｺﾞｼｯｸM" panose="020B0609000000000000" pitchFamily="49" charset="-128"/>
              </a:rPr>
              <a:t>コンテンツ </a:t>
            </a:r>
            <a:r>
              <a:rPr lang="en-US" altLang="ja-JP" sz="3600" u="sng" spc="-150" dirty="0">
                <a:ln w="0"/>
                <a:solidFill>
                  <a:prstClr val="black"/>
                </a:solidFill>
                <a:effectLst>
                  <a:outerShdw blurRad="38100" dist="19050" dir="2700000" algn="tl" rotWithShape="0">
                    <a:prstClr val="black">
                      <a:alpha val="40000"/>
                    </a:prstClr>
                  </a:outerShdw>
                </a:effectLst>
                <a:latin typeface="HGｺﾞｼｯｸM" panose="020B0609000000000000" pitchFamily="49" charset="-128"/>
              </a:rPr>
              <a:t>No12</a:t>
            </a:r>
            <a:endParaRPr lang="ja-JP" altLang="en-US" sz="3600" u="sng" spc="-150" dirty="0">
              <a:ln w="0"/>
              <a:solidFill>
                <a:prstClr val="black"/>
              </a:solidFill>
              <a:effectLst>
                <a:outerShdw blurRad="38100" dist="19050" dir="2700000" algn="tl" rotWithShape="0">
                  <a:prstClr val="black">
                    <a:alpha val="40000"/>
                  </a:prstClr>
                </a:outerShdw>
              </a:effectLst>
              <a:latin typeface="HGｺﾞｼｯｸM" panose="020B0609000000000000" pitchFamily="49" charset="-128"/>
            </a:endParaRPr>
          </a:p>
        </p:txBody>
      </p:sp>
      <p:pic>
        <p:nvPicPr>
          <p:cNvPr id="6" name="図 5" descr="シャツ が含まれている画像&#10;&#10;自動的に生成された説明"/>
          <p:cNvPicPr/>
          <p:nvPr/>
        </p:nvPicPr>
        <p:blipFill rotWithShape="1">
          <a:blip r:embed="rId3" cstate="print">
            <a:extLst>
              <a:ext uri="{28A0092B-C50C-407E-A947-70E740481C1C}">
                <a14:useLocalDpi xmlns:a14="http://schemas.microsoft.com/office/drawing/2010/main" val="0"/>
              </a:ext>
            </a:extLst>
          </a:blip>
          <a:srcRect t="1" b="23173"/>
          <a:stretch/>
        </p:blipFill>
        <p:spPr bwMode="auto">
          <a:xfrm rot="1158459">
            <a:off x="6017744" y="4025481"/>
            <a:ext cx="2718852" cy="221323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68993517"/>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角丸四角形 9"/>
          <p:cNvSpPr/>
          <p:nvPr/>
        </p:nvSpPr>
        <p:spPr>
          <a:xfrm>
            <a:off x="215679" y="1742330"/>
            <a:ext cx="6156522" cy="2336799"/>
          </a:xfrm>
          <a:prstGeom prst="roundRect">
            <a:avLst/>
          </a:prstGeom>
          <a:noFill/>
          <a:ln w="9525" cap="flat" cmpd="sng" algn="ctr">
            <a:no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r>
              <a:rPr lang="ja-JP" altLang="en-US" sz="3200" kern="100" spc="-150" dirty="0">
                <a:latin typeface="HGSｺﾞｼｯｸE" panose="020B0900000000000000" pitchFamily="50" charset="-128"/>
                <a:ea typeface="HGSｺﾞｼｯｸE" panose="020B0900000000000000" pitchFamily="50" charset="-128"/>
                <a:cs typeface="Times New Roman"/>
              </a:rPr>
              <a:t>　それぞれの個性や立場を尊重し，互いの</a:t>
            </a:r>
            <a:r>
              <a:rPr lang="ja-JP" altLang="en-US" sz="3200" kern="100" spc="-150" dirty="0">
                <a:solidFill>
                  <a:srgbClr val="0000CC"/>
                </a:solidFill>
                <a:latin typeface="HGSｺﾞｼｯｸE" panose="020B0900000000000000" pitchFamily="50" charset="-128"/>
                <a:ea typeface="HGSｺﾞｼｯｸE" panose="020B0900000000000000" pitchFamily="50" charset="-128"/>
                <a:cs typeface="Times New Roman"/>
              </a:rPr>
              <a:t>違いを認め合う</a:t>
            </a:r>
            <a:r>
              <a:rPr lang="ja-JP" altLang="en-US" sz="3200" kern="100" spc="-150" dirty="0">
                <a:latin typeface="HGSｺﾞｼｯｸE" panose="020B0900000000000000" pitchFamily="50" charset="-128"/>
                <a:ea typeface="HGSｺﾞｼｯｸE" panose="020B0900000000000000" pitchFamily="50" charset="-128"/>
                <a:cs typeface="Times New Roman"/>
              </a:rPr>
              <a:t>活動や，</a:t>
            </a:r>
            <a:endParaRPr lang="en-US" altLang="ja-JP" sz="3200" kern="100" spc="-150" dirty="0">
              <a:latin typeface="HGSｺﾞｼｯｸE" panose="020B0900000000000000" pitchFamily="50" charset="-128"/>
              <a:ea typeface="HGSｺﾞｼｯｸE" panose="020B0900000000000000" pitchFamily="50" charset="-128"/>
              <a:cs typeface="Times New Roman"/>
            </a:endParaRPr>
          </a:p>
          <a:p>
            <a:r>
              <a:rPr lang="ja-JP" altLang="en-US" sz="3200" kern="100" spc="-150" dirty="0">
                <a:solidFill>
                  <a:srgbClr val="0000CC"/>
                </a:solidFill>
                <a:latin typeface="HGSｺﾞｼｯｸE" panose="020B0900000000000000" pitchFamily="50" charset="-128"/>
                <a:ea typeface="HGSｺﾞｼｯｸE" panose="020B0900000000000000" pitchFamily="50" charset="-128"/>
                <a:cs typeface="Times New Roman"/>
              </a:rPr>
              <a:t>互いのよさ</a:t>
            </a:r>
            <a:r>
              <a:rPr lang="ja-JP" altLang="en-US" sz="3200" kern="100" spc="-150" dirty="0">
                <a:latin typeface="HGSｺﾞｼｯｸE" panose="020B0900000000000000" pitchFamily="50" charset="-128"/>
                <a:ea typeface="HGSｺﾞｼｯｸE" panose="020B0900000000000000" pitchFamily="50" charset="-128"/>
                <a:cs typeface="Times New Roman"/>
              </a:rPr>
              <a:t>に着目させ，</a:t>
            </a:r>
            <a:r>
              <a:rPr lang="ja-JP" altLang="en-US" sz="3200" kern="100" spc="-150" dirty="0">
                <a:solidFill>
                  <a:srgbClr val="0000CC"/>
                </a:solidFill>
                <a:latin typeface="HGSｺﾞｼｯｸE" panose="020B0900000000000000" pitchFamily="50" charset="-128"/>
                <a:ea typeface="HGSｺﾞｼｯｸE" panose="020B0900000000000000" pitchFamily="50" charset="-128"/>
                <a:cs typeface="Times New Roman"/>
              </a:rPr>
              <a:t>伝え合う</a:t>
            </a:r>
            <a:r>
              <a:rPr lang="ja-JP" altLang="en-US" sz="3200" kern="100" spc="-150" dirty="0">
                <a:latin typeface="HGSｺﾞｼｯｸE" panose="020B0900000000000000" pitchFamily="50" charset="-128"/>
                <a:ea typeface="HGSｺﾞｼｯｸE" panose="020B0900000000000000" pitchFamily="50" charset="-128"/>
                <a:cs typeface="Times New Roman"/>
              </a:rPr>
              <a:t>ような</a:t>
            </a:r>
            <a:r>
              <a:rPr lang="ja-JP" altLang="en-US" sz="3200" kern="100" spc="-150" dirty="0">
                <a:solidFill>
                  <a:srgbClr val="FF0000"/>
                </a:solidFill>
                <a:latin typeface="HGSｺﾞｼｯｸE" panose="020B0900000000000000" pitchFamily="50" charset="-128"/>
                <a:ea typeface="HGSｺﾞｼｯｸE" panose="020B0900000000000000" pitchFamily="50" charset="-128"/>
                <a:cs typeface="Times New Roman"/>
              </a:rPr>
              <a:t>自己肯定感を高める取組</a:t>
            </a:r>
            <a:endParaRPr lang="en-US" altLang="ja-JP" sz="3200" kern="100" spc="-150" dirty="0">
              <a:solidFill>
                <a:srgbClr val="FF0000"/>
              </a:solidFill>
              <a:latin typeface="HGSｺﾞｼｯｸE" panose="020B0900000000000000" pitchFamily="50" charset="-128"/>
              <a:ea typeface="HGSｺﾞｼｯｸE" panose="020B0900000000000000" pitchFamily="50" charset="-128"/>
              <a:cs typeface="Times New Roman"/>
            </a:endParaRPr>
          </a:p>
          <a:p>
            <a:r>
              <a:rPr lang="ja-JP" altLang="en-US" sz="3200" kern="100" spc="-150" dirty="0">
                <a:latin typeface="HGSｺﾞｼｯｸE" panose="020B0900000000000000" pitchFamily="50" charset="-128"/>
                <a:ea typeface="HGSｺﾞｼｯｸE" panose="020B0900000000000000" pitchFamily="50" charset="-128"/>
                <a:cs typeface="Times New Roman"/>
              </a:rPr>
              <a:t>を継続して行いましょう。</a:t>
            </a:r>
          </a:p>
        </p:txBody>
      </p:sp>
      <p:sp>
        <p:nvSpPr>
          <p:cNvPr id="21" name="横巻き 20"/>
          <p:cNvSpPr/>
          <p:nvPr/>
        </p:nvSpPr>
        <p:spPr>
          <a:xfrm>
            <a:off x="220221" y="4785942"/>
            <a:ext cx="8743173" cy="1553900"/>
          </a:xfrm>
          <a:prstGeom prst="horizontalScroll">
            <a:avLst>
              <a:gd name="adj" fmla="val 5085"/>
            </a:avLst>
          </a:prstGeom>
          <a:solidFill>
            <a:srgbClr val="FFCCFF"/>
          </a:solidFill>
          <a:ln w="9525" cap="flat" cmpd="sng" algn="ctr">
            <a:solidFill>
              <a:srgbClr val="F14124">
                <a:shade val="95000"/>
                <a:satMod val="105000"/>
              </a:srgbClr>
            </a:solidFill>
            <a:prstDash val="solid"/>
          </a:ln>
          <a:effectLst>
            <a:outerShdw blurRad="40000" dist="20000" dir="5400000" rotWithShape="0">
              <a:srgbClr val="000000">
                <a:alpha val="38000"/>
              </a:srgbClr>
            </a:outerShdw>
          </a:effectLst>
        </p:spPr>
        <p:txBody>
          <a:bodyPr anchor="ctr"/>
          <a:lstStyle/>
          <a:p>
            <a:pPr>
              <a:defRPr/>
            </a:pPr>
            <a:r>
              <a:rPr lang="ja-JP" altLang="en-US" sz="3600" kern="0" spc="-300" dirty="0">
                <a:solidFill>
                  <a:srgbClr val="FF0000"/>
                </a:solidFill>
                <a:latin typeface="HGPｺﾞｼｯｸE" panose="020B0900000000000000" pitchFamily="50" charset="-128"/>
                <a:ea typeface="HGPｺﾞｼｯｸE" panose="020B0900000000000000" pitchFamily="50" charset="-128"/>
              </a:rPr>
              <a:t>「日頃から</a:t>
            </a:r>
            <a:r>
              <a:rPr lang="en-US" altLang="ja-JP" sz="3600" b="1" kern="0" spc="-300" dirty="0">
                <a:solidFill>
                  <a:srgbClr val="FF0000"/>
                </a:solidFill>
                <a:latin typeface="HGPｺﾞｼｯｸE" panose="020B0900000000000000" pitchFamily="50" charset="-128"/>
                <a:ea typeface="HGPｺﾞｼｯｸE" panose="020B0900000000000000" pitchFamily="50" charset="-128"/>
              </a:rPr>
              <a:t>Mom</a:t>
            </a:r>
            <a:r>
              <a:rPr lang="ja-JP" altLang="en-US" sz="3600" kern="0" spc="-300" dirty="0">
                <a:solidFill>
                  <a:srgbClr val="FF0000"/>
                </a:solidFill>
                <a:latin typeface="HGPｺﾞｼｯｸE" panose="020B0900000000000000" pitchFamily="50" charset="-128"/>
                <a:ea typeface="HGPｺﾞｼｯｸE" panose="020B0900000000000000" pitchFamily="50" charset="-128"/>
              </a:rPr>
              <a:t>の姿勢で」</a:t>
            </a:r>
            <a:r>
              <a:rPr lang="ja-JP" altLang="en-US" sz="3200" kern="0" spc="-300" dirty="0">
                <a:solidFill>
                  <a:prstClr val="black"/>
                </a:solidFill>
                <a:latin typeface="HGPｺﾞｼｯｸE" panose="020B0900000000000000" pitchFamily="50" charset="-128"/>
                <a:ea typeface="HGPｺﾞｼｯｸE" panose="020B0900000000000000" pitchFamily="50" charset="-128"/>
              </a:rPr>
              <a:t>児童生徒一人一人に接し</a:t>
            </a:r>
            <a:r>
              <a:rPr lang="ja-JP" altLang="en-US" sz="2800" kern="0" spc="-300" dirty="0">
                <a:solidFill>
                  <a:prstClr val="black"/>
                </a:solidFill>
                <a:latin typeface="HGPｺﾞｼｯｸE" panose="020B0900000000000000" pitchFamily="50" charset="-128"/>
                <a:ea typeface="HGPｺﾞｼｯｸE" panose="020B0900000000000000" pitchFamily="50" charset="-128"/>
              </a:rPr>
              <a:t>，</a:t>
            </a:r>
            <a:endParaRPr lang="en-US" altLang="ja-JP" sz="2800" kern="0" spc="-300" dirty="0">
              <a:solidFill>
                <a:prstClr val="black"/>
              </a:solidFill>
              <a:latin typeface="HGPｺﾞｼｯｸE" panose="020B0900000000000000" pitchFamily="50" charset="-128"/>
              <a:ea typeface="HGPｺﾞｼｯｸE" panose="020B0900000000000000" pitchFamily="50" charset="-128"/>
            </a:endParaRPr>
          </a:p>
          <a:p>
            <a:pPr>
              <a:defRPr/>
            </a:pPr>
            <a:r>
              <a:rPr lang="ja-JP" altLang="en-US" sz="3600" kern="0" spc="-300" dirty="0">
                <a:solidFill>
                  <a:srgbClr val="0000CC"/>
                </a:solidFill>
                <a:latin typeface="HGPｺﾞｼｯｸE" panose="020B0900000000000000" pitchFamily="50" charset="-128"/>
                <a:ea typeface="HGPｺﾞｼｯｸE" panose="020B0900000000000000" pitchFamily="50" charset="-128"/>
              </a:rPr>
              <a:t>「信頼し，何でも相談できる関係づくり」</a:t>
            </a:r>
            <a:r>
              <a:rPr lang="ja-JP" altLang="en-US" sz="3200" kern="0" spc="-300" dirty="0">
                <a:solidFill>
                  <a:prstClr val="black"/>
                </a:solidFill>
                <a:latin typeface="HGPｺﾞｼｯｸE" panose="020B0900000000000000" pitchFamily="50" charset="-128"/>
                <a:ea typeface="HGPｺﾞｼｯｸE" panose="020B0900000000000000" pitchFamily="50" charset="-128"/>
              </a:rPr>
              <a:t>を！</a:t>
            </a:r>
            <a:endParaRPr lang="en-US" altLang="ja-JP" sz="3200" kern="0" spc="-300" dirty="0">
              <a:solidFill>
                <a:prstClr val="black"/>
              </a:solidFill>
              <a:latin typeface="HGPｺﾞｼｯｸE" panose="020B0900000000000000" pitchFamily="50" charset="-128"/>
              <a:ea typeface="HGPｺﾞｼｯｸE" panose="020B0900000000000000" pitchFamily="50" charset="-128"/>
            </a:endParaRP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2758" y="2412513"/>
            <a:ext cx="2344809" cy="2174810"/>
          </a:xfrm>
          <a:prstGeom prst="rect">
            <a:avLst/>
          </a:prstGeom>
        </p:spPr>
      </p:pic>
      <p:sp>
        <p:nvSpPr>
          <p:cNvPr id="9" name="正方形/長方形 8"/>
          <p:cNvSpPr/>
          <p:nvPr/>
        </p:nvSpPr>
        <p:spPr bwMode="auto">
          <a:xfrm rot="514943">
            <a:off x="6435971" y="1337038"/>
            <a:ext cx="2564223" cy="1107996"/>
          </a:xfrm>
          <a:prstGeom prst="rect">
            <a:avLst/>
          </a:prstGeom>
          <a:noFill/>
        </p:spPr>
        <p:txBody>
          <a:bodyPr wrap="square">
            <a:spAutoFit/>
          </a:bodyPr>
          <a:lstStyle/>
          <a:p>
            <a:pPr algn="ctr">
              <a:defRPr/>
            </a:pPr>
            <a:r>
              <a:rPr lang="en-US" altLang="ja-JP" sz="6600" b="1" spc="300" dirty="0">
                <a:ln w="11430" cmpd="sng">
                  <a:solidFill>
                    <a:srgbClr val="4E67C8">
                      <a:tint val="10000"/>
                    </a:srgbClr>
                  </a:solidFill>
                  <a:prstDash val="solid"/>
                  <a:miter lim="800000"/>
                </a:ln>
                <a:solidFill>
                  <a:srgbClr val="0000CC"/>
                </a:solidFill>
                <a:effectLst>
                  <a:glow rad="45500">
                    <a:srgbClr val="4E67C8">
                      <a:satMod val="220000"/>
                      <a:alpha val="35000"/>
                    </a:srgbClr>
                  </a:glow>
                </a:effectLst>
                <a:latin typeface="HGP創英角ﾎﾟｯﾌﾟ体" panose="040B0A00000000000000" pitchFamily="50" charset="-128"/>
                <a:ea typeface="HGP創英角ﾎﾟｯﾌﾟ体" panose="040B0A00000000000000" pitchFamily="50" charset="-128"/>
              </a:rPr>
              <a:t>M</a:t>
            </a:r>
            <a:r>
              <a:rPr lang="en-US" altLang="ja-JP" sz="6600" b="1" spc="300" dirty="0">
                <a:ln w="11430" cmpd="sng">
                  <a:solidFill>
                    <a:srgbClr val="4E67C8">
                      <a:tint val="10000"/>
                    </a:srgbClr>
                  </a:solidFill>
                  <a:prstDash val="solid"/>
                  <a:miter lim="800000"/>
                </a:ln>
                <a:solidFill>
                  <a:srgbClr val="FFC000"/>
                </a:solidFill>
                <a:effectLst>
                  <a:glow rad="45500">
                    <a:srgbClr val="4E67C8">
                      <a:satMod val="220000"/>
                      <a:alpha val="35000"/>
                    </a:srgbClr>
                  </a:glow>
                </a:effectLst>
                <a:latin typeface="HGP創英角ﾎﾟｯﾌﾟ体" panose="040B0A00000000000000" pitchFamily="50" charset="-128"/>
                <a:ea typeface="HGP創英角ﾎﾟｯﾌﾟ体" panose="040B0A00000000000000" pitchFamily="50" charset="-128"/>
              </a:rPr>
              <a:t>o</a:t>
            </a:r>
            <a:r>
              <a:rPr lang="en-US" altLang="ja-JP" sz="6600" b="1" spc="300" dirty="0">
                <a:ln w="11430" cmpd="sng">
                  <a:solidFill>
                    <a:srgbClr val="4E67C8">
                      <a:tint val="10000"/>
                    </a:srgbClr>
                  </a:solidFill>
                  <a:prstDash val="solid"/>
                  <a:miter lim="800000"/>
                </a:ln>
                <a:solidFill>
                  <a:srgbClr val="FF0000"/>
                </a:solidFill>
                <a:effectLst>
                  <a:glow rad="45500">
                    <a:srgbClr val="4E67C8">
                      <a:satMod val="220000"/>
                      <a:alpha val="35000"/>
                    </a:srgbClr>
                  </a:glow>
                </a:effectLst>
                <a:latin typeface="HGP創英角ﾎﾟｯﾌﾟ体" panose="040B0A00000000000000" pitchFamily="50" charset="-128"/>
                <a:ea typeface="HGP創英角ﾎﾟｯﾌﾟ体" panose="040B0A00000000000000" pitchFamily="50" charset="-128"/>
              </a:rPr>
              <a:t>m</a:t>
            </a:r>
            <a:r>
              <a:rPr lang="en-US" altLang="ja-JP" sz="6600" b="1" spc="300" dirty="0">
                <a:ln w="11430" cmpd="sng">
                  <a:solidFill>
                    <a:srgbClr val="4E67C8">
                      <a:tint val="10000"/>
                    </a:srgbClr>
                  </a:solidFill>
                  <a:prstDash val="solid"/>
                  <a:miter lim="800000"/>
                </a:ln>
                <a:effectLst>
                  <a:glow rad="45500">
                    <a:srgbClr val="4E67C8">
                      <a:satMod val="220000"/>
                      <a:alpha val="35000"/>
                    </a:srgbClr>
                  </a:glow>
                </a:effectLst>
                <a:latin typeface="HGP創英角ﾎﾟｯﾌﾟ体" panose="040B0A00000000000000" pitchFamily="50" charset="-128"/>
                <a:ea typeface="HGP創英角ﾎﾟｯﾌﾟ体" panose="040B0A00000000000000" pitchFamily="50" charset="-128"/>
              </a:rPr>
              <a:t>!</a:t>
            </a:r>
            <a:endParaRPr lang="ja-JP" altLang="en-US" sz="4800" b="1" spc="300" dirty="0">
              <a:ln w="11430" cmpd="sng">
                <a:solidFill>
                  <a:srgbClr val="4E67C8">
                    <a:tint val="10000"/>
                  </a:srgbClr>
                </a:solidFill>
                <a:prstDash val="solid"/>
                <a:miter lim="800000"/>
              </a:ln>
              <a:effectLst>
                <a:glow rad="45500">
                  <a:srgbClr val="4E67C8">
                    <a:satMod val="220000"/>
                    <a:alpha val="35000"/>
                  </a:srgbClr>
                </a:glow>
              </a:effectLst>
              <a:latin typeface="HGP創英角ﾎﾟｯﾌﾟ体" panose="040B0A00000000000000" pitchFamily="50" charset="-128"/>
              <a:ea typeface="HGP創英角ﾎﾟｯﾌﾟ体" panose="040B0A00000000000000" pitchFamily="50" charset="-128"/>
            </a:endParaRPr>
          </a:p>
        </p:txBody>
      </p:sp>
      <p:sp>
        <p:nvSpPr>
          <p:cNvPr id="7" name="正方形/長方形 6"/>
          <p:cNvSpPr/>
          <p:nvPr/>
        </p:nvSpPr>
        <p:spPr>
          <a:xfrm>
            <a:off x="1224305" y="405597"/>
            <a:ext cx="6725920" cy="629920"/>
          </a:xfrm>
          <a:prstGeom prst="rect">
            <a:avLst/>
          </a:prstGeom>
          <a:solidFill>
            <a:schemeClr val="accent1">
              <a:lumMod val="20000"/>
              <a:lumOff val="80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latin typeface="BIZ UDPゴシック" panose="020B0400000000000000" pitchFamily="50" charset="-128"/>
                <a:ea typeface="BIZ UDPゴシック" panose="020B0400000000000000" pitchFamily="50" charset="-128"/>
              </a:rPr>
              <a:t>３　「性の多様性」を尊重した学校づくり</a:t>
            </a:r>
            <a:endParaRPr kumimoji="1" lang="ja-JP" altLang="en-US" sz="28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270738125"/>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601551" y="476672"/>
            <a:ext cx="4009603" cy="874072"/>
          </a:xfrm>
          <a:prstGeom prst="roundRect">
            <a:avLst/>
          </a:prstGeom>
          <a:gradFill rotWithShape="1">
            <a:gsLst>
              <a:gs pos="28000">
                <a:srgbClr val="FFFFCC"/>
              </a:gs>
              <a:gs pos="100000">
                <a:srgbClr val="FFC000"/>
              </a:gs>
            </a:gsLst>
            <a:lin ang="5400000" scaled="0"/>
          </a:gradFill>
          <a:ln w="9525" cap="flat" cmpd="sng" algn="ctr">
            <a:solidFill>
              <a:srgbClr val="FFFF00"/>
            </a:solidFill>
            <a:prstDash val="solid"/>
          </a:ln>
          <a:effectLst>
            <a:outerShdw blurRad="63500" dist="50800" dir="5400000" sx="98000" sy="98000" rotWithShape="0">
              <a:srgbClr val="000000">
                <a:alpha val="20000"/>
              </a:srgbClr>
            </a:outerShdw>
          </a:effectLst>
        </p:spPr>
        <p:txBody>
          <a:bodyPr anchor="ctr"/>
          <a:lstStyle/>
          <a:p>
            <a:pPr algn="ctr">
              <a:defRPr/>
            </a:pPr>
            <a:r>
              <a:rPr lang="ja-JP" altLang="en-US" sz="3200" b="1" kern="0" dirty="0">
                <a:solidFill>
                  <a:prstClr val="black"/>
                </a:solidFill>
                <a:latin typeface="AR P丸ゴシック体M" panose="020B0600010101010101" pitchFamily="50" charset="-128"/>
                <a:ea typeface="AR P丸ゴシック体M" panose="020B0600010101010101" pitchFamily="50" charset="-128"/>
              </a:rPr>
              <a:t>支援体制の確立を！</a:t>
            </a:r>
            <a:endParaRPr lang="en-US" altLang="ja-JP" sz="3200" b="1" kern="0" dirty="0">
              <a:solidFill>
                <a:prstClr val="black"/>
              </a:solidFill>
              <a:latin typeface="AR P丸ゴシック体M" panose="020B0600010101010101" pitchFamily="50" charset="-128"/>
              <a:ea typeface="AR P丸ゴシック体M" panose="020B0600010101010101" pitchFamily="50" charset="-128"/>
            </a:endParaRPr>
          </a:p>
        </p:txBody>
      </p:sp>
      <p:sp>
        <p:nvSpPr>
          <p:cNvPr id="3" name="角丸四角形 2"/>
          <p:cNvSpPr/>
          <p:nvPr/>
        </p:nvSpPr>
        <p:spPr>
          <a:xfrm>
            <a:off x="442656" y="1544723"/>
            <a:ext cx="8369235" cy="4896544"/>
          </a:xfrm>
          <a:prstGeom prst="roundRect">
            <a:avLst>
              <a:gd name="adj" fmla="val 4611"/>
            </a:avLst>
          </a:prstGeom>
          <a:solidFill>
            <a:srgbClr val="FFFFCC"/>
          </a:solidFill>
          <a:ln w="25400" cap="flat" cmpd="sng" algn="ctr">
            <a:solidFill>
              <a:srgbClr val="FFC000"/>
            </a:solidFill>
            <a:prstDash val="solid"/>
          </a:ln>
          <a:effectLst/>
        </p:spPr>
        <p:txBody>
          <a:bodyPr rot="0" spcFirstLastPara="0" vert="horz" wrap="square" lIns="36000" tIns="0" rIns="36000" bIns="0" numCol="1" spcCol="0" rtlCol="0" fromWordArt="0" anchor="ctr" anchorCtr="0" forceAA="0" compatLnSpc="1">
            <a:prstTxWarp prst="textNoShape">
              <a:avLst/>
            </a:prstTxWarp>
            <a:noAutofit/>
          </a:bodyPr>
          <a:lstStyle/>
          <a:p>
            <a:r>
              <a:rPr lang="ja-JP" altLang="en-US" sz="2400" b="1" kern="100" dirty="0">
                <a:solidFill>
                  <a:srgbClr val="000000"/>
                </a:solidFill>
                <a:latin typeface="AR P丸ゴシック体M" panose="020B0600010101010101" pitchFamily="50" charset="-128"/>
                <a:ea typeface="AR P丸ゴシック体M" panose="020B0600010101010101" pitchFamily="50" charset="-128"/>
                <a:cs typeface="Times New Roman"/>
              </a:rPr>
              <a:t>＜組織的な取組＞</a:t>
            </a:r>
          </a:p>
          <a:p>
            <a:r>
              <a:rPr lang="ja-JP" altLang="en-US" sz="2400" b="1" kern="100" dirty="0">
                <a:solidFill>
                  <a:srgbClr val="000000"/>
                </a:solidFill>
                <a:latin typeface="AR P丸ゴシック体M" panose="020B0600010101010101" pitchFamily="50" charset="-128"/>
                <a:ea typeface="AR P丸ゴシック体M" panose="020B0600010101010101" pitchFamily="50" charset="-128"/>
                <a:cs typeface="Times New Roman"/>
              </a:rPr>
              <a:t>　最初に相談を受けた者だけで抱え込まず，</a:t>
            </a:r>
            <a:endParaRPr lang="en-US" altLang="ja-JP" sz="2400" b="1" kern="100" dirty="0">
              <a:solidFill>
                <a:srgbClr val="000000"/>
              </a:solidFill>
              <a:latin typeface="AR P丸ゴシック体M" panose="020B0600010101010101" pitchFamily="50" charset="-128"/>
              <a:ea typeface="AR P丸ゴシック体M" panose="020B0600010101010101" pitchFamily="50" charset="-128"/>
              <a:cs typeface="Times New Roman"/>
            </a:endParaRPr>
          </a:p>
          <a:p>
            <a:r>
              <a:rPr lang="ja-JP" altLang="en-US" sz="2400" b="1" kern="100" dirty="0">
                <a:solidFill>
                  <a:srgbClr val="000000"/>
                </a:solidFill>
                <a:latin typeface="AR P丸ゴシック体M" panose="020B0600010101010101" pitchFamily="50" charset="-128"/>
                <a:ea typeface="AR P丸ゴシック体M" panose="020B0600010101010101" pitchFamily="50" charset="-128"/>
                <a:cs typeface="Times New Roman"/>
              </a:rPr>
              <a:t>　　　</a:t>
            </a:r>
            <a:r>
              <a:rPr lang="ja-JP" altLang="en-US" sz="2400" b="1" kern="100" spc="-150" dirty="0">
                <a:solidFill>
                  <a:srgbClr val="000000"/>
                </a:solidFill>
                <a:latin typeface="AR P丸ゴシック体M" panose="020B0600010101010101" pitchFamily="50" charset="-128"/>
                <a:ea typeface="AR P丸ゴシック体M" panose="020B0600010101010101" pitchFamily="50" charset="-128"/>
                <a:cs typeface="Times New Roman"/>
              </a:rPr>
              <a:t>　　</a:t>
            </a:r>
            <a:r>
              <a:rPr lang="ja-JP" altLang="en-US" sz="3600" u="sng" kern="100" dirty="0">
                <a:solidFill>
                  <a:srgbClr val="FF0000"/>
                </a:solidFill>
                <a:latin typeface="HGPｺﾞｼｯｸE" panose="020B0900000000000000" pitchFamily="50" charset="-128"/>
                <a:ea typeface="HGPｺﾞｼｯｸE" panose="020B0900000000000000" pitchFamily="50" charset="-128"/>
                <a:cs typeface="Times New Roman"/>
              </a:rPr>
              <a:t>「組織的に取り組むこと」</a:t>
            </a:r>
            <a:r>
              <a:rPr lang="ja-JP" altLang="en-US" sz="2400" b="1" kern="100" dirty="0">
                <a:solidFill>
                  <a:srgbClr val="000000"/>
                </a:solidFill>
                <a:latin typeface="AR P丸ゴシック体M" panose="020B0600010101010101" pitchFamily="50" charset="-128"/>
                <a:ea typeface="AR P丸ゴシック体M" panose="020B0600010101010101" pitchFamily="50" charset="-128"/>
                <a:cs typeface="Times New Roman"/>
              </a:rPr>
              <a:t>が重要です。</a:t>
            </a:r>
          </a:p>
          <a:p>
            <a:endParaRPr lang="ja-JP" altLang="en-US" sz="2400" kern="100" dirty="0">
              <a:solidFill>
                <a:srgbClr val="000000"/>
              </a:solidFill>
              <a:latin typeface="AR P丸ゴシック体M" panose="020B0600010101010101" pitchFamily="50" charset="-128"/>
              <a:ea typeface="AR P丸ゴシック体M" panose="020B0600010101010101" pitchFamily="50" charset="-128"/>
              <a:cs typeface="Times New Roman"/>
            </a:endParaRPr>
          </a:p>
          <a:p>
            <a:r>
              <a:rPr lang="ja-JP" altLang="en-US" sz="2400" kern="100" dirty="0">
                <a:solidFill>
                  <a:srgbClr val="000000"/>
                </a:solidFill>
                <a:latin typeface="AR P丸ゴシック体M" panose="020B0600010101010101" pitchFamily="50" charset="-128"/>
                <a:ea typeface="AR P丸ゴシック体M" panose="020B0600010101010101" pitchFamily="50" charset="-128"/>
                <a:cs typeface="Times New Roman"/>
              </a:rPr>
              <a:t>➊　</a:t>
            </a:r>
            <a:r>
              <a:rPr lang="ja-JP" altLang="en-US" sz="2800" b="1" kern="100" dirty="0">
                <a:solidFill>
                  <a:srgbClr val="0000CC"/>
                </a:solidFill>
                <a:latin typeface="HGPｺﾞｼｯｸE" panose="020B0900000000000000" pitchFamily="50" charset="-128"/>
                <a:ea typeface="HGPｺﾞｼｯｸE" panose="020B0900000000000000" pitchFamily="50" charset="-128"/>
                <a:cs typeface="Times New Roman"/>
              </a:rPr>
              <a:t>サポートチーム</a:t>
            </a:r>
            <a:r>
              <a:rPr lang="ja-JP" altLang="en-US" sz="2400" b="1" kern="100" dirty="0">
                <a:solidFill>
                  <a:srgbClr val="000000"/>
                </a:solidFill>
                <a:latin typeface="AR P丸ゴシック体M" panose="020B0600010101010101" pitchFamily="50" charset="-128"/>
                <a:ea typeface="AR P丸ゴシック体M" panose="020B0600010101010101" pitchFamily="50" charset="-128"/>
                <a:cs typeface="Times New Roman"/>
              </a:rPr>
              <a:t>（管理職を中心とした関係職員）</a:t>
            </a:r>
          </a:p>
          <a:p>
            <a:r>
              <a:rPr lang="ja-JP" altLang="en-US" sz="2400" b="1" kern="100" dirty="0">
                <a:solidFill>
                  <a:srgbClr val="000000"/>
                </a:solidFill>
                <a:latin typeface="AR P丸ゴシック体M" panose="020B0600010101010101" pitchFamily="50" charset="-128"/>
                <a:ea typeface="AR P丸ゴシック体M" panose="020B0600010101010101" pitchFamily="50" charset="-128"/>
                <a:cs typeface="Times New Roman"/>
              </a:rPr>
              <a:t>➋　</a:t>
            </a:r>
            <a:r>
              <a:rPr lang="ja-JP" altLang="en-US" sz="2800" b="1" kern="100" dirty="0">
                <a:solidFill>
                  <a:srgbClr val="0000CC"/>
                </a:solidFill>
                <a:latin typeface="HGPｺﾞｼｯｸE" panose="020B0900000000000000" pitchFamily="50" charset="-128"/>
                <a:ea typeface="HGPｺﾞｼｯｸE" panose="020B0900000000000000" pitchFamily="50" charset="-128"/>
                <a:cs typeface="Times New Roman"/>
              </a:rPr>
              <a:t>支援委員会</a:t>
            </a:r>
            <a:r>
              <a:rPr lang="ja-JP" altLang="en-US" sz="2400" b="1" kern="100" dirty="0">
                <a:solidFill>
                  <a:srgbClr val="000000"/>
                </a:solidFill>
                <a:latin typeface="AR P丸ゴシック体M" panose="020B0600010101010101" pitchFamily="50" charset="-128"/>
                <a:ea typeface="AR P丸ゴシック体M" panose="020B0600010101010101" pitchFamily="50" charset="-128"/>
                <a:cs typeface="Times New Roman"/>
              </a:rPr>
              <a:t>（校内）</a:t>
            </a:r>
          </a:p>
          <a:p>
            <a:r>
              <a:rPr lang="ja-JP" altLang="en-US" sz="2400" b="1" kern="100" dirty="0">
                <a:solidFill>
                  <a:srgbClr val="000000"/>
                </a:solidFill>
                <a:latin typeface="AR P丸ゴシック体M" panose="020B0600010101010101" pitchFamily="50" charset="-128"/>
                <a:ea typeface="AR P丸ゴシック体M" panose="020B0600010101010101" pitchFamily="50" charset="-128"/>
                <a:cs typeface="Times New Roman"/>
              </a:rPr>
              <a:t>➌　</a:t>
            </a:r>
            <a:r>
              <a:rPr lang="ja-JP" altLang="en-US" sz="2800" b="1" kern="100" dirty="0">
                <a:solidFill>
                  <a:srgbClr val="0000CC"/>
                </a:solidFill>
                <a:latin typeface="HGPｺﾞｼｯｸE" panose="020B0900000000000000" pitchFamily="50" charset="-128"/>
                <a:ea typeface="HGPｺﾞｼｯｸE" panose="020B0900000000000000" pitchFamily="50" charset="-128"/>
                <a:cs typeface="Times New Roman"/>
              </a:rPr>
              <a:t>ケース会議</a:t>
            </a:r>
            <a:r>
              <a:rPr lang="ja-JP" altLang="en-US" sz="2400" b="1" kern="100" dirty="0">
                <a:solidFill>
                  <a:srgbClr val="000000"/>
                </a:solidFill>
                <a:latin typeface="AR P丸ゴシック体M" panose="020B0600010101010101" pitchFamily="50" charset="-128"/>
                <a:ea typeface="AR P丸ゴシック体M" panose="020B0600010101010101" pitchFamily="50" charset="-128"/>
                <a:cs typeface="Times New Roman"/>
              </a:rPr>
              <a:t>（校外</a:t>
            </a:r>
            <a:r>
              <a:rPr lang="ja-JP" altLang="en-US" sz="2400" kern="100" dirty="0">
                <a:solidFill>
                  <a:srgbClr val="000000"/>
                </a:solidFill>
                <a:latin typeface="AR P丸ゴシック体M" panose="020B0600010101010101" pitchFamily="50" charset="-128"/>
                <a:ea typeface="AR P丸ゴシック体M" panose="020B0600010101010101" pitchFamily="50" charset="-128"/>
                <a:cs typeface="Times New Roman"/>
              </a:rPr>
              <a:t>）</a:t>
            </a:r>
            <a:endParaRPr lang="en-US" altLang="ja-JP" sz="2400" kern="100" dirty="0">
              <a:solidFill>
                <a:srgbClr val="000000"/>
              </a:solidFill>
              <a:latin typeface="AR P丸ゴシック体M" panose="020B0600010101010101" pitchFamily="50" charset="-128"/>
              <a:ea typeface="AR P丸ゴシック体M" panose="020B0600010101010101" pitchFamily="50" charset="-128"/>
              <a:cs typeface="Times New Roman"/>
            </a:endParaRPr>
          </a:p>
          <a:p>
            <a:r>
              <a:rPr lang="ja-JP" altLang="en-US" sz="2400" kern="100" dirty="0">
                <a:solidFill>
                  <a:srgbClr val="000000"/>
                </a:solidFill>
                <a:latin typeface="AR P丸ゴシック体M" panose="020B0600010101010101" pitchFamily="50" charset="-128"/>
                <a:ea typeface="AR P丸ゴシック体M" panose="020B0600010101010101" pitchFamily="50" charset="-128"/>
                <a:cs typeface="Times New Roman"/>
              </a:rPr>
              <a:t>　　</a:t>
            </a:r>
            <a:r>
              <a:rPr lang="ja-JP" altLang="en-US" kern="100" dirty="0">
                <a:solidFill>
                  <a:srgbClr val="000000"/>
                </a:solidFill>
                <a:latin typeface="AR P丸ゴシック体M" panose="020B0600010101010101" pitchFamily="50" charset="-128"/>
                <a:ea typeface="AR P丸ゴシック体M" panose="020B0600010101010101" pitchFamily="50" charset="-128"/>
                <a:cs typeface="Times New Roman"/>
              </a:rPr>
              <a:t>教育委員会や医療従事者等（学校医・スクールカウンセラー等）を含む。</a:t>
            </a:r>
          </a:p>
          <a:p>
            <a:endParaRPr lang="ja-JP" altLang="en-US" kern="100" dirty="0">
              <a:solidFill>
                <a:srgbClr val="000000"/>
              </a:solidFill>
              <a:latin typeface="AR P丸ゴシック体M" panose="020B0600010101010101" pitchFamily="50" charset="-128"/>
              <a:ea typeface="AR P丸ゴシック体M" panose="020B0600010101010101" pitchFamily="50" charset="-128"/>
              <a:cs typeface="Times New Roman"/>
            </a:endParaRPr>
          </a:p>
          <a:p>
            <a:r>
              <a:rPr lang="en-US" altLang="ja-JP" sz="2400" kern="100" dirty="0">
                <a:solidFill>
                  <a:srgbClr val="000000"/>
                </a:solidFill>
                <a:latin typeface="AR P丸ゴシック体M" panose="020B0600010101010101" pitchFamily="50" charset="-128"/>
                <a:ea typeface="AR P丸ゴシック体M" panose="020B0600010101010101" pitchFamily="50" charset="-128"/>
                <a:cs typeface="Times New Roman"/>
              </a:rPr>
              <a:t>※</a:t>
            </a:r>
            <a:r>
              <a:rPr lang="ja-JP" altLang="en-US" sz="2400" kern="100" dirty="0">
                <a:solidFill>
                  <a:srgbClr val="000000"/>
                </a:solidFill>
                <a:latin typeface="AR P丸ゴシック体M" panose="020B0600010101010101" pitchFamily="50" charset="-128"/>
                <a:ea typeface="AR P丸ゴシック体M" panose="020B0600010101010101" pitchFamily="50" charset="-128"/>
                <a:cs typeface="Times New Roman"/>
              </a:rPr>
              <a:t>　教職員等の間で情報共有し，</a:t>
            </a:r>
            <a:r>
              <a:rPr lang="ja-JP" altLang="en-US" sz="2400" kern="100" dirty="0">
                <a:solidFill>
                  <a:srgbClr val="FF0000"/>
                </a:solidFill>
                <a:latin typeface="HGPｺﾞｼｯｸE" panose="020B0900000000000000" pitchFamily="50" charset="-128"/>
                <a:ea typeface="HGPｺﾞｼｯｸE" panose="020B0900000000000000" pitchFamily="50" charset="-128"/>
                <a:cs typeface="Times New Roman"/>
              </a:rPr>
              <a:t>チームで対応</a:t>
            </a:r>
            <a:r>
              <a:rPr lang="ja-JP" altLang="en-US" sz="2400" kern="100" dirty="0">
                <a:solidFill>
                  <a:srgbClr val="000000"/>
                </a:solidFill>
                <a:latin typeface="AR P丸ゴシック体M" panose="020B0600010101010101" pitchFamily="50" charset="-128"/>
                <a:ea typeface="AR P丸ゴシック体M" panose="020B0600010101010101" pitchFamily="50" charset="-128"/>
                <a:cs typeface="Times New Roman"/>
              </a:rPr>
              <a:t>すること。</a:t>
            </a:r>
            <a:endParaRPr lang="en-US" altLang="ja-JP" sz="2400" kern="100" dirty="0">
              <a:solidFill>
                <a:srgbClr val="000000"/>
              </a:solidFill>
              <a:latin typeface="AR P丸ゴシック体M" panose="020B0600010101010101" pitchFamily="50" charset="-128"/>
              <a:ea typeface="AR P丸ゴシック体M" panose="020B0600010101010101" pitchFamily="50" charset="-128"/>
              <a:cs typeface="Times New Roman"/>
            </a:endParaRPr>
          </a:p>
          <a:p>
            <a:r>
              <a:rPr lang="en-US" altLang="ja-JP" sz="2400" kern="100" dirty="0">
                <a:solidFill>
                  <a:srgbClr val="000000"/>
                </a:solidFill>
                <a:latin typeface="AR P丸ゴシック体M" panose="020B0600010101010101" pitchFamily="50" charset="-128"/>
                <a:ea typeface="AR P丸ゴシック体M" panose="020B0600010101010101" pitchFamily="50" charset="-128"/>
                <a:cs typeface="Times New Roman"/>
              </a:rPr>
              <a:t>※</a:t>
            </a:r>
            <a:r>
              <a:rPr lang="ja-JP" altLang="en-US" sz="2400" kern="100" dirty="0">
                <a:solidFill>
                  <a:srgbClr val="000000"/>
                </a:solidFill>
                <a:latin typeface="AR P丸ゴシック体M" panose="020B0600010101010101" pitchFamily="50" charset="-128"/>
                <a:ea typeface="AR P丸ゴシック体M" panose="020B0600010101010101" pitchFamily="50" charset="-128"/>
                <a:cs typeface="Times New Roman"/>
              </a:rPr>
              <a:t>　児童生徒やその保護者に対し，</a:t>
            </a:r>
            <a:r>
              <a:rPr lang="ja-JP" altLang="en-US" sz="2400" kern="100" dirty="0">
                <a:solidFill>
                  <a:srgbClr val="FF0000"/>
                </a:solidFill>
                <a:latin typeface="HGPｺﾞｼｯｸE" panose="020B0900000000000000" pitchFamily="50" charset="-128"/>
                <a:ea typeface="HGPｺﾞｼｯｸE" panose="020B0900000000000000" pitchFamily="50" charset="-128"/>
                <a:cs typeface="Times New Roman"/>
              </a:rPr>
              <a:t>情報を共有する意図を　</a:t>
            </a:r>
            <a:endParaRPr lang="en-US" altLang="ja-JP" sz="2400" kern="100" dirty="0">
              <a:solidFill>
                <a:srgbClr val="FF0000"/>
              </a:solidFill>
              <a:latin typeface="HGPｺﾞｼｯｸE" panose="020B0900000000000000" pitchFamily="50" charset="-128"/>
              <a:ea typeface="HGPｺﾞｼｯｸE" panose="020B0900000000000000" pitchFamily="50" charset="-128"/>
              <a:cs typeface="Times New Roman"/>
            </a:endParaRPr>
          </a:p>
          <a:p>
            <a:r>
              <a:rPr lang="ja-JP" altLang="en-US" sz="2400" kern="100" dirty="0">
                <a:solidFill>
                  <a:srgbClr val="FF0000"/>
                </a:solidFill>
                <a:latin typeface="HGPｺﾞｼｯｸE" panose="020B0900000000000000" pitchFamily="50" charset="-128"/>
                <a:ea typeface="HGPｺﾞｼｯｸE" panose="020B0900000000000000" pitchFamily="50" charset="-128"/>
                <a:cs typeface="Times New Roman"/>
              </a:rPr>
              <a:t>　 十分に説明・相談し，理解を得つつ，</a:t>
            </a:r>
            <a:r>
              <a:rPr lang="ja-JP" altLang="en-US" sz="2400" kern="100" dirty="0">
                <a:solidFill>
                  <a:srgbClr val="000000"/>
                </a:solidFill>
                <a:latin typeface="AR P丸ゴシック体M" panose="020B0600010101010101" pitchFamily="50" charset="-128"/>
                <a:ea typeface="AR P丸ゴシック体M" panose="020B0600010101010101" pitchFamily="50" charset="-128"/>
                <a:cs typeface="Times New Roman"/>
              </a:rPr>
              <a:t>対応を進めること。</a:t>
            </a:r>
          </a:p>
        </p:txBody>
      </p:sp>
      <p:pic>
        <p:nvPicPr>
          <p:cNvPr id="6" name="図 5"/>
          <p:cNvPicPr/>
          <p:nvPr/>
        </p:nvPicPr>
        <p:blipFill>
          <a:blip r:embed="rId3" cstate="print">
            <a:extLst>
              <a:ext uri="{28A0092B-C50C-407E-A947-70E740481C1C}">
                <a14:useLocalDpi xmlns:a14="http://schemas.microsoft.com/office/drawing/2010/main" val="0"/>
              </a:ext>
            </a:extLst>
          </a:blip>
          <a:stretch>
            <a:fillRect/>
          </a:stretch>
        </p:blipFill>
        <p:spPr>
          <a:xfrm>
            <a:off x="7003167" y="476672"/>
            <a:ext cx="1617588" cy="1068200"/>
          </a:xfrm>
          <a:prstGeom prst="rect">
            <a:avLst/>
          </a:prstGeom>
        </p:spPr>
      </p:pic>
      <p:pic>
        <p:nvPicPr>
          <p:cNvPr id="7" name="Picture 2" descr="C:\Users\00693952\Desktop\画像・イラスト\仲間・地域・社会\相談\image-2[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50550" y="248897"/>
            <a:ext cx="1576973" cy="152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0571543"/>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グループ化 35"/>
          <p:cNvGrpSpPr/>
          <p:nvPr/>
        </p:nvGrpSpPr>
        <p:grpSpPr>
          <a:xfrm>
            <a:off x="290958" y="951997"/>
            <a:ext cx="8470850" cy="4035161"/>
            <a:chOff x="0" y="0"/>
            <a:chExt cx="5920039" cy="2837032"/>
          </a:xfrm>
        </p:grpSpPr>
        <p:sp>
          <p:nvSpPr>
            <p:cNvPr id="37" name="角丸四角形 36"/>
            <p:cNvSpPr/>
            <p:nvPr/>
          </p:nvSpPr>
          <p:spPr>
            <a:xfrm>
              <a:off x="583894" y="1311007"/>
              <a:ext cx="276860" cy="172720"/>
            </a:xfrm>
            <a:prstGeom prst="roundRect">
              <a:avLst/>
            </a:prstGeom>
            <a:solidFill>
              <a:sysClr val="window" lastClr="FFFFFF"/>
            </a:solidFill>
            <a:ln w="25400" cap="flat" cmpd="sng" algn="ctr">
              <a:no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algn="just">
                <a:defRPr/>
              </a:pPr>
              <a:r>
                <a:rPr lang="en-US" sz="900" kern="100">
                  <a:solidFill>
                    <a:sysClr val="windowText" lastClr="000000"/>
                  </a:solidFill>
                  <a:latin typeface="HG丸ｺﾞｼｯｸM-PRO"/>
                  <a:ea typeface="ＭＳ 明朝"/>
                  <a:cs typeface="Times New Roman"/>
                </a:rPr>
                <a:t>A</a:t>
              </a:r>
              <a:r>
                <a:rPr lang="ja-JP" altLang="en-US" sz="900" kern="100">
                  <a:solidFill>
                    <a:sysClr val="windowText" lastClr="000000"/>
                  </a:solidFill>
                  <a:latin typeface="Century"/>
                  <a:ea typeface="HG丸ｺﾞｼｯｸM-PRO"/>
                  <a:cs typeface="Times New Roman"/>
                </a:rPr>
                <a:t>さん</a:t>
              </a:r>
              <a:endParaRPr lang="ja-JP" altLang="en-US" sz="1050" kern="100">
                <a:solidFill>
                  <a:sysClr val="windowText" lastClr="000000"/>
                </a:solidFill>
                <a:latin typeface="Century"/>
                <a:ea typeface="ＭＳ 明朝"/>
                <a:cs typeface="Times New Roman"/>
              </a:endParaRPr>
            </a:p>
          </p:txBody>
        </p:sp>
        <p:sp>
          <p:nvSpPr>
            <p:cNvPr id="38" name="角丸四角形 37"/>
            <p:cNvSpPr/>
            <p:nvPr/>
          </p:nvSpPr>
          <p:spPr>
            <a:xfrm>
              <a:off x="2489812" y="1299990"/>
              <a:ext cx="276860" cy="172720"/>
            </a:xfrm>
            <a:prstGeom prst="roundRect">
              <a:avLst/>
            </a:prstGeom>
            <a:solidFill>
              <a:sysClr val="window" lastClr="FFFFFF"/>
            </a:solidFill>
            <a:ln w="25400" cap="flat" cmpd="sng" algn="ctr">
              <a:no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algn="just">
                <a:defRPr/>
              </a:pPr>
              <a:r>
                <a:rPr lang="en-US" sz="900" kern="100">
                  <a:solidFill>
                    <a:sysClr val="windowText" lastClr="000000"/>
                  </a:solidFill>
                  <a:latin typeface="HG丸ｺﾞｼｯｸM-PRO"/>
                  <a:ea typeface="ＭＳ 明朝"/>
                  <a:cs typeface="Times New Roman"/>
                </a:rPr>
                <a:t>B</a:t>
              </a:r>
              <a:r>
                <a:rPr lang="ja-JP" altLang="en-US" sz="900" kern="100">
                  <a:solidFill>
                    <a:sysClr val="windowText" lastClr="000000"/>
                  </a:solidFill>
                  <a:latin typeface="Century"/>
                  <a:ea typeface="HG丸ｺﾞｼｯｸM-PRO"/>
                  <a:cs typeface="Times New Roman"/>
                </a:rPr>
                <a:t>さん</a:t>
              </a:r>
              <a:endParaRPr lang="ja-JP" altLang="en-US" sz="1050" kern="100">
                <a:solidFill>
                  <a:sysClr val="windowText" lastClr="000000"/>
                </a:solidFill>
                <a:latin typeface="Century"/>
                <a:ea typeface="ＭＳ 明朝"/>
                <a:cs typeface="Times New Roman"/>
              </a:endParaRPr>
            </a:p>
          </p:txBody>
        </p:sp>
        <p:sp>
          <p:nvSpPr>
            <p:cNvPr id="39" name="角丸四角形 38"/>
            <p:cNvSpPr/>
            <p:nvPr/>
          </p:nvSpPr>
          <p:spPr>
            <a:xfrm>
              <a:off x="4660135" y="1432192"/>
              <a:ext cx="276860" cy="172720"/>
            </a:xfrm>
            <a:prstGeom prst="roundRect">
              <a:avLst/>
            </a:prstGeom>
            <a:solidFill>
              <a:sysClr val="window" lastClr="FFFFFF"/>
            </a:solidFill>
            <a:ln w="25400" cap="flat" cmpd="sng" algn="ctr">
              <a:no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algn="just">
                <a:defRPr/>
              </a:pPr>
              <a:r>
                <a:rPr lang="en-US" sz="900" kern="100">
                  <a:solidFill>
                    <a:sysClr val="windowText" lastClr="000000"/>
                  </a:solidFill>
                  <a:latin typeface="HG丸ｺﾞｼｯｸM-PRO"/>
                  <a:ea typeface="ＭＳ 明朝"/>
                  <a:cs typeface="Times New Roman"/>
                </a:rPr>
                <a:t>C</a:t>
              </a:r>
              <a:r>
                <a:rPr lang="ja-JP" altLang="en-US" sz="900" kern="100">
                  <a:solidFill>
                    <a:sysClr val="windowText" lastClr="000000"/>
                  </a:solidFill>
                  <a:latin typeface="Century"/>
                  <a:ea typeface="HG丸ｺﾞｼｯｸM-PRO"/>
                  <a:cs typeface="Times New Roman"/>
                </a:rPr>
                <a:t>さん</a:t>
              </a:r>
              <a:endParaRPr lang="ja-JP" altLang="en-US" sz="1050" kern="100">
                <a:solidFill>
                  <a:sysClr val="windowText" lastClr="000000"/>
                </a:solidFill>
                <a:latin typeface="Century"/>
                <a:ea typeface="ＭＳ 明朝"/>
                <a:cs typeface="Times New Roman"/>
              </a:endParaRPr>
            </a:p>
          </p:txBody>
        </p:sp>
        <p:grpSp>
          <p:nvGrpSpPr>
            <p:cNvPr id="40" name="グループ化 39"/>
            <p:cNvGrpSpPr/>
            <p:nvPr/>
          </p:nvGrpSpPr>
          <p:grpSpPr>
            <a:xfrm>
              <a:off x="0" y="0"/>
              <a:ext cx="5920039" cy="2837032"/>
              <a:chOff x="-106357" y="107511"/>
              <a:chExt cx="6937358" cy="3742203"/>
            </a:xfrm>
          </p:grpSpPr>
          <p:sp>
            <p:nvSpPr>
              <p:cNvPr id="67" name="正方形/長方形 66"/>
              <p:cNvSpPr/>
              <p:nvPr/>
            </p:nvSpPr>
            <p:spPr>
              <a:xfrm>
                <a:off x="-106357" y="107511"/>
                <a:ext cx="6937358" cy="3742203"/>
              </a:xfrm>
              <a:prstGeom prst="rect">
                <a:avLst/>
              </a:prstGeom>
              <a:solidFill>
                <a:sysClr val="window" lastClr="FFFFFF"/>
              </a:solidFill>
              <a:ln w="9525" cap="flat" cmpd="sng" algn="ctr">
                <a:solidFill>
                  <a:srgbClr val="1F497D"/>
                </a:solid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a:defRPr/>
                </a:pPr>
                <a:endParaRPr lang="ja-JP" altLang="en-US" kern="0">
                  <a:solidFill>
                    <a:sysClr val="windowText" lastClr="000000"/>
                  </a:solidFill>
                </a:endParaRPr>
              </a:p>
            </p:txBody>
          </p:sp>
          <p:grpSp>
            <p:nvGrpSpPr>
              <p:cNvPr id="68" name="グループ化 67"/>
              <p:cNvGrpSpPr/>
              <p:nvPr/>
            </p:nvGrpSpPr>
            <p:grpSpPr>
              <a:xfrm>
                <a:off x="2732427" y="230691"/>
                <a:ext cx="4055100" cy="2085353"/>
                <a:chOff x="-10894" y="-399005"/>
                <a:chExt cx="4055692" cy="3088279"/>
              </a:xfrm>
            </p:grpSpPr>
            <p:grpSp>
              <p:nvGrpSpPr>
                <p:cNvPr id="89" name="グループ化 88"/>
                <p:cNvGrpSpPr/>
                <p:nvPr/>
              </p:nvGrpSpPr>
              <p:grpSpPr>
                <a:xfrm>
                  <a:off x="-10894" y="910066"/>
                  <a:ext cx="2350099" cy="1779208"/>
                  <a:chOff x="-10896" y="959737"/>
                  <a:chExt cx="2350702" cy="1780117"/>
                </a:xfrm>
              </p:grpSpPr>
              <p:sp>
                <p:nvSpPr>
                  <p:cNvPr id="91" name="右矢印 90"/>
                  <p:cNvSpPr/>
                  <p:nvPr/>
                </p:nvSpPr>
                <p:spPr>
                  <a:xfrm rot="501483">
                    <a:off x="865213" y="1414169"/>
                    <a:ext cx="1474593" cy="1325685"/>
                  </a:xfrm>
                  <a:prstGeom prst="rightArrow">
                    <a:avLst>
                      <a:gd name="adj1" fmla="val 50000"/>
                      <a:gd name="adj2" fmla="val 30151"/>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horz" wrap="square" lIns="0" tIns="0" rIns="0" bIns="0" numCol="1" spcCol="0" rtlCol="0" fromWordArt="0" anchor="ctr" anchorCtr="0" forceAA="0" compatLnSpc="1">
                    <a:prstTxWarp prst="textNoShape">
                      <a:avLst/>
                    </a:prstTxWarp>
                    <a:noAutofit/>
                  </a:bodyPr>
                  <a:lstStyle/>
                  <a:p>
                    <a:pPr algn="ctr">
                      <a:defRPr/>
                    </a:pPr>
                    <a:r>
                      <a:rPr lang="ja-JP" altLang="en-US" sz="2400" b="1" kern="100" dirty="0">
                        <a:solidFill>
                          <a:prstClr val="white"/>
                        </a:solidFill>
                        <a:latin typeface="Century"/>
                        <a:ea typeface="HGPｺﾞｼｯｸM"/>
                        <a:cs typeface="Times New Roman"/>
                      </a:rPr>
                      <a:t>アウティング</a:t>
                    </a:r>
                    <a:endParaRPr lang="ja-JP" altLang="en-US" sz="1200" kern="100" dirty="0">
                      <a:solidFill>
                        <a:prstClr val="white"/>
                      </a:solidFill>
                      <a:latin typeface="Century"/>
                      <a:ea typeface="ＭＳ 明朝"/>
                      <a:cs typeface="Times New Roman"/>
                    </a:endParaRPr>
                  </a:p>
                </p:txBody>
              </p:sp>
              <p:grpSp>
                <p:nvGrpSpPr>
                  <p:cNvPr id="92" name="グループ化 91"/>
                  <p:cNvGrpSpPr/>
                  <p:nvPr/>
                </p:nvGrpSpPr>
                <p:grpSpPr>
                  <a:xfrm>
                    <a:off x="-10896" y="959737"/>
                    <a:ext cx="477911" cy="1640929"/>
                    <a:chOff x="-11200" y="478024"/>
                    <a:chExt cx="477963" cy="1641667"/>
                  </a:xfrm>
                </p:grpSpPr>
                <p:sp>
                  <p:nvSpPr>
                    <p:cNvPr id="93" name="円/楕円 92"/>
                    <p:cNvSpPr/>
                    <p:nvPr/>
                  </p:nvSpPr>
                  <p:spPr>
                    <a:xfrm>
                      <a:off x="-11200" y="478024"/>
                      <a:ext cx="477948" cy="760974"/>
                    </a:xfrm>
                    <a:prstGeom prst="ellipse">
                      <a:avLst/>
                    </a:prstGeom>
                    <a:solidFill>
                      <a:sysClr val="windowText" lastClr="000000"/>
                    </a:solidFill>
                    <a:ln w="25400" cap="flat" cmpd="sng" algn="ctr">
                      <a:solidFill>
                        <a:sysClr val="windowText" lastClr="000000">
                          <a:shade val="50000"/>
                        </a:sys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ja-JP" altLang="en-US" kern="0">
                        <a:solidFill>
                          <a:sysClr val="windowText" lastClr="000000"/>
                        </a:solidFill>
                      </a:endParaRPr>
                    </a:p>
                  </p:txBody>
                </p:sp>
                <p:sp>
                  <p:nvSpPr>
                    <p:cNvPr id="94" name="フローチャート : 論理積ゲート 93"/>
                    <p:cNvSpPr/>
                    <p:nvPr/>
                  </p:nvSpPr>
                  <p:spPr>
                    <a:xfrm rot="16200000">
                      <a:off x="-196785" y="1456143"/>
                      <a:ext cx="849198" cy="477898"/>
                    </a:xfrm>
                    <a:prstGeom prst="flowChartDelay">
                      <a:avLst/>
                    </a:prstGeom>
                    <a:solidFill>
                      <a:sysClr val="windowText" lastClr="000000"/>
                    </a:solidFill>
                    <a:ln w="25400" cap="flat" cmpd="sng" algn="ctr">
                      <a:solidFill>
                        <a:sysClr val="windowText" lastClr="000000">
                          <a:shade val="50000"/>
                        </a:sys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ja-JP" altLang="en-US" kern="0">
                        <a:solidFill>
                          <a:sysClr val="windowText" lastClr="000000"/>
                        </a:solidFill>
                      </a:endParaRPr>
                    </a:p>
                  </p:txBody>
                </p:sp>
              </p:grpSp>
            </p:grpSp>
            <p:sp>
              <p:nvSpPr>
                <p:cNvPr id="90" name="雲形吹き出し 89"/>
                <p:cNvSpPr/>
                <p:nvPr/>
              </p:nvSpPr>
              <p:spPr>
                <a:xfrm>
                  <a:off x="1774225" y="-399005"/>
                  <a:ext cx="2270573" cy="1449007"/>
                </a:xfrm>
                <a:prstGeom prst="cloudCallout">
                  <a:avLst>
                    <a:gd name="adj1" fmla="val -24483"/>
                    <a:gd name="adj2" fmla="val 66603"/>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ot="0" spcFirstLastPara="0" vert="horz" wrap="square" lIns="0" tIns="0" rIns="0" bIns="0" numCol="1" spcCol="0" rtlCol="0" fromWordArt="0" anchor="ctr" anchorCtr="0" forceAA="0" compatLnSpc="1">
                  <a:prstTxWarp prst="textNoShape">
                    <a:avLst/>
                  </a:prstTxWarp>
                  <a:noAutofit/>
                </a:bodyPr>
                <a:lstStyle/>
                <a:p>
                  <a:pPr indent="76200" algn="just">
                    <a:defRPr/>
                  </a:pPr>
                  <a:r>
                    <a:rPr lang="ja-JP" altLang="en-US" sz="2000" kern="100">
                      <a:solidFill>
                        <a:sysClr val="windowText" lastClr="000000"/>
                      </a:solidFill>
                      <a:latin typeface="Century"/>
                      <a:ea typeface="HGPｺﾞｼｯｸE"/>
                      <a:cs typeface="Times New Roman"/>
                    </a:rPr>
                    <a:t>本人の許可なく</a:t>
                  </a:r>
                  <a:endParaRPr lang="ja-JP" altLang="en-US" sz="1600" kern="100">
                    <a:solidFill>
                      <a:sysClr val="windowText" lastClr="000000"/>
                    </a:solidFill>
                    <a:latin typeface="Century"/>
                    <a:ea typeface="ＭＳ 明朝"/>
                    <a:cs typeface="Times New Roman"/>
                  </a:endParaRPr>
                </a:p>
                <a:p>
                  <a:pPr indent="228600" algn="just">
                    <a:defRPr/>
                  </a:pPr>
                  <a:r>
                    <a:rPr lang="ja-JP" altLang="en-US" sz="2000" kern="100">
                      <a:solidFill>
                        <a:sysClr val="windowText" lastClr="000000"/>
                      </a:solidFill>
                      <a:latin typeface="Century"/>
                      <a:ea typeface="HGPｺﾞｼｯｸE"/>
                      <a:cs typeface="Times New Roman"/>
                    </a:rPr>
                    <a:t>軽い気持ちで</a:t>
                  </a:r>
                  <a:endParaRPr lang="ja-JP" altLang="en-US" sz="1600" kern="100">
                    <a:solidFill>
                      <a:sysClr val="windowText" lastClr="000000"/>
                    </a:solidFill>
                    <a:latin typeface="Century"/>
                    <a:ea typeface="ＭＳ 明朝"/>
                    <a:cs typeface="Times New Roman"/>
                  </a:endParaRPr>
                </a:p>
              </p:txBody>
            </p:sp>
          </p:grpSp>
          <p:grpSp>
            <p:nvGrpSpPr>
              <p:cNvPr id="69" name="グループ化 68"/>
              <p:cNvGrpSpPr/>
              <p:nvPr/>
            </p:nvGrpSpPr>
            <p:grpSpPr>
              <a:xfrm>
                <a:off x="902313" y="1305486"/>
                <a:ext cx="5810607" cy="2509913"/>
                <a:chOff x="-1396044" y="255161"/>
                <a:chExt cx="5810607" cy="2509913"/>
              </a:xfrm>
            </p:grpSpPr>
            <p:grpSp>
              <p:nvGrpSpPr>
                <p:cNvPr id="77" name="グループ化 76"/>
                <p:cNvGrpSpPr/>
                <p:nvPr/>
              </p:nvGrpSpPr>
              <p:grpSpPr>
                <a:xfrm>
                  <a:off x="2948102" y="255161"/>
                  <a:ext cx="546233" cy="1049254"/>
                  <a:chOff x="106052" y="267594"/>
                  <a:chExt cx="546258" cy="1100379"/>
                </a:xfrm>
              </p:grpSpPr>
              <p:sp>
                <p:nvSpPr>
                  <p:cNvPr id="87" name="円/楕円 86"/>
                  <p:cNvSpPr/>
                  <p:nvPr/>
                </p:nvSpPr>
                <p:spPr>
                  <a:xfrm>
                    <a:off x="106052" y="267594"/>
                    <a:ext cx="507160" cy="569097"/>
                  </a:xfrm>
                  <a:prstGeom prst="ellipse">
                    <a:avLst/>
                  </a:prstGeom>
                  <a:solidFill>
                    <a:sysClr val="window" lastClr="FFFFFF"/>
                  </a:solidFill>
                  <a:ln w="25400" cap="flat" cmpd="sng" algn="ctr">
                    <a:solidFill>
                      <a:srgbClr val="4F81BD"/>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ja-JP" altLang="en-US" kern="0">
                      <a:solidFill>
                        <a:sysClr val="windowText" lastClr="000000"/>
                      </a:solidFill>
                    </a:endParaRPr>
                  </a:p>
                </p:txBody>
              </p:sp>
              <p:sp>
                <p:nvSpPr>
                  <p:cNvPr id="88" name="フローチャート : 論理積ゲート 87"/>
                  <p:cNvSpPr/>
                  <p:nvPr/>
                </p:nvSpPr>
                <p:spPr>
                  <a:xfrm rot="16200000">
                    <a:off x="123123" y="838786"/>
                    <a:ext cx="513286" cy="545088"/>
                  </a:xfrm>
                  <a:prstGeom prst="flowChartDelay">
                    <a:avLst/>
                  </a:prstGeom>
                  <a:solidFill>
                    <a:sysClr val="window" lastClr="FFFFFF"/>
                  </a:solidFill>
                  <a:ln w="25400" cap="flat" cmpd="sng" algn="ctr">
                    <a:solidFill>
                      <a:srgbClr val="4F81BD"/>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ja-JP" altLang="en-US" kern="0">
                      <a:solidFill>
                        <a:sysClr val="windowText" lastClr="000000"/>
                      </a:solidFill>
                    </a:endParaRPr>
                  </a:p>
                </p:txBody>
              </p:sp>
            </p:grpSp>
            <p:grpSp>
              <p:nvGrpSpPr>
                <p:cNvPr id="78" name="グループ化 77"/>
                <p:cNvGrpSpPr/>
                <p:nvPr/>
              </p:nvGrpSpPr>
              <p:grpSpPr>
                <a:xfrm>
                  <a:off x="-1396044" y="1390291"/>
                  <a:ext cx="5810607" cy="1374783"/>
                  <a:chOff x="-1029644" y="694000"/>
                  <a:chExt cx="5810863" cy="1441773"/>
                </a:xfrm>
              </p:grpSpPr>
              <p:sp>
                <p:nvSpPr>
                  <p:cNvPr id="79" name="雲形吹き出し 78"/>
                  <p:cNvSpPr/>
                  <p:nvPr/>
                </p:nvSpPr>
                <p:spPr>
                  <a:xfrm>
                    <a:off x="-1029644" y="804070"/>
                    <a:ext cx="2655996" cy="1267226"/>
                  </a:xfrm>
                  <a:prstGeom prst="cloudCallout">
                    <a:avLst>
                      <a:gd name="adj1" fmla="val 58235"/>
                      <a:gd name="adj2" fmla="val -24815"/>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ot="0" spcFirstLastPara="0" vert="horz" wrap="square" lIns="0" tIns="0" rIns="0" bIns="0" numCol="1" spcCol="0" rtlCol="0" fromWordArt="0" anchor="ctr" anchorCtr="0" forceAA="0" compatLnSpc="1">
                    <a:prstTxWarp prst="textNoShape">
                      <a:avLst/>
                    </a:prstTxWarp>
                    <a:noAutofit/>
                  </a:bodyPr>
                  <a:lstStyle/>
                  <a:p>
                    <a:pPr indent="139700" algn="just">
                      <a:defRPr/>
                    </a:pPr>
                    <a:r>
                      <a:rPr lang="ja-JP" altLang="en-US" sz="2000" kern="100">
                        <a:solidFill>
                          <a:sysClr val="windowText" lastClr="000000"/>
                        </a:solidFill>
                        <a:latin typeface="Century"/>
                        <a:ea typeface="HGPｺﾞｼｯｸE"/>
                        <a:cs typeface="Times New Roman"/>
                      </a:rPr>
                      <a:t>本人のことは</a:t>
                    </a:r>
                    <a:endParaRPr lang="ja-JP" altLang="en-US" kern="100">
                      <a:solidFill>
                        <a:sysClr val="windowText" lastClr="000000"/>
                      </a:solidFill>
                      <a:latin typeface="Century"/>
                      <a:ea typeface="ＭＳ 明朝"/>
                      <a:cs typeface="Times New Roman"/>
                    </a:endParaRPr>
                  </a:p>
                  <a:p>
                    <a:pPr indent="139700" algn="just">
                      <a:defRPr/>
                    </a:pPr>
                    <a:r>
                      <a:rPr lang="ja-JP" altLang="en-US" sz="2000" kern="100">
                        <a:solidFill>
                          <a:sysClr val="windowText" lastClr="000000"/>
                        </a:solidFill>
                        <a:latin typeface="Century"/>
                        <a:ea typeface="HGPｺﾞｼｯｸE"/>
                        <a:cs typeface="Times New Roman"/>
                      </a:rPr>
                      <a:t>よく知らないけど</a:t>
                    </a:r>
                    <a:endParaRPr lang="ja-JP" altLang="en-US" kern="100">
                      <a:solidFill>
                        <a:sysClr val="windowText" lastClr="000000"/>
                      </a:solidFill>
                      <a:latin typeface="Century"/>
                      <a:ea typeface="ＭＳ 明朝"/>
                      <a:cs typeface="Times New Roman"/>
                    </a:endParaRPr>
                  </a:p>
                  <a:p>
                    <a:pPr indent="419100" algn="just">
                      <a:defRPr/>
                    </a:pPr>
                    <a:r>
                      <a:rPr lang="ja-JP" altLang="en-US" sz="2000" kern="100">
                        <a:solidFill>
                          <a:sysClr val="windowText" lastClr="000000"/>
                        </a:solidFill>
                        <a:latin typeface="Century"/>
                        <a:ea typeface="HGPｺﾞｼｯｸE"/>
                        <a:cs typeface="Times New Roman"/>
                      </a:rPr>
                      <a:t>興味本位で</a:t>
                    </a:r>
                    <a:endParaRPr lang="ja-JP" altLang="en-US" kern="100">
                      <a:solidFill>
                        <a:sysClr val="windowText" lastClr="000000"/>
                      </a:solidFill>
                      <a:latin typeface="Century"/>
                      <a:ea typeface="ＭＳ 明朝"/>
                      <a:cs typeface="Times New Roman"/>
                    </a:endParaRPr>
                  </a:p>
                </p:txBody>
              </p:sp>
              <p:sp>
                <p:nvSpPr>
                  <p:cNvPr id="80" name="円/楕円 79"/>
                  <p:cNvSpPr/>
                  <p:nvPr/>
                </p:nvSpPr>
                <p:spPr>
                  <a:xfrm rot="10800000">
                    <a:off x="2171648" y="1376156"/>
                    <a:ext cx="2609571" cy="759617"/>
                  </a:xfrm>
                  <a:prstGeom prst="ellipse">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ja-JP" altLang="en-US" kern="0">
                      <a:solidFill>
                        <a:sysClr val="windowText" lastClr="000000"/>
                      </a:solidFill>
                    </a:endParaRPr>
                  </a:p>
                </p:txBody>
              </p:sp>
              <p:grpSp>
                <p:nvGrpSpPr>
                  <p:cNvPr id="81" name="グループ化 80"/>
                  <p:cNvGrpSpPr/>
                  <p:nvPr/>
                </p:nvGrpSpPr>
                <p:grpSpPr>
                  <a:xfrm>
                    <a:off x="2686127" y="694000"/>
                    <a:ext cx="1755566" cy="705759"/>
                    <a:chOff x="202419" y="348011"/>
                    <a:chExt cx="1755566" cy="705759"/>
                  </a:xfrm>
                </p:grpSpPr>
                <p:sp>
                  <p:nvSpPr>
                    <p:cNvPr id="82" name="下矢印 81"/>
                    <p:cNvSpPr/>
                    <p:nvPr/>
                  </p:nvSpPr>
                  <p:spPr>
                    <a:xfrm rot="1198154">
                      <a:off x="202419" y="348011"/>
                      <a:ext cx="339483" cy="705759"/>
                    </a:xfrm>
                    <a:prstGeom prst="downArrow">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ja-JP" altLang="en-US" kern="0">
                        <a:solidFill>
                          <a:sysClr val="windowText" lastClr="000000"/>
                        </a:solidFill>
                      </a:endParaRPr>
                    </a:p>
                  </p:txBody>
                </p:sp>
                <p:sp>
                  <p:nvSpPr>
                    <p:cNvPr id="83" name="下矢印 82"/>
                    <p:cNvSpPr/>
                    <p:nvPr/>
                  </p:nvSpPr>
                  <p:spPr>
                    <a:xfrm>
                      <a:off x="923490" y="517490"/>
                      <a:ext cx="289446" cy="504345"/>
                    </a:xfrm>
                    <a:prstGeom prst="downArrow">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ja-JP" altLang="en-US" kern="0">
                        <a:solidFill>
                          <a:sysClr val="windowText" lastClr="000000"/>
                        </a:solidFill>
                      </a:endParaRPr>
                    </a:p>
                  </p:txBody>
                </p:sp>
                <p:sp>
                  <p:nvSpPr>
                    <p:cNvPr id="84" name="下矢印 83"/>
                    <p:cNvSpPr/>
                    <p:nvPr/>
                  </p:nvSpPr>
                  <p:spPr>
                    <a:xfrm rot="20306066">
                      <a:off x="1641399" y="354470"/>
                      <a:ext cx="316586" cy="653611"/>
                    </a:xfrm>
                    <a:prstGeom prst="downArrow">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ja-JP" altLang="en-US" kern="0">
                        <a:solidFill>
                          <a:sysClr val="windowText" lastClr="000000"/>
                        </a:solidFill>
                      </a:endParaRPr>
                    </a:p>
                  </p:txBody>
                </p:sp>
                <p:sp>
                  <p:nvSpPr>
                    <p:cNvPr id="85" name="下矢印 84"/>
                    <p:cNvSpPr/>
                    <p:nvPr/>
                  </p:nvSpPr>
                  <p:spPr>
                    <a:xfrm rot="21158668">
                      <a:off x="1292291" y="554305"/>
                      <a:ext cx="291865" cy="444781"/>
                    </a:xfrm>
                    <a:prstGeom prst="downArrow">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ja-JP" altLang="en-US" kern="0">
                        <a:solidFill>
                          <a:sysClr val="windowText" lastClr="000000"/>
                        </a:solidFill>
                      </a:endParaRPr>
                    </a:p>
                  </p:txBody>
                </p:sp>
                <p:sp>
                  <p:nvSpPr>
                    <p:cNvPr id="86" name="下矢印 85"/>
                    <p:cNvSpPr/>
                    <p:nvPr/>
                  </p:nvSpPr>
                  <p:spPr>
                    <a:xfrm rot="724850">
                      <a:off x="574585" y="490423"/>
                      <a:ext cx="303708" cy="530858"/>
                    </a:xfrm>
                    <a:prstGeom prst="downArrow">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ja-JP" altLang="en-US" kern="0">
                        <a:solidFill>
                          <a:sysClr val="windowText" lastClr="000000"/>
                        </a:solidFill>
                      </a:endParaRPr>
                    </a:p>
                  </p:txBody>
                </p:sp>
              </p:grpSp>
            </p:grpSp>
          </p:grpSp>
          <p:grpSp>
            <p:nvGrpSpPr>
              <p:cNvPr id="70" name="グループ化 69"/>
              <p:cNvGrpSpPr/>
              <p:nvPr/>
            </p:nvGrpSpPr>
            <p:grpSpPr>
              <a:xfrm>
                <a:off x="186319" y="312734"/>
                <a:ext cx="3310560" cy="2041998"/>
                <a:chOff x="-48459" y="312734"/>
                <a:chExt cx="3310560" cy="2041998"/>
              </a:xfrm>
            </p:grpSpPr>
            <p:sp>
              <p:nvSpPr>
                <p:cNvPr id="71" name="右矢印 70"/>
                <p:cNvSpPr/>
                <p:nvPr/>
              </p:nvSpPr>
              <p:spPr>
                <a:xfrm>
                  <a:off x="667536" y="1382956"/>
                  <a:ext cx="1749500" cy="828040"/>
                </a:xfrm>
                <a:prstGeom prst="rightArrow">
                  <a:avLst>
                    <a:gd name="adj1" fmla="val 69071"/>
                    <a:gd name="adj2" fmla="val 30507"/>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rot="0" spcFirstLastPara="0" vert="horz" wrap="square" lIns="0" tIns="0" rIns="0" bIns="0" numCol="1" spcCol="0" rtlCol="0" fromWordArt="0" anchor="ctr" anchorCtr="0" forceAA="0" compatLnSpc="1">
                  <a:prstTxWarp prst="textNoShape">
                    <a:avLst/>
                  </a:prstTxWarp>
                  <a:noAutofit/>
                </a:bodyPr>
                <a:lstStyle/>
                <a:p>
                  <a:pPr algn="ctr">
                    <a:defRPr/>
                  </a:pPr>
                  <a:r>
                    <a:rPr lang="ja-JP" altLang="en-US" sz="2400" b="1" kern="100" dirty="0">
                      <a:solidFill>
                        <a:sysClr val="windowText" lastClr="000000"/>
                      </a:solidFill>
                      <a:latin typeface="ＭＳ Ｐゴシック"/>
                      <a:ea typeface="ＭＳ Ｐゴシック"/>
                      <a:cs typeface="Times New Roman"/>
                    </a:rPr>
                    <a:t>カミングアウト</a:t>
                  </a:r>
                  <a:endParaRPr lang="ja-JP" altLang="en-US" sz="1200" b="1" kern="100" dirty="0">
                    <a:solidFill>
                      <a:sysClr val="windowText" lastClr="000000"/>
                    </a:solidFill>
                    <a:latin typeface="ＭＳ Ｐゴシック"/>
                    <a:ea typeface="ＭＳ Ｐゴシック"/>
                    <a:cs typeface="Times New Roman"/>
                  </a:endParaRPr>
                </a:p>
              </p:txBody>
            </p:sp>
            <p:grpSp>
              <p:nvGrpSpPr>
                <p:cNvPr id="72" name="グループ化 71"/>
                <p:cNvGrpSpPr/>
                <p:nvPr/>
              </p:nvGrpSpPr>
              <p:grpSpPr>
                <a:xfrm>
                  <a:off x="110487" y="1106638"/>
                  <a:ext cx="465232" cy="1086218"/>
                  <a:chOff x="-37953" y="563524"/>
                  <a:chExt cx="465561" cy="1473255"/>
                </a:xfrm>
                <a:solidFill>
                  <a:srgbClr val="FF0000"/>
                </a:solidFill>
              </p:grpSpPr>
              <p:sp>
                <p:nvSpPr>
                  <p:cNvPr id="75" name="円/楕円 74"/>
                  <p:cNvSpPr/>
                  <p:nvPr/>
                </p:nvSpPr>
                <p:spPr>
                  <a:xfrm>
                    <a:off x="-37953" y="563524"/>
                    <a:ext cx="465546" cy="696270"/>
                  </a:xfrm>
                  <a:prstGeom prst="ellipse">
                    <a:avLst/>
                  </a:prstGeom>
                  <a:grpFill/>
                  <a:ln w="25400" cap="flat" cmpd="sng" algn="ctr">
                    <a:solidFill>
                      <a:srgbClr val="C0504D"/>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defRPr/>
                    </a:pPr>
                    <a:r>
                      <a:rPr lang="en-US" sz="1050" kern="100">
                        <a:solidFill>
                          <a:sysClr val="windowText" lastClr="000000"/>
                        </a:solidFill>
                        <a:latin typeface="Century"/>
                        <a:ea typeface="ＭＳ 明朝"/>
                        <a:cs typeface="Times New Roman"/>
                      </a:rPr>
                      <a:t> </a:t>
                    </a:r>
                    <a:endParaRPr lang="ja-JP" altLang="en-US" sz="1050" kern="100">
                      <a:solidFill>
                        <a:sysClr val="windowText" lastClr="000000"/>
                      </a:solidFill>
                      <a:latin typeface="Century"/>
                      <a:ea typeface="ＭＳ 明朝"/>
                      <a:cs typeface="Times New Roman"/>
                    </a:endParaRPr>
                  </a:p>
                </p:txBody>
              </p:sp>
              <p:sp>
                <p:nvSpPr>
                  <p:cNvPr id="76" name="フローチャート : 論理積ゲート 75"/>
                  <p:cNvSpPr/>
                  <p:nvPr/>
                </p:nvSpPr>
                <p:spPr>
                  <a:xfrm rot="16200000">
                    <a:off x="-193629" y="1415541"/>
                    <a:ext cx="776984" cy="465491"/>
                  </a:xfrm>
                  <a:prstGeom prst="flowChartDelay">
                    <a:avLst/>
                  </a:prstGeom>
                  <a:grpFill/>
                  <a:ln w="25400" cap="flat" cmpd="sng" algn="ctr">
                    <a:solidFill>
                      <a:srgbClr val="C0504D"/>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defRPr/>
                    </a:pPr>
                    <a:r>
                      <a:rPr lang="en-US" sz="1050" kern="100">
                        <a:solidFill>
                          <a:sysClr val="windowText" lastClr="000000"/>
                        </a:solidFill>
                        <a:latin typeface="Century"/>
                        <a:ea typeface="ＭＳ 明朝"/>
                        <a:cs typeface="Times New Roman"/>
                      </a:rPr>
                      <a:t> </a:t>
                    </a:r>
                    <a:endParaRPr lang="ja-JP" altLang="en-US" sz="1050" kern="100">
                      <a:solidFill>
                        <a:sysClr val="windowText" lastClr="000000"/>
                      </a:solidFill>
                      <a:latin typeface="Century"/>
                      <a:ea typeface="ＭＳ 明朝"/>
                      <a:cs typeface="Times New Roman"/>
                    </a:endParaRPr>
                  </a:p>
                </p:txBody>
              </p:sp>
            </p:grpSp>
            <p:sp>
              <p:nvSpPr>
                <p:cNvPr id="73" name="角丸四角形 72"/>
                <p:cNvSpPr/>
                <p:nvPr/>
              </p:nvSpPr>
              <p:spPr>
                <a:xfrm>
                  <a:off x="-48459" y="882279"/>
                  <a:ext cx="3310560" cy="1472453"/>
                </a:xfrm>
                <a:prstGeom prst="roundRect">
                  <a:avLst>
                    <a:gd name="adj" fmla="val 5969"/>
                  </a:avLst>
                </a:prstGeom>
                <a:noFill/>
                <a:ln w="63500" cap="flat" cmpd="thickThin" algn="ctr">
                  <a:solidFill>
                    <a:srgbClr val="FF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ja-JP" altLang="en-US" kern="0">
                    <a:solidFill>
                      <a:sysClr val="windowText" lastClr="000000"/>
                    </a:solidFill>
                  </a:endParaRPr>
                </a:p>
              </p:txBody>
            </p:sp>
            <p:sp>
              <p:nvSpPr>
                <p:cNvPr id="74" name="円/楕円 73"/>
                <p:cNvSpPr/>
                <p:nvPr/>
              </p:nvSpPr>
              <p:spPr>
                <a:xfrm>
                  <a:off x="845216" y="312734"/>
                  <a:ext cx="1571819" cy="992734"/>
                </a:xfrm>
                <a:prstGeom prst="ellipse">
                  <a:avLst/>
                </a:prstGeom>
                <a:solidFill>
                  <a:sysClr val="window" lastClr="FFFFFF"/>
                </a:solidFill>
                <a:ln w="88900" cap="flat" cmpd="thickThin" algn="ctr">
                  <a:solidFill>
                    <a:srgbClr val="FF0000"/>
                  </a:solid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algn="ctr">
                    <a:defRPr/>
                  </a:pPr>
                  <a:r>
                    <a:rPr lang="ja-JP" altLang="en-US" sz="1600" kern="100">
                      <a:solidFill>
                        <a:sysClr val="windowText" lastClr="000000"/>
                      </a:solidFill>
                      <a:latin typeface="Century"/>
                      <a:ea typeface="HG創英角ﾎﾟｯﾌﾟ体"/>
                      <a:cs typeface="Times New Roman"/>
                    </a:rPr>
                    <a:t>信頼している　</a:t>
                  </a:r>
                  <a:endParaRPr lang="ja-JP" altLang="en-US" sz="1200" kern="100">
                    <a:solidFill>
                      <a:sysClr val="windowText" lastClr="000000"/>
                    </a:solidFill>
                    <a:latin typeface="Century"/>
                    <a:ea typeface="ＭＳ 明朝"/>
                    <a:cs typeface="Times New Roman"/>
                  </a:endParaRPr>
                </a:p>
                <a:p>
                  <a:pPr algn="ctr">
                    <a:defRPr/>
                  </a:pPr>
                  <a:r>
                    <a:rPr lang="ja-JP" altLang="en-US" sz="1600" kern="100">
                      <a:solidFill>
                        <a:sysClr val="windowText" lastClr="000000"/>
                      </a:solidFill>
                      <a:latin typeface="Century"/>
                      <a:ea typeface="HG創英角ﾎﾟｯﾌﾟ体"/>
                      <a:cs typeface="Times New Roman"/>
                    </a:rPr>
                    <a:t>からこそ</a:t>
                  </a:r>
                  <a:endParaRPr lang="ja-JP" altLang="en-US" sz="1200" kern="100">
                    <a:solidFill>
                      <a:sysClr val="windowText" lastClr="000000"/>
                    </a:solidFill>
                    <a:latin typeface="Century"/>
                    <a:ea typeface="ＭＳ 明朝"/>
                    <a:cs typeface="Times New Roman"/>
                  </a:endParaRPr>
                </a:p>
              </p:txBody>
            </p:sp>
          </p:grpSp>
        </p:grpSp>
        <p:grpSp>
          <p:nvGrpSpPr>
            <p:cNvPr id="41" name="グループ化 40"/>
            <p:cNvGrpSpPr/>
            <p:nvPr/>
          </p:nvGrpSpPr>
          <p:grpSpPr>
            <a:xfrm>
              <a:off x="3977089" y="2269474"/>
              <a:ext cx="1392556" cy="438785"/>
              <a:chOff x="3" y="355512"/>
              <a:chExt cx="3271074" cy="1096115"/>
            </a:xfrm>
          </p:grpSpPr>
          <p:grpSp>
            <p:nvGrpSpPr>
              <p:cNvPr id="46" name="グループ化 45"/>
              <p:cNvGrpSpPr/>
              <p:nvPr/>
            </p:nvGrpSpPr>
            <p:grpSpPr>
              <a:xfrm>
                <a:off x="3" y="355512"/>
                <a:ext cx="466123" cy="1096115"/>
                <a:chOff x="4087" y="355512"/>
                <a:chExt cx="554355" cy="1096115"/>
              </a:xfrm>
            </p:grpSpPr>
            <p:sp>
              <p:nvSpPr>
                <p:cNvPr id="65" name="円/楕円 64"/>
                <p:cNvSpPr/>
                <p:nvPr/>
              </p:nvSpPr>
              <p:spPr>
                <a:xfrm>
                  <a:off x="4087" y="355512"/>
                  <a:ext cx="554355" cy="458470"/>
                </a:xfrm>
                <a:prstGeom prst="ellipse">
                  <a:avLst/>
                </a:prstGeom>
                <a:solidFill>
                  <a:sysClr val="window" lastClr="FFFFFF"/>
                </a:solidFill>
                <a:ln w="25400" cap="flat" cmpd="sng" algn="ctr">
                  <a:solidFill>
                    <a:srgbClr val="4F81BD"/>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ja-JP" altLang="en-US" kern="0">
                    <a:solidFill>
                      <a:sysClr val="windowText" lastClr="000000"/>
                    </a:solidFill>
                  </a:endParaRPr>
                </a:p>
              </p:txBody>
            </p:sp>
            <p:sp>
              <p:nvSpPr>
                <p:cNvPr id="66" name="フローチャート : 論理積ゲート 65"/>
                <p:cNvSpPr/>
                <p:nvPr/>
              </p:nvSpPr>
              <p:spPr>
                <a:xfrm rot="16200000">
                  <a:off x="-37718" y="855484"/>
                  <a:ext cx="638246" cy="554039"/>
                </a:xfrm>
                <a:prstGeom prst="flowChartDelay">
                  <a:avLst/>
                </a:prstGeom>
                <a:solidFill>
                  <a:sysClr val="window" lastClr="FFFFFF"/>
                </a:solidFill>
                <a:ln w="25400" cap="flat" cmpd="sng" algn="ctr">
                  <a:solidFill>
                    <a:srgbClr val="4F81BD"/>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ja-JP" altLang="en-US" kern="0">
                    <a:solidFill>
                      <a:sysClr val="windowText" lastClr="000000"/>
                    </a:solidFill>
                  </a:endParaRPr>
                </a:p>
              </p:txBody>
            </p:sp>
          </p:grpSp>
          <p:grpSp>
            <p:nvGrpSpPr>
              <p:cNvPr id="47" name="グループ化 46"/>
              <p:cNvGrpSpPr/>
              <p:nvPr/>
            </p:nvGrpSpPr>
            <p:grpSpPr>
              <a:xfrm>
                <a:off x="469560" y="355513"/>
                <a:ext cx="466090" cy="1096076"/>
                <a:chOff x="4087" y="355526"/>
                <a:chExt cx="554355" cy="1096117"/>
              </a:xfrm>
            </p:grpSpPr>
            <p:sp>
              <p:nvSpPr>
                <p:cNvPr id="63" name="円/楕円 62"/>
                <p:cNvSpPr/>
                <p:nvPr/>
              </p:nvSpPr>
              <p:spPr>
                <a:xfrm>
                  <a:off x="4087" y="355526"/>
                  <a:ext cx="554355" cy="458470"/>
                </a:xfrm>
                <a:prstGeom prst="ellipse">
                  <a:avLst/>
                </a:prstGeom>
                <a:solidFill>
                  <a:sysClr val="window" lastClr="FFFFFF"/>
                </a:solidFill>
                <a:ln w="25400" cap="flat" cmpd="sng" algn="ctr">
                  <a:solidFill>
                    <a:srgbClr val="4F81BD"/>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ja-JP" altLang="en-US" kern="0">
                    <a:solidFill>
                      <a:sysClr val="windowText" lastClr="000000"/>
                    </a:solidFill>
                  </a:endParaRPr>
                </a:p>
              </p:txBody>
            </p:sp>
            <p:sp>
              <p:nvSpPr>
                <p:cNvPr id="64" name="フローチャート : 論理積ゲート 63"/>
                <p:cNvSpPr/>
                <p:nvPr/>
              </p:nvSpPr>
              <p:spPr>
                <a:xfrm rot="16200000">
                  <a:off x="-37714" y="855499"/>
                  <a:ext cx="638247" cy="554042"/>
                </a:xfrm>
                <a:prstGeom prst="flowChartDelay">
                  <a:avLst/>
                </a:prstGeom>
                <a:solidFill>
                  <a:sysClr val="window" lastClr="FFFFFF"/>
                </a:solidFill>
                <a:ln w="25400" cap="flat" cmpd="sng" algn="ctr">
                  <a:solidFill>
                    <a:srgbClr val="4F81BD"/>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ja-JP" altLang="en-US" kern="0">
                    <a:solidFill>
                      <a:sysClr val="windowText" lastClr="000000"/>
                    </a:solidFill>
                  </a:endParaRPr>
                </a:p>
              </p:txBody>
            </p:sp>
          </p:grpSp>
          <p:grpSp>
            <p:nvGrpSpPr>
              <p:cNvPr id="48" name="グループ化 47"/>
              <p:cNvGrpSpPr/>
              <p:nvPr/>
            </p:nvGrpSpPr>
            <p:grpSpPr>
              <a:xfrm>
                <a:off x="939116" y="355513"/>
                <a:ext cx="466090" cy="1096076"/>
                <a:chOff x="4087" y="355526"/>
                <a:chExt cx="554355" cy="1096117"/>
              </a:xfrm>
            </p:grpSpPr>
            <p:sp>
              <p:nvSpPr>
                <p:cNvPr id="61" name="円/楕円 60"/>
                <p:cNvSpPr/>
                <p:nvPr/>
              </p:nvSpPr>
              <p:spPr>
                <a:xfrm>
                  <a:off x="4087" y="355526"/>
                  <a:ext cx="554355" cy="458470"/>
                </a:xfrm>
                <a:prstGeom prst="ellipse">
                  <a:avLst/>
                </a:prstGeom>
                <a:solidFill>
                  <a:sysClr val="window" lastClr="FFFFFF"/>
                </a:solidFill>
                <a:ln w="25400" cap="flat" cmpd="sng" algn="ctr">
                  <a:solidFill>
                    <a:srgbClr val="4F81BD"/>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ja-JP" altLang="en-US" kern="0">
                    <a:solidFill>
                      <a:sysClr val="windowText" lastClr="000000"/>
                    </a:solidFill>
                  </a:endParaRPr>
                </a:p>
              </p:txBody>
            </p:sp>
            <p:sp>
              <p:nvSpPr>
                <p:cNvPr id="62" name="フローチャート : 論理積ゲート 61"/>
                <p:cNvSpPr/>
                <p:nvPr/>
              </p:nvSpPr>
              <p:spPr>
                <a:xfrm rot="16200000">
                  <a:off x="-37714" y="855499"/>
                  <a:ext cx="638247" cy="554042"/>
                </a:xfrm>
                <a:prstGeom prst="flowChartDelay">
                  <a:avLst/>
                </a:prstGeom>
                <a:solidFill>
                  <a:sysClr val="window" lastClr="FFFFFF"/>
                </a:solidFill>
                <a:ln w="25400" cap="flat" cmpd="sng" algn="ctr">
                  <a:solidFill>
                    <a:srgbClr val="4F81BD"/>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ja-JP" altLang="en-US" kern="0">
                    <a:solidFill>
                      <a:sysClr val="windowText" lastClr="000000"/>
                    </a:solidFill>
                  </a:endParaRPr>
                </a:p>
              </p:txBody>
            </p:sp>
          </p:grpSp>
          <p:grpSp>
            <p:nvGrpSpPr>
              <p:cNvPr id="49" name="グループ化 48"/>
              <p:cNvGrpSpPr/>
              <p:nvPr/>
            </p:nvGrpSpPr>
            <p:grpSpPr>
              <a:xfrm>
                <a:off x="1408673" y="355513"/>
                <a:ext cx="466090" cy="1096076"/>
                <a:chOff x="4087" y="355526"/>
                <a:chExt cx="554355" cy="1096117"/>
              </a:xfrm>
            </p:grpSpPr>
            <p:sp>
              <p:nvSpPr>
                <p:cNvPr id="59" name="円/楕円 58"/>
                <p:cNvSpPr/>
                <p:nvPr/>
              </p:nvSpPr>
              <p:spPr>
                <a:xfrm>
                  <a:off x="4087" y="355526"/>
                  <a:ext cx="554355" cy="458470"/>
                </a:xfrm>
                <a:prstGeom prst="ellipse">
                  <a:avLst/>
                </a:prstGeom>
                <a:solidFill>
                  <a:sysClr val="window" lastClr="FFFFFF"/>
                </a:solidFill>
                <a:ln w="25400" cap="flat" cmpd="sng" algn="ctr">
                  <a:solidFill>
                    <a:srgbClr val="4F81BD"/>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ja-JP" altLang="en-US" kern="0">
                    <a:solidFill>
                      <a:sysClr val="windowText" lastClr="000000"/>
                    </a:solidFill>
                  </a:endParaRPr>
                </a:p>
              </p:txBody>
            </p:sp>
            <p:sp>
              <p:nvSpPr>
                <p:cNvPr id="60" name="フローチャート : 論理積ゲート 59"/>
                <p:cNvSpPr/>
                <p:nvPr/>
              </p:nvSpPr>
              <p:spPr>
                <a:xfrm rot="16200000">
                  <a:off x="-37714" y="855499"/>
                  <a:ext cx="638247" cy="554042"/>
                </a:xfrm>
                <a:prstGeom prst="flowChartDelay">
                  <a:avLst/>
                </a:prstGeom>
                <a:solidFill>
                  <a:sysClr val="window" lastClr="FFFFFF"/>
                </a:solidFill>
                <a:ln w="25400" cap="flat" cmpd="sng" algn="ctr">
                  <a:solidFill>
                    <a:srgbClr val="4F81BD"/>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ja-JP" altLang="en-US" kern="0">
                    <a:solidFill>
                      <a:sysClr val="windowText" lastClr="000000"/>
                    </a:solidFill>
                  </a:endParaRPr>
                </a:p>
              </p:txBody>
            </p:sp>
          </p:grpSp>
          <p:grpSp>
            <p:nvGrpSpPr>
              <p:cNvPr id="50" name="グループ化 49"/>
              <p:cNvGrpSpPr/>
              <p:nvPr/>
            </p:nvGrpSpPr>
            <p:grpSpPr>
              <a:xfrm>
                <a:off x="1865873" y="355513"/>
                <a:ext cx="466090" cy="1096076"/>
                <a:chOff x="4087" y="355526"/>
                <a:chExt cx="554355" cy="1096117"/>
              </a:xfrm>
            </p:grpSpPr>
            <p:sp>
              <p:nvSpPr>
                <p:cNvPr id="57" name="円/楕円 56"/>
                <p:cNvSpPr/>
                <p:nvPr/>
              </p:nvSpPr>
              <p:spPr>
                <a:xfrm>
                  <a:off x="4087" y="355526"/>
                  <a:ext cx="554355" cy="458470"/>
                </a:xfrm>
                <a:prstGeom prst="ellipse">
                  <a:avLst/>
                </a:prstGeom>
                <a:solidFill>
                  <a:sysClr val="window" lastClr="FFFFFF"/>
                </a:solidFill>
                <a:ln w="25400" cap="flat" cmpd="sng" algn="ctr">
                  <a:solidFill>
                    <a:srgbClr val="4F81BD"/>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ja-JP" altLang="en-US" kern="0">
                    <a:solidFill>
                      <a:sysClr val="windowText" lastClr="000000"/>
                    </a:solidFill>
                  </a:endParaRPr>
                </a:p>
              </p:txBody>
            </p:sp>
            <p:sp>
              <p:nvSpPr>
                <p:cNvPr id="58" name="フローチャート : 論理積ゲート 57"/>
                <p:cNvSpPr/>
                <p:nvPr/>
              </p:nvSpPr>
              <p:spPr>
                <a:xfrm rot="16200000">
                  <a:off x="-37714" y="855499"/>
                  <a:ext cx="638247" cy="554042"/>
                </a:xfrm>
                <a:prstGeom prst="flowChartDelay">
                  <a:avLst/>
                </a:prstGeom>
                <a:solidFill>
                  <a:sysClr val="window" lastClr="FFFFFF"/>
                </a:solidFill>
                <a:ln w="25400" cap="flat" cmpd="sng" algn="ctr">
                  <a:solidFill>
                    <a:srgbClr val="4F81BD"/>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ja-JP" altLang="en-US" kern="0">
                    <a:solidFill>
                      <a:sysClr val="windowText" lastClr="000000"/>
                    </a:solidFill>
                  </a:endParaRPr>
                </a:p>
              </p:txBody>
            </p:sp>
          </p:grpSp>
          <p:grpSp>
            <p:nvGrpSpPr>
              <p:cNvPr id="51" name="グループ化 50"/>
              <p:cNvGrpSpPr/>
              <p:nvPr/>
            </p:nvGrpSpPr>
            <p:grpSpPr>
              <a:xfrm>
                <a:off x="2335430" y="355513"/>
                <a:ext cx="466090" cy="1096074"/>
                <a:chOff x="4087" y="355526"/>
                <a:chExt cx="554355" cy="1096115"/>
              </a:xfrm>
            </p:grpSpPr>
            <p:sp>
              <p:nvSpPr>
                <p:cNvPr id="55" name="円/楕円 54"/>
                <p:cNvSpPr/>
                <p:nvPr/>
              </p:nvSpPr>
              <p:spPr>
                <a:xfrm>
                  <a:off x="4087" y="355526"/>
                  <a:ext cx="554355" cy="458470"/>
                </a:xfrm>
                <a:prstGeom prst="ellipse">
                  <a:avLst/>
                </a:prstGeom>
                <a:solidFill>
                  <a:sysClr val="window" lastClr="FFFFFF"/>
                </a:solidFill>
                <a:ln w="25400" cap="flat" cmpd="sng" algn="ctr">
                  <a:solidFill>
                    <a:srgbClr val="4F81BD"/>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ja-JP" altLang="en-US" kern="0">
                    <a:solidFill>
                      <a:sysClr val="windowText" lastClr="000000"/>
                    </a:solidFill>
                  </a:endParaRPr>
                </a:p>
              </p:txBody>
            </p:sp>
            <p:sp>
              <p:nvSpPr>
                <p:cNvPr id="56" name="フローチャート : 論理積ゲート 55"/>
                <p:cNvSpPr/>
                <p:nvPr/>
              </p:nvSpPr>
              <p:spPr>
                <a:xfrm rot="16200000">
                  <a:off x="-37714" y="855498"/>
                  <a:ext cx="638246" cy="554039"/>
                </a:xfrm>
                <a:prstGeom prst="flowChartDelay">
                  <a:avLst/>
                </a:prstGeom>
                <a:solidFill>
                  <a:sysClr val="window" lastClr="FFFFFF"/>
                </a:solidFill>
                <a:ln w="25400" cap="flat" cmpd="sng" algn="ctr">
                  <a:solidFill>
                    <a:srgbClr val="4F81BD"/>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ja-JP" altLang="en-US" kern="0">
                    <a:solidFill>
                      <a:sysClr val="windowText" lastClr="000000"/>
                    </a:solidFill>
                  </a:endParaRPr>
                </a:p>
              </p:txBody>
            </p:sp>
          </p:grpSp>
          <p:grpSp>
            <p:nvGrpSpPr>
              <p:cNvPr id="52" name="グループ化 51"/>
              <p:cNvGrpSpPr/>
              <p:nvPr/>
            </p:nvGrpSpPr>
            <p:grpSpPr>
              <a:xfrm>
                <a:off x="2804987" y="355513"/>
                <a:ext cx="466090" cy="1096074"/>
                <a:chOff x="4087" y="355526"/>
                <a:chExt cx="554355" cy="1096115"/>
              </a:xfrm>
            </p:grpSpPr>
            <p:sp>
              <p:nvSpPr>
                <p:cNvPr id="53" name="円/楕円 52"/>
                <p:cNvSpPr/>
                <p:nvPr/>
              </p:nvSpPr>
              <p:spPr>
                <a:xfrm>
                  <a:off x="4087" y="355526"/>
                  <a:ext cx="554355" cy="458471"/>
                </a:xfrm>
                <a:prstGeom prst="ellipse">
                  <a:avLst/>
                </a:prstGeom>
                <a:solidFill>
                  <a:sysClr val="window" lastClr="FFFFFF"/>
                </a:solidFill>
                <a:ln w="25400" cap="flat" cmpd="sng" algn="ctr">
                  <a:solidFill>
                    <a:srgbClr val="4F81BD"/>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ja-JP" altLang="en-US" kern="0">
                    <a:solidFill>
                      <a:sysClr val="windowText" lastClr="000000"/>
                    </a:solidFill>
                  </a:endParaRPr>
                </a:p>
              </p:txBody>
            </p:sp>
            <p:sp>
              <p:nvSpPr>
                <p:cNvPr id="54" name="フローチャート : 論理積ゲート 53"/>
                <p:cNvSpPr/>
                <p:nvPr/>
              </p:nvSpPr>
              <p:spPr>
                <a:xfrm rot="16200000">
                  <a:off x="-37712" y="855498"/>
                  <a:ext cx="638244" cy="554042"/>
                </a:xfrm>
                <a:prstGeom prst="flowChartDelay">
                  <a:avLst/>
                </a:prstGeom>
                <a:solidFill>
                  <a:sysClr val="window" lastClr="FFFFFF"/>
                </a:solidFill>
                <a:ln w="25400" cap="flat" cmpd="sng" algn="ctr">
                  <a:solidFill>
                    <a:srgbClr val="4F81BD"/>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ja-JP" altLang="en-US" kern="0">
                    <a:solidFill>
                      <a:sysClr val="windowText" lastClr="000000"/>
                    </a:solidFill>
                  </a:endParaRPr>
                </a:p>
              </p:txBody>
            </p:sp>
          </p:grpSp>
        </p:grpSp>
        <p:sp>
          <p:nvSpPr>
            <p:cNvPr id="42" name="円/楕円 41"/>
            <p:cNvSpPr/>
            <p:nvPr/>
          </p:nvSpPr>
          <p:spPr>
            <a:xfrm>
              <a:off x="5376232" y="2269474"/>
              <a:ext cx="198120" cy="183515"/>
            </a:xfrm>
            <a:prstGeom prst="ellipse">
              <a:avLst/>
            </a:prstGeom>
            <a:solidFill>
              <a:sysClr val="window" lastClr="FFFFFF"/>
            </a:solidFill>
            <a:ln w="25400" cap="flat" cmpd="sng" algn="ctr">
              <a:solidFill>
                <a:srgbClr val="4F81BD"/>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ja-JP" altLang="en-US" kern="0">
                <a:solidFill>
                  <a:sysClr val="windowText" lastClr="000000"/>
                </a:solidFill>
              </a:endParaRPr>
            </a:p>
          </p:txBody>
        </p:sp>
        <p:sp>
          <p:nvSpPr>
            <p:cNvPr id="43" name="フローチャート : 論理積ゲート 42"/>
            <p:cNvSpPr/>
            <p:nvPr/>
          </p:nvSpPr>
          <p:spPr>
            <a:xfrm rot="16200000">
              <a:off x="5348690" y="2473286"/>
              <a:ext cx="255270" cy="198120"/>
            </a:xfrm>
            <a:prstGeom prst="flowChartDelay">
              <a:avLst/>
            </a:prstGeom>
            <a:solidFill>
              <a:sysClr val="window" lastClr="FFFFFF"/>
            </a:solidFill>
            <a:ln w="25400" cap="flat" cmpd="sng" algn="ctr">
              <a:solidFill>
                <a:srgbClr val="4F81BD"/>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ja-JP" altLang="en-US" kern="0">
                <a:solidFill>
                  <a:sysClr val="windowText" lastClr="000000"/>
                </a:solidFill>
              </a:endParaRPr>
            </a:p>
          </p:txBody>
        </p:sp>
        <p:sp>
          <p:nvSpPr>
            <p:cNvPr id="44" name="正方形/長方形 43"/>
            <p:cNvSpPr/>
            <p:nvPr/>
          </p:nvSpPr>
          <p:spPr>
            <a:xfrm rot="501483">
              <a:off x="3229793" y="938258"/>
              <a:ext cx="938530" cy="140335"/>
            </a:xfrm>
            <a:prstGeom prst="rect">
              <a:avLst/>
            </a:prstGeom>
            <a:solidFill>
              <a:sysClr val="window" lastClr="FFFFFF"/>
            </a:solidFill>
            <a:ln w="25400" cap="flat" cmpd="sng" algn="ctr">
              <a:no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a:defRPr/>
              </a:pPr>
              <a:r>
                <a:rPr lang="en-US" sz="1600" b="1" kern="100" dirty="0">
                  <a:solidFill>
                    <a:sysClr val="windowText" lastClr="000000"/>
                  </a:solidFill>
                  <a:latin typeface="HGPｺﾞｼｯｸM"/>
                  <a:ea typeface="ＭＳ 明朝"/>
                  <a:cs typeface="Times New Roman"/>
                </a:rPr>
                <a:t>B</a:t>
              </a:r>
              <a:r>
                <a:rPr lang="ja-JP" altLang="en-US" sz="1600" b="1" kern="100" dirty="0" err="1">
                  <a:solidFill>
                    <a:sysClr val="windowText" lastClr="000000"/>
                  </a:solidFill>
                  <a:latin typeface="Century"/>
                  <a:ea typeface="HGPｺﾞｼｯｸM"/>
                  <a:cs typeface="Times New Roman"/>
                </a:rPr>
                <a:t>さん</a:t>
              </a:r>
              <a:r>
                <a:rPr lang="ja-JP" altLang="en-US" sz="1600" b="1" kern="100" dirty="0">
                  <a:solidFill>
                    <a:sysClr val="windowText" lastClr="000000"/>
                  </a:solidFill>
                  <a:latin typeface="Century"/>
                  <a:ea typeface="HGPｺﾞｼｯｸM"/>
                  <a:cs typeface="Times New Roman"/>
                </a:rPr>
                <a:t>が</a:t>
              </a:r>
              <a:r>
                <a:rPr lang="en-US" sz="1600" b="1" kern="100" dirty="0">
                  <a:solidFill>
                    <a:sysClr val="windowText" lastClr="000000"/>
                  </a:solidFill>
                  <a:latin typeface="Century"/>
                  <a:ea typeface="HGPｺﾞｼｯｸM"/>
                  <a:cs typeface="Times New Roman"/>
                </a:rPr>
                <a:t>C</a:t>
              </a:r>
              <a:r>
                <a:rPr lang="ja-JP" altLang="en-US" sz="1600" b="1" kern="100" dirty="0">
                  <a:solidFill>
                    <a:sysClr val="windowText" lastClr="000000"/>
                  </a:solidFill>
                  <a:latin typeface="Century"/>
                  <a:ea typeface="HGPｺﾞｼｯｸM"/>
                  <a:cs typeface="Times New Roman"/>
                </a:rPr>
                <a:t>さんへ</a:t>
              </a:r>
              <a:endParaRPr lang="ja-JP" altLang="en-US" sz="2000" kern="100" dirty="0">
                <a:solidFill>
                  <a:sysClr val="windowText" lastClr="000000"/>
                </a:solidFill>
                <a:latin typeface="Century"/>
                <a:ea typeface="ＭＳ 明朝"/>
                <a:cs typeface="Times New Roman"/>
              </a:endParaRPr>
            </a:p>
          </p:txBody>
        </p:sp>
        <p:sp>
          <p:nvSpPr>
            <p:cNvPr id="45" name="角丸四角形 44"/>
            <p:cNvSpPr/>
            <p:nvPr/>
          </p:nvSpPr>
          <p:spPr>
            <a:xfrm>
              <a:off x="3117630" y="1691176"/>
              <a:ext cx="859460" cy="314325"/>
            </a:xfrm>
            <a:prstGeom prst="roundRect">
              <a:avLst>
                <a:gd name="adj" fmla="val 0"/>
              </a:avLst>
            </a:prstGeom>
            <a:noFill/>
            <a:ln w="25400" cap="flat" cmpd="sng" algn="ctr">
              <a:no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algn="ctr">
                <a:defRPr/>
              </a:pPr>
              <a:r>
                <a:rPr lang="en-US" sz="1600" b="1" kern="100" dirty="0">
                  <a:solidFill>
                    <a:sysClr val="windowText" lastClr="000000"/>
                  </a:solidFill>
                  <a:latin typeface="HGPｺﾞｼｯｸM"/>
                  <a:ea typeface="ＭＳ 明朝"/>
                  <a:cs typeface="Times New Roman"/>
                </a:rPr>
                <a:t>C</a:t>
              </a:r>
              <a:r>
                <a:rPr lang="ja-JP" altLang="en-US" sz="1600" b="1" kern="100" dirty="0">
                  <a:solidFill>
                    <a:sysClr val="windowText" lastClr="000000"/>
                  </a:solidFill>
                  <a:latin typeface="Century"/>
                  <a:ea typeface="HGPｺﾞｼｯｸM"/>
                  <a:cs typeface="Times New Roman"/>
                </a:rPr>
                <a:t>さんが</a:t>
              </a:r>
              <a:endParaRPr lang="ja-JP" altLang="en-US" sz="2000" kern="100" dirty="0">
                <a:solidFill>
                  <a:sysClr val="windowText" lastClr="000000"/>
                </a:solidFill>
                <a:latin typeface="Century"/>
                <a:ea typeface="ＭＳ 明朝"/>
                <a:cs typeface="Times New Roman"/>
              </a:endParaRPr>
            </a:p>
            <a:p>
              <a:pPr algn="ctr">
                <a:defRPr/>
              </a:pPr>
              <a:r>
                <a:rPr lang="ja-JP" altLang="en-US" sz="1600" b="1" kern="100" dirty="0">
                  <a:solidFill>
                    <a:sysClr val="windowText" lastClr="000000"/>
                  </a:solidFill>
                  <a:latin typeface="Century"/>
                  <a:ea typeface="HGPｺﾞｼｯｸM"/>
                  <a:cs typeface="Times New Roman"/>
                </a:rPr>
                <a:t>他の人たちへ</a:t>
              </a:r>
              <a:endParaRPr lang="ja-JP" altLang="en-US" sz="2000" kern="100" dirty="0">
                <a:solidFill>
                  <a:sysClr val="windowText" lastClr="000000"/>
                </a:solidFill>
                <a:latin typeface="Century"/>
                <a:ea typeface="ＭＳ 明朝"/>
                <a:cs typeface="Times New Roman"/>
              </a:endParaRPr>
            </a:p>
          </p:txBody>
        </p:sp>
      </p:grpSp>
      <p:sp>
        <p:nvSpPr>
          <p:cNvPr id="126" name="角丸四角形 125"/>
          <p:cNvSpPr/>
          <p:nvPr/>
        </p:nvSpPr>
        <p:spPr>
          <a:xfrm>
            <a:off x="1485831" y="2995531"/>
            <a:ext cx="511430" cy="327511"/>
          </a:xfrm>
          <a:prstGeom prst="roundRect">
            <a:avLst/>
          </a:prstGeom>
          <a:solidFill>
            <a:sysClr val="window" lastClr="FFFFFF"/>
          </a:solidFill>
          <a:ln w="25400" cap="flat" cmpd="sng" algn="ctr">
            <a:no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algn="just">
              <a:defRPr/>
            </a:pPr>
            <a:r>
              <a:rPr lang="en-US" sz="1200" kern="100" dirty="0">
                <a:solidFill>
                  <a:sysClr val="windowText" lastClr="000000"/>
                </a:solidFill>
                <a:latin typeface="HG丸ｺﾞｼｯｸM-PRO"/>
                <a:ea typeface="ＭＳ 明朝"/>
                <a:cs typeface="Times New Roman"/>
              </a:rPr>
              <a:t>A</a:t>
            </a:r>
            <a:r>
              <a:rPr lang="ja-JP" altLang="en-US" sz="1200" kern="100" dirty="0">
                <a:solidFill>
                  <a:sysClr val="windowText" lastClr="000000"/>
                </a:solidFill>
                <a:latin typeface="Century"/>
                <a:ea typeface="HG丸ｺﾞｼｯｸM-PRO"/>
                <a:cs typeface="Times New Roman"/>
              </a:rPr>
              <a:t>さん</a:t>
            </a:r>
            <a:endParaRPr lang="ja-JP" altLang="en-US" sz="1200" kern="100" dirty="0">
              <a:solidFill>
                <a:sysClr val="windowText" lastClr="000000"/>
              </a:solidFill>
              <a:latin typeface="Century"/>
              <a:ea typeface="ＭＳ 明朝"/>
              <a:cs typeface="Times New Roman"/>
            </a:endParaRPr>
          </a:p>
        </p:txBody>
      </p:sp>
      <p:sp>
        <p:nvSpPr>
          <p:cNvPr id="127" name="角丸四角形 126"/>
          <p:cNvSpPr/>
          <p:nvPr/>
        </p:nvSpPr>
        <p:spPr>
          <a:xfrm>
            <a:off x="4415919" y="2984825"/>
            <a:ext cx="453879" cy="327511"/>
          </a:xfrm>
          <a:prstGeom prst="roundRect">
            <a:avLst/>
          </a:prstGeom>
          <a:solidFill>
            <a:sysClr val="window" lastClr="FFFFFF"/>
          </a:solidFill>
          <a:ln w="25400" cap="flat" cmpd="sng" algn="ctr">
            <a:no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algn="just"/>
            <a:r>
              <a:rPr lang="en-US" sz="1200" kern="100" dirty="0">
                <a:solidFill>
                  <a:prstClr val="black"/>
                </a:solidFill>
                <a:latin typeface="HG丸ｺﾞｼｯｸM-PRO"/>
                <a:ea typeface="ＭＳ 明朝"/>
                <a:cs typeface="Times New Roman"/>
              </a:rPr>
              <a:t>B</a:t>
            </a:r>
            <a:r>
              <a:rPr lang="ja-JP" altLang="en-US" sz="1200" kern="100" dirty="0">
                <a:solidFill>
                  <a:prstClr val="black"/>
                </a:solidFill>
                <a:latin typeface="Century"/>
                <a:ea typeface="HG丸ｺﾞｼｯｸM-PRO"/>
                <a:cs typeface="Times New Roman"/>
              </a:rPr>
              <a:t>さん</a:t>
            </a:r>
            <a:endParaRPr lang="ja-JP" altLang="en-US" sz="1200" kern="100" dirty="0">
              <a:solidFill>
                <a:prstClr val="black"/>
              </a:solidFill>
              <a:latin typeface="Century"/>
              <a:ea typeface="ＭＳ 明朝"/>
              <a:cs typeface="Times New Roman"/>
            </a:endParaRPr>
          </a:p>
        </p:txBody>
      </p:sp>
      <p:sp>
        <p:nvSpPr>
          <p:cNvPr id="128" name="角丸四角形 127"/>
          <p:cNvSpPr/>
          <p:nvPr/>
        </p:nvSpPr>
        <p:spPr>
          <a:xfrm>
            <a:off x="7715923" y="3049461"/>
            <a:ext cx="551249" cy="327511"/>
          </a:xfrm>
          <a:prstGeom prst="roundRect">
            <a:avLst/>
          </a:prstGeom>
          <a:solidFill>
            <a:sysClr val="window" lastClr="FFFFFF"/>
          </a:solidFill>
          <a:ln w="25400" cap="flat" cmpd="sng" algn="ctr">
            <a:no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algn="just"/>
            <a:r>
              <a:rPr lang="en-US" sz="1200" kern="100" dirty="0">
                <a:solidFill>
                  <a:prstClr val="black"/>
                </a:solidFill>
                <a:latin typeface="HG丸ｺﾞｼｯｸM-PRO"/>
                <a:ea typeface="ＭＳ 明朝"/>
                <a:cs typeface="Times New Roman"/>
              </a:rPr>
              <a:t>C</a:t>
            </a:r>
            <a:r>
              <a:rPr lang="ja-JP" altLang="en-US" sz="1200" kern="100" dirty="0">
                <a:solidFill>
                  <a:prstClr val="black"/>
                </a:solidFill>
                <a:latin typeface="Century"/>
                <a:ea typeface="HG丸ｺﾞｼｯｸM-PRO"/>
                <a:cs typeface="Times New Roman"/>
              </a:rPr>
              <a:t>さん</a:t>
            </a:r>
            <a:endParaRPr lang="ja-JP" altLang="en-US" sz="1200" kern="100" dirty="0">
              <a:solidFill>
                <a:prstClr val="black"/>
              </a:solidFill>
              <a:latin typeface="Century"/>
              <a:ea typeface="ＭＳ 明朝"/>
              <a:cs typeface="Times New Roman"/>
            </a:endParaRPr>
          </a:p>
        </p:txBody>
      </p:sp>
      <p:sp>
        <p:nvSpPr>
          <p:cNvPr id="125" name="角丸四角形 124"/>
          <p:cNvSpPr/>
          <p:nvPr/>
        </p:nvSpPr>
        <p:spPr>
          <a:xfrm>
            <a:off x="6932015" y="3420012"/>
            <a:ext cx="1990186" cy="530653"/>
          </a:xfrm>
          <a:prstGeom prst="round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horz" wrap="square" lIns="0" tIns="0" rIns="0" bIns="0" numCol="1" spcCol="0" rtlCol="0" fromWordArt="0" anchor="ctr" anchorCtr="0" forceAA="0" compatLnSpc="1">
            <a:prstTxWarp prst="textNoShape">
              <a:avLst/>
            </a:prstTxWarp>
            <a:noAutofit/>
          </a:bodyPr>
          <a:lstStyle/>
          <a:p>
            <a:pPr algn="ctr"/>
            <a:r>
              <a:rPr lang="ja-JP" altLang="en-US" sz="2800" kern="100" dirty="0">
                <a:solidFill>
                  <a:prstClr val="white"/>
                </a:solidFill>
                <a:latin typeface="Century"/>
                <a:ea typeface="HGPｺﾞｼｯｸM"/>
                <a:cs typeface="Times New Roman"/>
              </a:rPr>
              <a:t>アウティング</a:t>
            </a:r>
            <a:endParaRPr lang="ja-JP" altLang="en-US" sz="1600" kern="100" dirty="0">
              <a:solidFill>
                <a:prstClr val="white"/>
              </a:solidFill>
              <a:latin typeface="Century"/>
              <a:ea typeface="ＭＳ 明朝"/>
              <a:cs typeface="Times New Roman"/>
            </a:endParaRPr>
          </a:p>
        </p:txBody>
      </p:sp>
      <p:sp>
        <p:nvSpPr>
          <p:cNvPr id="129" name="爆発 2 128"/>
          <p:cNvSpPr/>
          <p:nvPr/>
        </p:nvSpPr>
        <p:spPr>
          <a:xfrm>
            <a:off x="5147857" y="1192182"/>
            <a:ext cx="1324457" cy="1058501"/>
          </a:xfrm>
          <a:prstGeom prst="irregularSeal2">
            <a:avLst/>
          </a:prstGeom>
          <a:solidFill>
            <a:srgbClr val="FF0000"/>
          </a:solidFill>
          <a:ln w="9525" cap="flat" cmpd="sng" algn="ctr">
            <a:solidFill>
              <a:sysClr val="window" lastClr="FFFFFF"/>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2000" kern="100" dirty="0">
                <a:solidFill>
                  <a:srgbClr val="FFFFFF"/>
                </a:solidFill>
                <a:latin typeface="HG創英角ﾎﾟｯﾌﾟ体"/>
                <a:ea typeface="ＭＳ 明朝"/>
                <a:cs typeface="Times New Roman"/>
              </a:rPr>
              <a:t> </a:t>
            </a:r>
            <a:endParaRPr lang="ja-JP" altLang="en-US" sz="1050" kern="100" dirty="0">
              <a:solidFill>
                <a:prstClr val="black"/>
              </a:solidFill>
              <a:latin typeface="Century"/>
              <a:ea typeface="ＭＳ 明朝"/>
              <a:cs typeface="Times New Roman"/>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8374" y="3988545"/>
            <a:ext cx="1420813"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1" name="横巻き 130"/>
          <p:cNvSpPr/>
          <p:nvPr/>
        </p:nvSpPr>
        <p:spPr>
          <a:xfrm>
            <a:off x="98052" y="4960937"/>
            <a:ext cx="8856662" cy="1846601"/>
          </a:xfrm>
          <a:prstGeom prst="horizontalScroll">
            <a:avLst/>
          </a:prstGeom>
          <a:ln/>
        </p:spPr>
        <p:style>
          <a:lnRef idx="1">
            <a:schemeClr val="accent6"/>
          </a:lnRef>
          <a:fillRef idx="2">
            <a:schemeClr val="accent6"/>
          </a:fillRef>
          <a:effectRef idx="1">
            <a:schemeClr val="accent6"/>
          </a:effectRef>
          <a:fontRef idx="minor">
            <a:schemeClr val="dk1"/>
          </a:fontRef>
        </p:style>
        <p:txBody>
          <a:bodyPr anchor="ctr"/>
          <a:lstStyle/>
          <a:p>
            <a:pPr>
              <a:defRPr/>
            </a:pPr>
            <a:r>
              <a:rPr lang="ja-JP" altLang="en-US" sz="2400" b="1" kern="0" dirty="0">
                <a:solidFill>
                  <a:prstClr val="black"/>
                </a:solidFill>
                <a:latin typeface="ＭＳ Ｐゴシック"/>
              </a:rPr>
              <a:t>   カミングアウトをするかしない</a:t>
            </a:r>
            <a:r>
              <a:rPr lang="ja-JP" altLang="en-US" sz="2400" b="1" kern="0">
                <a:solidFill>
                  <a:prstClr val="black"/>
                </a:solidFill>
                <a:latin typeface="ＭＳ Ｐゴシック"/>
              </a:rPr>
              <a:t>かは，</a:t>
            </a:r>
            <a:r>
              <a:rPr lang="ja-JP" altLang="en-US" sz="2400" b="1" kern="0">
                <a:solidFill>
                  <a:srgbClr val="FF0000"/>
                </a:solidFill>
                <a:latin typeface="ＭＳ Ｐゴシック"/>
              </a:rPr>
              <a:t>本人</a:t>
            </a:r>
            <a:r>
              <a:rPr lang="ja-JP" altLang="en-US" sz="2400" b="1" kern="0" dirty="0">
                <a:solidFill>
                  <a:srgbClr val="FF0000"/>
                </a:solidFill>
                <a:latin typeface="ＭＳ Ｐゴシック"/>
              </a:rPr>
              <a:t>の意思（保護者の意思も含む）</a:t>
            </a:r>
            <a:r>
              <a:rPr lang="ja-JP" altLang="en-US" sz="2400" b="1" kern="0" dirty="0">
                <a:solidFill>
                  <a:prstClr val="black"/>
                </a:solidFill>
                <a:latin typeface="ＭＳ Ｐゴシック"/>
              </a:rPr>
              <a:t>と，カミングアウトを受け止める</a:t>
            </a:r>
            <a:r>
              <a:rPr lang="ja-JP" altLang="en-US" sz="2400" b="1" kern="0" dirty="0">
                <a:solidFill>
                  <a:srgbClr val="0000CC"/>
                </a:solidFill>
                <a:latin typeface="ＭＳ Ｐゴシック"/>
              </a:rPr>
              <a:t>周囲の状況</a:t>
            </a:r>
            <a:r>
              <a:rPr lang="ja-JP" altLang="en-US" sz="2400" b="1" kern="0" dirty="0">
                <a:solidFill>
                  <a:prstClr val="black"/>
                </a:solidFill>
                <a:latin typeface="ＭＳ Ｐゴシック"/>
              </a:rPr>
              <a:t>を踏まえて考えます。</a:t>
            </a:r>
            <a:r>
              <a:rPr lang="ja-JP" altLang="en-US" sz="2400" b="1" u="sng" kern="0" dirty="0">
                <a:solidFill>
                  <a:prstClr val="black"/>
                </a:solidFill>
                <a:latin typeface="ＭＳ Ｐゴシック"/>
              </a:rPr>
              <a:t>周りから強く促すことは厳禁</a:t>
            </a:r>
            <a:r>
              <a:rPr lang="ja-JP" altLang="en-US" sz="2400" b="1" kern="0" dirty="0">
                <a:solidFill>
                  <a:prstClr val="black"/>
                </a:solidFill>
                <a:latin typeface="ＭＳ Ｐゴシック"/>
              </a:rPr>
              <a:t>です。</a:t>
            </a:r>
          </a:p>
        </p:txBody>
      </p:sp>
      <p:sp>
        <p:nvSpPr>
          <p:cNvPr id="3" name="対角する 2 つの角を丸めた四角形 2"/>
          <p:cNvSpPr/>
          <p:nvPr/>
        </p:nvSpPr>
        <p:spPr>
          <a:xfrm>
            <a:off x="250987" y="230577"/>
            <a:ext cx="5334000" cy="622300"/>
          </a:xfrm>
          <a:prstGeom prst="round2DiagRect">
            <a:avLst/>
          </a:prstGeom>
          <a:solidFill>
            <a:srgbClr val="FFFF00"/>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a:solidFill>
                  <a:schemeClr val="tx1"/>
                </a:solidFill>
                <a:latin typeface="HGP創英角ｺﾞｼｯｸUB" panose="020B0900000000000000" pitchFamily="50" charset="-128"/>
                <a:ea typeface="HGP創英角ｺﾞｼｯｸUB" panose="020B0900000000000000" pitchFamily="50" charset="-128"/>
              </a:rPr>
              <a:t>カミングアウトとアウティング</a:t>
            </a:r>
          </a:p>
        </p:txBody>
      </p:sp>
    </p:spTree>
    <p:extLst>
      <p:ext uri="{BB962C8B-B14F-4D97-AF65-F5344CB8AC3E}">
        <p14:creationId xmlns:p14="http://schemas.microsoft.com/office/powerpoint/2010/main" val="270699340"/>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4220" y="1348869"/>
            <a:ext cx="2590539" cy="3479542"/>
          </a:xfrm>
          <a:prstGeom prst="rect">
            <a:avLst/>
          </a:prstGeom>
        </p:spPr>
      </p:pic>
      <p:sp>
        <p:nvSpPr>
          <p:cNvPr id="5" name="横巻き 4"/>
          <p:cNvSpPr/>
          <p:nvPr/>
        </p:nvSpPr>
        <p:spPr>
          <a:xfrm>
            <a:off x="1905332" y="109157"/>
            <a:ext cx="5486399" cy="945201"/>
          </a:xfrm>
          <a:prstGeom prst="horizontalScroll">
            <a:avLst/>
          </a:prstGeom>
          <a:solidFill>
            <a:srgbClr val="FFCC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latin typeface="ＤＦ特太ゴシック体" panose="020B0509000000000000" pitchFamily="49" charset="-128"/>
                <a:ea typeface="ＤＦ特太ゴシック体" panose="020B0509000000000000" pitchFamily="49" charset="-128"/>
              </a:rPr>
              <a:t>こんな資料があります！！</a:t>
            </a:r>
          </a:p>
        </p:txBody>
      </p:sp>
      <p:pic>
        <p:nvPicPr>
          <p:cNvPr id="6" name="図 5" descr="C:\Users\00711080\Desktop\Murata\イラスト\子ども達\いろいろな表情\96fe4ac1.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08743" y="1658524"/>
            <a:ext cx="1324841" cy="945201"/>
          </a:xfrm>
          <a:prstGeom prst="rect">
            <a:avLst/>
          </a:prstGeom>
          <a:noFill/>
          <a:ln>
            <a:noFill/>
          </a:ln>
        </p:spPr>
      </p:pic>
      <p:sp>
        <p:nvSpPr>
          <p:cNvPr id="7" name="角丸四角形吹き出し 6"/>
          <p:cNvSpPr/>
          <p:nvPr/>
        </p:nvSpPr>
        <p:spPr>
          <a:xfrm>
            <a:off x="1832452" y="4574540"/>
            <a:ext cx="4138690" cy="1945640"/>
          </a:xfrm>
          <a:prstGeom prst="wedgeRoundRectCallout">
            <a:avLst>
              <a:gd name="adj1" fmla="val -54260"/>
              <a:gd name="adj2" fmla="val 1146"/>
              <a:gd name="adj3" fmla="val 16667"/>
            </a:avLst>
          </a:prstGeom>
          <a:solidFill>
            <a:srgbClr val="FFFFCC"/>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spc="-300" dirty="0">
                <a:solidFill>
                  <a:schemeClr val="tx1"/>
                </a:solidFill>
                <a:latin typeface="ＭＳ ゴシック" panose="020B0609070205080204" pitchFamily="49" charset="-128"/>
                <a:ea typeface="ＭＳ ゴシック" panose="020B0609070205080204" pitchFamily="49" charset="-128"/>
              </a:rPr>
              <a:t>　学校教育において「性的マイノリティ」への理解と認識を深めるための指導資料。</a:t>
            </a:r>
            <a:endParaRPr lang="en-US" altLang="ja-JP" sz="2400" spc="-300" dirty="0">
              <a:solidFill>
                <a:schemeClr val="tx1"/>
              </a:solidFill>
              <a:latin typeface="ＭＳ ゴシック" panose="020B0609070205080204" pitchFamily="49" charset="-128"/>
              <a:ea typeface="ＭＳ ゴシック" panose="020B0609070205080204" pitchFamily="49" charset="-128"/>
            </a:endParaRPr>
          </a:p>
          <a:p>
            <a:r>
              <a:rPr lang="ja-JP" altLang="en-US" sz="2400" spc="-300" dirty="0">
                <a:solidFill>
                  <a:schemeClr val="tx1"/>
                </a:solidFill>
                <a:latin typeface="ＭＳ ゴシック" panose="020B0609070205080204" pitchFamily="49" charset="-128"/>
                <a:ea typeface="ＭＳ ゴシック" panose="020B0609070205080204" pitchFamily="49" charset="-128"/>
              </a:rPr>
              <a:t>　理論編と実践編の２部構成になっています。</a:t>
            </a:r>
            <a:r>
              <a:rPr kumimoji="1" lang="ja-JP" altLang="en-US" sz="2400" spc="-300" dirty="0">
                <a:solidFill>
                  <a:schemeClr val="tx1"/>
                </a:solidFill>
                <a:latin typeface="ＭＳ ゴシック" panose="020B0609070205080204" pitchFamily="49" charset="-128"/>
                <a:ea typeface="ＭＳ ゴシック" panose="020B0609070205080204" pitchFamily="49" charset="-128"/>
              </a:rPr>
              <a:t>　</a:t>
            </a:r>
          </a:p>
        </p:txBody>
      </p:sp>
      <p:pic>
        <p:nvPicPr>
          <p:cNvPr id="8" name="図 7" descr="C:\Users\00711080\Desktop\Murata\イラスト\子ども達\いろいろな表情\96fe4ac1.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5121" y="4828411"/>
            <a:ext cx="1280160" cy="983109"/>
          </a:xfrm>
          <a:prstGeom prst="rect">
            <a:avLst/>
          </a:prstGeom>
          <a:noFill/>
          <a:ln>
            <a:noFill/>
          </a:ln>
        </p:spPr>
      </p:pic>
      <p:pic>
        <p:nvPicPr>
          <p:cNvPr id="10" name="図 9">
            <a:extLst>
              <a:ext uri="{FF2B5EF4-FFF2-40B4-BE49-F238E27FC236}">
                <a16:creationId xmlns:a16="http://schemas.microsoft.com/office/drawing/2014/main" id="{586B5ABA-715C-4630-B368-1A168EE3A06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50287" y="2644810"/>
            <a:ext cx="2699900" cy="3880638"/>
          </a:xfrm>
          <a:prstGeom prst="rect">
            <a:avLst/>
          </a:prstGeom>
          <a:ln>
            <a:solidFill>
              <a:schemeClr val="tx1"/>
            </a:solidFill>
          </a:ln>
        </p:spPr>
      </p:pic>
      <p:sp>
        <p:nvSpPr>
          <p:cNvPr id="9" name="角丸四角形吹き出し 8"/>
          <p:cNvSpPr/>
          <p:nvPr/>
        </p:nvSpPr>
        <p:spPr>
          <a:xfrm>
            <a:off x="3094759" y="1143001"/>
            <a:ext cx="4296972" cy="1945639"/>
          </a:xfrm>
          <a:prstGeom prst="wedgeRoundRectCallout">
            <a:avLst>
              <a:gd name="adj1" fmla="val 54466"/>
              <a:gd name="adj2" fmla="val -5627"/>
              <a:gd name="adj3" fmla="val 16667"/>
            </a:avLst>
          </a:prstGeom>
          <a:solidFill>
            <a:srgbClr val="FFFFCC"/>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spc="-300" dirty="0">
                <a:solidFill>
                  <a:schemeClr val="tx1"/>
                </a:solidFill>
                <a:latin typeface="ＭＳ ゴシック" panose="020B0609070205080204" pitchFamily="49" charset="-128"/>
                <a:ea typeface="ＭＳ ゴシック" panose="020B0609070205080204" pitchFamily="49" charset="-128"/>
              </a:rPr>
              <a:t>　性的マイノリティとされる</a:t>
            </a:r>
            <a:endParaRPr lang="en-US" altLang="ja-JP" sz="2400" spc="-300" dirty="0">
              <a:solidFill>
                <a:schemeClr val="tx1"/>
              </a:solidFill>
              <a:latin typeface="ＭＳ ゴシック" panose="020B0609070205080204" pitchFamily="49" charset="-128"/>
              <a:ea typeface="ＭＳ ゴシック" panose="020B0609070205080204" pitchFamily="49" charset="-128"/>
            </a:endParaRPr>
          </a:p>
          <a:p>
            <a:r>
              <a:rPr lang="ja-JP" altLang="en-US" sz="2400" spc="-300" dirty="0">
                <a:solidFill>
                  <a:schemeClr val="tx1"/>
                </a:solidFill>
                <a:latin typeface="ＭＳ ゴシック" panose="020B0609070205080204" pitchFamily="49" charset="-128"/>
                <a:ea typeface="ＭＳ ゴシック" panose="020B0609070205080204" pitchFamily="49" charset="-128"/>
              </a:rPr>
              <a:t>児童生徒への対応について，</a:t>
            </a:r>
            <a:endParaRPr lang="en-US" altLang="ja-JP" sz="2400" spc="-300" dirty="0">
              <a:solidFill>
                <a:schemeClr val="tx1"/>
              </a:solidFill>
              <a:latin typeface="ＭＳ ゴシック" panose="020B0609070205080204" pitchFamily="49" charset="-128"/>
              <a:ea typeface="ＭＳ ゴシック" panose="020B0609070205080204" pitchFamily="49" charset="-128"/>
            </a:endParaRPr>
          </a:p>
          <a:p>
            <a:r>
              <a:rPr lang="ja-JP" altLang="en-US" sz="2400" spc="-300" dirty="0">
                <a:solidFill>
                  <a:schemeClr val="tx1"/>
                </a:solidFill>
                <a:latin typeface="ＭＳ ゴシック" panose="020B0609070205080204" pitchFamily="49" charset="-128"/>
                <a:ea typeface="ＭＳ ゴシック" panose="020B0609070205080204" pitchFamily="49" charset="-128"/>
              </a:rPr>
              <a:t>学校からの質問とその回答を</a:t>
            </a:r>
            <a:endParaRPr lang="en-US" altLang="ja-JP" sz="2400" spc="-300" dirty="0">
              <a:solidFill>
                <a:schemeClr val="tx1"/>
              </a:solidFill>
              <a:latin typeface="ＭＳ ゴシック" panose="020B0609070205080204" pitchFamily="49" charset="-128"/>
              <a:ea typeface="ＭＳ ゴシック" panose="020B0609070205080204" pitchFamily="49" charset="-128"/>
            </a:endParaRPr>
          </a:p>
          <a:p>
            <a:r>
              <a:rPr lang="ja-JP" altLang="en-US" sz="2400" spc="-300" dirty="0">
                <a:solidFill>
                  <a:schemeClr val="tx1"/>
                </a:solidFill>
                <a:latin typeface="ＭＳ ゴシック" panose="020B0609070205080204" pitchFamily="49" charset="-128"/>
                <a:ea typeface="ＭＳ ゴシック" panose="020B0609070205080204" pitchFamily="49" charset="-128"/>
              </a:rPr>
              <a:t>Ｑ＆Ａにまとめたリーフレット。</a:t>
            </a:r>
            <a:endParaRPr lang="en-US" altLang="ja-JP" sz="2400" spc="-300" dirty="0">
              <a:solidFill>
                <a:schemeClr val="tx1"/>
              </a:solidFill>
              <a:latin typeface="ＭＳ ゴシック" panose="020B0609070205080204" pitchFamily="49" charset="-128"/>
              <a:ea typeface="ＭＳ ゴシック" panose="020B0609070205080204" pitchFamily="49" charset="-128"/>
            </a:endParaRPr>
          </a:p>
          <a:p>
            <a:r>
              <a:rPr kumimoji="1" lang="ja-JP" altLang="en-US" sz="2400" spc="-300" dirty="0">
                <a:solidFill>
                  <a:schemeClr val="tx1"/>
                </a:solidFill>
                <a:latin typeface="ＭＳ ゴシック" panose="020B0609070205080204" pitchFamily="49" charset="-128"/>
                <a:ea typeface="ＭＳ ゴシック" panose="020B0609070205080204" pitchFamily="49" charset="-128"/>
              </a:rPr>
              <a:t>　令和５年３月に改訂しました。</a:t>
            </a:r>
            <a:r>
              <a:rPr kumimoji="1" lang="ja-JP" altLang="en-US" sz="2400" dirty="0">
                <a:solidFill>
                  <a:schemeClr val="tx1"/>
                </a:solidFill>
                <a:latin typeface="ＭＳ ゴシック" panose="020B0609070205080204" pitchFamily="49" charset="-128"/>
                <a:ea typeface="ＭＳ ゴシック" panose="020B0609070205080204" pitchFamily="49" charset="-128"/>
              </a:rPr>
              <a:t>　</a:t>
            </a:r>
          </a:p>
        </p:txBody>
      </p:sp>
    </p:spTree>
    <p:extLst>
      <p:ext uri="{BB962C8B-B14F-4D97-AF65-F5344CB8AC3E}">
        <p14:creationId xmlns:p14="http://schemas.microsoft.com/office/powerpoint/2010/main" val="1413585257"/>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B7B56892-5D06-422C-A551-1196E8AD73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4790" y="1275907"/>
            <a:ext cx="1985543" cy="2896044"/>
          </a:xfrm>
          <a:prstGeom prst="rect">
            <a:avLst/>
          </a:prstGeom>
          <a:ln>
            <a:solidFill>
              <a:schemeClr val="tx1"/>
            </a:solidFill>
          </a:ln>
        </p:spPr>
      </p:pic>
      <p:pic>
        <p:nvPicPr>
          <p:cNvPr id="6" name="図 5">
            <a:extLst>
              <a:ext uri="{FF2B5EF4-FFF2-40B4-BE49-F238E27FC236}">
                <a16:creationId xmlns:a16="http://schemas.microsoft.com/office/drawing/2014/main" id="{39EFB2BC-8D4F-42CD-8239-CC3D036C2B8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66269" y="3745137"/>
            <a:ext cx="2011461" cy="2896044"/>
          </a:xfrm>
          <a:prstGeom prst="rect">
            <a:avLst/>
          </a:prstGeom>
          <a:ln>
            <a:solidFill>
              <a:schemeClr val="tx1"/>
            </a:solidFill>
          </a:ln>
        </p:spPr>
      </p:pic>
      <p:pic>
        <p:nvPicPr>
          <p:cNvPr id="8" name="図 7">
            <a:extLst>
              <a:ext uri="{FF2B5EF4-FFF2-40B4-BE49-F238E27FC236}">
                <a16:creationId xmlns:a16="http://schemas.microsoft.com/office/drawing/2014/main" id="{8E06E5E1-670A-4785-83A3-297A0908186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17492" y="1339404"/>
            <a:ext cx="2011461" cy="2939058"/>
          </a:xfrm>
          <a:prstGeom prst="rect">
            <a:avLst/>
          </a:prstGeom>
          <a:ln>
            <a:solidFill>
              <a:schemeClr val="tx1"/>
            </a:solidFill>
          </a:ln>
        </p:spPr>
      </p:pic>
      <p:sp>
        <p:nvSpPr>
          <p:cNvPr id="11" name="正方形/長方形 10">
            <a:extLst>
              <a:ext uri="{FF2B5EF4-FFF2-40B4-BE49-F238E27FC236}">
                <a16:creationId xmlns:a16="http://schemas.microsoft.com/office/drawing/2014/main" id="{40657329-8103-4DF0-A797-ED5BA61EF7B5}"/>
              </a:ext>
            </a:extLst>
          </p:cNvPr>
          <p:cNvSpPr/>
          <p:nvPr/>
        </p:nvSpPr>
        <p:spPr>
          <a:xfrm>
            <a:off x="260347" y="205935"/>
            <a:ext cx="8623306" cy="707886"/>
          </a:xfrm>
          <a:prstGeom prst="rect">
            <a:avLst/>
          </a:prstGeom>
          <a:solidFill>
            <a:srgbClr val="B9FC60"/>
          </a:solidFill>
        </p:spPr>
        <p:txBody>
          <a:bodyPr wrap="square">
            <a:spAutoFit/>
          </a:bodyPr>
          <a:lstStyle/>
          <a:p>
            <a:r>
              <a:rPr lang="ja-JP" altLang="en-US" sz="2000" dirty="0">
                <a:latin typeface="BIZ UDゴシック" panose="020B0400000000000000" pitchFamily="49" charset="-128"/>
                <a:ea typeface="BIZ UDゴシック" panose="020B0400000000000000" pitchFamily="49" charset="-128"/>
              </a:rPr>
              <a:t>リーフレット</a:t>
            </a:r>
            <a:endParaRPr lang="en-US" altLang="ja-JP" sz="2000" dirty="0">
              <a:latin typeface="BIZ UDゴシック" panose="020B0400000000000000" pitchFamily="49" charset="-128"/>
              <a:ea typeface="BIZ UDゴシック" panose="020B0400000000000000" pitchFamily="49" charset="-128"/>
            </a:endParaRPr>
          </a:p>
          <a:p>
            <a:pPr algn="ctr"/>
            <a:r>
              <a:rPr lang="ja-JP" altLang="en-US" sz="2000" dirty="0">
                <a:latin typeface="BIZ UDゴシック" panose="020B0400000000000000" pitchFamily="49" charset="-128"/>
                <a:ea typeface="BIZ UDゴシック" panose="020B0400000000000000" pitchFamily="49" charset="-128"/>
              </a:rPr>
              <a:t>「性的マイノリティへの正しい理解と認識を深めるために」改訂内容</a:t>
            </a:r>
          </a:p>
        </p:txBody>
      </p:sp>
      <p:sp>
        <p:nvSpPr>
          <p:cNvPr id="12" name="吹き出し: 四角形 11">
            <a:extLst>
              <a:ext uri="{FF2B5EF4-FFF2-40B4-BE49-F238E27FC236}">
                <a16:creationId xmlns:a16="http://schemas.microsoft.com/office/drawing/2014/main" id="{93AF3066-FC92-4D3D-9801-5B2DF1D41DAB}"/>
              </a:ext>
            </a:extLst>
          </p:cNvPr>
          <p:cNvSpPr/>
          <p:nvPr/>
        </p:nvSpPr>
        <p:spPr>
          <a:xfrm>
            <a:off x="260347" y="4508029"/>
            <a:ext cx="2978853" cy="2133152"/>
          </a:xfrm>
          <a:prstGeom prst="wedgeRectCallout">
            <a:avLst>
              <a:gd name="adj1" fmla="val -5053"/>
              <a:gd name="adj2" fmla="val -60270"/>
            </a:avLst>
          </a:prstGeom>
          <a:solidFill>
            <a:schemeClr val="accent4">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latin typeface="BIZ UDゴシック" panose="020B0400000000000000" pitchFamily="49" charset="-128"/>
                <a:ea typeface="BIZ UDゴシック" panose="020B0400000000000000" pitchFamily="49" charset="-128"/>
              </a:rPr>
              <a:t>　対応に当たって，組織的に取り組むことの重要性や，情報共有の在り方について示しています。情報共有の際は，アウティングにならないよう十分留意する必要があります。→</a:t>
            </a:r>
            <a:r>
              <a:rPr kumimoji="1" lang="en-US" altLang="ja-JP" dirty="0">
                <a:solidFill>
                  <a:schemeClr val="tx1"/>
                </a:solidFill>
                <a:latin typeface="BIZ UDゴシック" panose="020B0400000000000000" pitchFamily="49" charset="-128"/>
                <a:ea typeface="BIZ UDゴシック" panose="020B0400000000000000" pitchFamily="49" charset="-128"/>
              </a:rPr>
              <a:t>Q4</a:t>
            </a:r>
          </a:p>
        </p:txBody>
      </p:sp>
      <p:sp>
        <p:nvSpPr>
          <p:cNvPr id="13" name="吹き出し: 四角形 12">
            <a:extLst>
              <a:ext uri="{FF2B5EF4-FFF2-40B4-BE49-F238E27FC236}">
                <a16:creationId xmlns:a16="http://schemas.microsoft.com/office/drawing/2014/main" id="{C53CC31B-788A-407A-8112-038F65DB57D8}"/>
              </a:ext>
            </a:extLst>
          </p:cNvPr>
          <p:cNvSpPr/>
          <p:nvPr/>
        </p:nvSpPr>
        <p:spPr>
          <a:xfrm>
            <a:off x="2766137" y="1514661"/>
            <a:ext cx="3505550" cy="1862964"/>
          </a:xfrm>
          <a:prstGeom prst="wedgeRectCallout">
            <a:avLst>
              <a:gd name="adj1" fmla="val 10254"/>
              <a:gd name="adj2" fmla="val 63025"/>
            </a:avLst>
          </a:prstGeom>
          <a:solidFill>
            <a:schemeClr val="accent4">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latin typeface="BIZ UDゴシック" panose="020B0400000000000000" pitchFamily="49" charset="-128"/>
                <a:ea typeface="BIZ UDゴシック" panose="020B0400000000000000" pitchFamily="49" charset="-128"/>
              </a:rPr>
              <a:t>　性的マイノリティとされる児童生徒が入学する際のサポート体制づくりは，当事者である児童生徒やその保護者の意向などを踏まえ，個別の事情に応じて進める必要があります。→</a:t>
            </a:r>
            <a:r>
              <a:rPr kumimoji="1" lang="en-US" altLang="ja-JP" dirty="0">
                <a:solidFill>
                  <a:schemeClr val="tx1"/>
                </a:solidFill>
                <a:latin typeface="BIZ UDゴシック" panose="020B0400000000000000" pitchFamily="49" charset="-128"/>
                <a:ea typeface="BIZ UDゴシック" panose="020B0400000000000000" pitchFamily="49" charset="-128"/>
              </a:rPr>
              <a:t>Q7</a:t>
            </a:r>
            <a:endParaRPr kumimoji="1" lang="ja-JP" altLang="en-US" dirty="0">
              <a:solidFill>
                <a:schemeClr val="tx1"/>
              </a:solidFill>
              <a:latin typeface="BIZ UDゴシック" panose="020B0400000000000000" pitchFamily="49" charset="-128"/>
              <a:ea typeface="BIZ UDゴシック" panose="020B0400000000000000" pitchFamily="49" charset="-128"/>
            </a:endParaRPr>
          </a:p>
        </p:txBody>
      </p:sp>
      <p:sp>
        <p:nvSpPr>
          <p:cNvPr id="14" name="吹き出し: 四角形 13">
            <a:extLst>
              <a:ext uri="{FF2B5EF4-FFF2-40B4-BE49-F238E27FC236}">
                <a16:creationId xmlns:a16="http://schemas.microsoft.com/office/drawing/2014/main" id="{F61C1D41-33BC-4791-AA68-4D71B046397D}"/>
              </a:ext>
            </a:extLst>
          </p:cNvPr>
          <p:cNvSpPr/>
          <p:nvPr/>
        </p:nvSpPr>
        <p:spPr>
          <a:xfrm>
            <a:off x="5904799" y="4501208"/>
            <a:ext cx="2978853" cy="2133152"/>
          </a:xfrm>
          <a:prstGeom prst="wedgeRectCallout">
            <a:avLst>
              <a:gd name="adj1" fmla="val -7248"/>
              <a:gd name="adj2" fmla="val -5778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latin typeface="BIZ UDゴシック" panose="020B0400000000000000" pitchFamily="49" charset="-128"/>
                <a:ea typeface="BIZ UDゴシック" panose="020B0400000000000000" pitchFamily="49" charset="-128"/>
              </a:rPr>
              <a:t>　相談しやすい環境づくりについて，教職員は，性的マイノリティへの理解を深めるとともに，児童生徒のよき理解者になることや人権感覚を身に付けることが求められます。</a:t>
            </a:r>
            <a:r>
              <a:rPr kumimoji="1" lang="ja-JP" altLang="en-US" dirty="0">
                <a:solidFill>
                  <a:schemeClr val="tx1"/>
                </a:solidFill>
                <a:latin typeface="BIZ UDゴシック" panose="020B0400000000000000" pitchFamily="49" charset="-128"/>
                <a:ea typeface="BIZ UDゴシック" panose="020B0400000000000000" pitchFamily="49" charset="-128"/>
              </a:rPr>
              <a:t>→４</a:t>
            </a:r>
          </a:p>
        </p:txBody>
      </p:sp>
    </p:spTree>
    <p:extLst>
      <p:ext uri="{BB962C8B-B14F-4D97-AF65-F5344CB8AC3E}">
        <p14:creationId xmlns:p14="http://schemas.microsoft.com/office/powerpoint/2010/main" val="94626299"/>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3" name="Rectangle 15">
            <a:extLst>
              <a:ext uri="{FF2B5EF4-FFF2-40B4-BE49-F238E27FC236}">
                <a16:creationId xmlns:a16="http://schemas.microsoft.com/office/drawing/2014/main" id="{55666830-9A19-4E01-8505-D6C7F9AC5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図 6">
            <a:extLst>
              <a:ext uri="{FF2B5EF4-FFF2-40B4-BE49-F238E27FC236}">
                <a16:creationId xmlns:a16="http://schemas.microsoft.com/office/drawing/2014/main" id="{12427214-8261-48B7-90B0-21359600435D}"/>
              </a:ext>
            </a:extLst>
          </p:cNvPr>
          <p:cNvPicPr>
            <a:picLocks noChangeAspect="1"/>
          </p:cNvPicPr>
          <p:nvPr/>
        </p:nvPicPr>
        <p:blipFill rotWithShape="1">
          <a:blip r:embed="rId3"/>
          <a:srcRect l="20421" r="7323" b="-2"/>
          <a:stretch/>
        </p:blipFill>
        <p:spPr>
          <a:xfrm>
            <a:off x="4197365" y="0"/>
            <a:ext cx="4468557" cy="5055812"/>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a:effectLst>
            <a:softEdge rad="165100"/>
          </a:effectLst>
        </p:spPr>
      </p:pic>
      <p:sp useBgFill="1">
        <p:nvSpPr>
          <p:cNvPr id="14" name="Freeform: Shape 17">
            <a:extLst>
              <a:ext uri="{FF2B5EF4-FFF2-40B4-BE49-F238E27FC236}">
                <a16:creationId xmlns:a16="http://schemas.microsoft.com/office/drawing/2014/main" id="{AE9FC877-7FB6-4D22-9988-35420644E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3719285"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kumimoji="0" lang="en-US">
              <a:solidFill>
                <a:prstClr val="white"/>
              </a:solidFill>
              <a:latin typeface="Calibri" panose="020F0502020204030204"/>
            </a:endParaRPr>
          </a:p>
        </p:txBody>
      </p:sp>
      <p:sp useBgFill="1">
        <p:nvSpPr>
          <p:cNvPr id="15" name="Freeform: Shape 19">
            <a:extLst>
              <a:ext uri="{FF2B5EF4-FFF2-40B4-BE49-F238E27FC236}">
                <a16:creationId xmlns:a16="http://schemas.microsoft.com/office/drawing/2014/main" id="{E41809D1-F12E-46BB-B804-5F209D325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3711665"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kumimoji="0" lang="en-US">
              <a:solidFill>
                <a:prstClr val="white"/>
              </a:solidFill>
              <a:latin typeface="Calibri" panose="020F0502020204030204"/>
            </a:endParaRPr>
          </a:p>
        </p:txBody>
      </p:sp>
      <p:sp>
        <p:nvSpPr>
          <p:cNvPr id="11" name="Text Box 4">
            <a:extLst>
              <a:ext uri="{FF2B5EF4-FFF2-40B4-BE49-F238E27FC236}">
                <a16:creationId xmlns:a16="http://schemas.microsoft.com/office/drawing/2014/main" id="{3CB42EDD-3162-49AA-A473-24B9D15A9A4B}"/>
              </a:ext>
            </a:extLst>
          </p:cNvPr>
          <p:cNvSpPr txBox="1">
            <a:spLocks noChangeArrowheads="1"/>
          </p:cNvSpPr>
          <p:nvPr/>
        </p:nvSpPr>
        <p:spPr bwMode="auto">
          <a:xfrm>
            <a:off x="244756" y="-32134"/>
            <a:ext cx="3711665" cy="374556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lIns="91440" tIns="45720" rIns="91440" bIns="45720" rtlCol="0" anchor="b">
            <a:norm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nSpc>
                <a:spcPct val="90000"/>
              </a:lnSpc>
              <a:spcBef>
                <a:spcPct val="0"/>
              </a:spcBef>
              <a:spcAft>
                <a:spcPts val="600"/>
              </a:spcAft>
              <a:buNone/>
            </a:pPr>
            <a:r>
              <a:rPr lang="ja-JP" altLang="en-US" sz="2900" dirty="0">
                <a:latin typeface="BIZ UD明朝 Medium" panose="02020500000000000000" pitchFamily="17" charset="-128"/>
                <a:ea typeface="BIZ UD明朝 Medium" panose="02020500000000000000" pitchFamily="17" charset="-128"/>
                <a:cs typeface="+mj-cs"/>
              </a:rPr>
              <a:t>  人権教育は，自分の生き方を見つめ，共に人生観を築き上げる教育です。</a:t>
            </a:r>
            <a:endParaRPr lang="en-US" altLang="ja-JP" sz="2900" dirty="0">
              <a:latin typeface="BIZ UD明朝 Medium" panose="02020500000000000000" pitchFamily="17" charset="-128"/>
              <a:ea typeface="BIZ UD明朝 Medium" panose="02020500000000000000" pitchFamily="17" charset="-128"/>
              <a:cs typeface="+mj-cs"/>
            </a:endParaRPr>
          </a:p>
          <a:p>
            <a:pPr>
              <a:lnSpc>
                <a:spcPct val="90000"/>
              </a:lnSpc>
              <a:spcBef>
                <a:spcPct val="0"/>
              </a:spcBef>
              <a:spcAft>
                <a:spcPts val="600"/>
              </a:spcAft>
              <a:buNone/>
            </a:pPr>
            <a:endParaRPr lang="ja-JP" altLang="en-US" sz="2900" dirty="0">
              <a:latin typeface="BIZ UD明朝 Medium" panose="02020500000000000000" pitchFamily="17" charset="-128"/>
              <a:ea typeface="BIZ UD明朝 Medium" panose="02020500000000000000" pitchFamily="17" charset="-128"/>
              <a:cs typeface="+mj-cs"/>
            </a:endParaRPr>
          </a:p>
          <a:p>
            <a:pPr>
              <a:lnSpc>
                <a:spcPct val="90000"/>
              </a:lnSpc>
              <a:spcBef>
                <a:spcPct val="0"/>
              </a:spcBef>
              <a:spcAft>
                <a:spcPts val="600"/>
              </a:spcAft>
              <a:buNone/>
            </a:pPr>
            <a:r>
              <a:rPr lang="ja-JP" altLang="en-US" sz="2900" dirty="0">
                <a:latin typeface="BIZ UD明朝 Medium" panose="02020500000000000000" pitchFamily="17" charset="-128"/>
                <a:ea typeface="BIZ UD明朝 Medium" panose="02020500000000000000" pitchFamily="17" charset="-128"/>
                <a:cs typeface="+mj-cs"/>
              </a:rPr>
              <a:t> 自分を大切に</a:t>
            </a:r>
            <a:r>
              <a:rPr lang="en-US" altLang="ja-JP" sz="2900" dirty="0">
                <a:latin typeface="BIZ UD明朝 Medium" panose="02020500000000000000" pitchFamily="17" charset="-128"/>
                <a:ea typeface="BIZ UD明朝 Medium" panose="02020500000000000000" pitchFamily="17" charset="-128"/>
                <a:cs typeface="+mj-cs"/>
              </a:rPr>
              <a:t>…</a:t>
            </a:r>
            <a:r>
              <a:rPr lang="ja-JP" altLang="en-US" sz="2900" dirty="0">
                <a:latin typeface="BIZ UD明朝 Medium" panose="02020500000000000000" pitchFamily="17" charset="-128"/>
                <a:ea typeface="BIZ UD明朝 Medium" panose="02020500000000000000" pitchFamily="17" charset="-128"/>
                <a:cs typeface="+mj-cs"/>
              </a:rPr>
              <a:t>　</a:t>
            </a:r>
            <a:br>
              <a:rPr lang="ja-JP" altLang="en-US" sz="2900" dirty="0">
                <a:latin typeface="BIZ UD明朝 Medium" panose="02020500000000000000" pitchFamily="17" charset="-128"/>
                <a:ea typeface="BIZ UD明朝 Medium" panose="02020500000000000000" pitchFamily="17" charset="-128"/>
                <a:cs typeface="+mj-cs"/>
              </a:rPr>
            </a:br>
            <a:r>
              <a:rPr lang="ja-JP" altLang="en-US" sz="2900" dirty="0">
                <a:latin typeface="BIZ UD明朝 Medium" panose="02020500000000000000" pitchFamily="17" charset="-128"/>
                <a:ea typeface="BIZ UD明朝 Medium" panose="02020500000000000000" pitchFamily="17" charset="-128"/>
                <a:cs typeface="+mj-cs"/>
              </a:rPr>
              <a:t>　 他の人を大切に</a:t>
            </a:r>
            <a:r>
              <a:rPr lang="en-US" altLang="ja-JP" sz="2900" dirty="0">
                <a:latin typeface="BIZ UD明朝 Medium" panose="02020500000000000000" pitchFamily="17" charset="-128"/>
                <a:ea typeface="BIZ UD明朝 Medium" panose="02020500000000000000" pitchFamily="17" charset="-128"/>
                <a:cs typeface="+mj-cs"/>
              </a:rPr>
              <a:t>…</a:t>
            </a:r>
          </a:p>
        </p:txBody>
      </p:sp>
      <p:sp>
        <p:nvSpPr>
          <p:cNvPr id="3" name="スライド番号プレースホルダー 2"/>
          <p:cNvSpPr>
            <a:spLocks noGrp="1"/>
          </p:cNvSpPr>
          <p:nvPr>
            <p:ph type="sldNum" sz="quarter" idx="12"/>
          </p:nvPr>
        </p:nvSpPr>
        <p:spPr>
          <a:xfrm>
            <a:off x="7315200" y="6356352"/>
            <a:ext cx="1200150" cy="365125"/>
          </a:xfrm>
        </p:spPr>
        <p:txBody>
          <a:bodyPr vert="horz" lIns="91440" tIns="45720" rIns="91440" bIns="45720" rtlCol="0" anchor="ctr">
            <a:normAutofit/>
          </a:bodyPr>
          <a:lstStyle/>
          <a:p>
            <a:pPr>
              <a:spcAft>
                <a:spcPts val="600"/>
              </a:spcAft>
              <a:defRPr/>
            </a:pPr>
            <a:fld id="{90237AB0-5452-4974-B0D6-AAC534A68F92}" type="slidenum">
              <a:rPr kumimoji="0" lang="en-US" altLang="ja-JP" sz="1000">
                <a:solidFill>
                  <a:schemeClr val="bg1"/>
                </a:solidFill>
                <a:latin typeface="Calibri" panose="020F0502020204030204"/>
              </a:rPr>
              <a:pPr>
                <a:spcAft>
                  <a:spcPts val="600"/>
                </a:spcAft>
                <a:defRPr/>
              </a:pPr>
              <a:t>15</a:t>
            </a:fld>
            <a:endParaRPr kumimoji="0" lang="en-US" altLang="ja-JP" sz="1000">
              <a:solidFill>
                <a:schemeClr val="bg1"/>
              </a:solidFill>
              <a:latin typeface="Calibri" panose="020F0502020204030204"/>
            </a:endParaRPr>
          </a:p>
        </p:txBody>
      </p:sp>
      <p:sp>
        <p:nvSpPr>
          <p:cNvPr id="2" name="正方形/長方形 1"/>
          <p:cNvSpPr/>
          <p:nvPr/>
        </p:nvSpPr>
        <p:spPr>
          <a:xfrm>
            <a:off x="5247190" y="6190367"/>
            <a:ext cx="3418732" cy="461665"/>
          </a:xfrm>
          <a:prstGeom prst="rect">
            <a:avLst/>
          </a:prstGeom>
        </p:spPr>
        <p:txBody>
          <a:bodyPr wrap="square">
            <a:spAutoFit/>
          </a:bodyPr>
          <a:lstStyle/>
          <a:p>
            <a:pPr algn="r">
              <a:spcAft>
                <a:spcPts val="600"/>
              </a:spcAft>
              <a:defRPr/>
            </a:pPr>
            <a:r>
              <a:rPr lang="ja-JP" altLang="en-US" sz="2400" spc="50" dirty="0">
                <a:ln w="11430"/>
                <a:solidFill>
                  <a:srgbClr val="0000CC"/>
                </a:solidFill>
                <a:effectLst>
                  <a:outerShdw blurRad="76200" dist="50800" dir="5400000" algn="tl" rotWithShape="0">
                    <a:srgbClr val="000000">
                      <a:alpha val="65000"/>
                    </a:srgbClr>
                  </a:outerShdw>
                </a:effectLst>
                <a:latin typeface="HGP創英角ｺﾞｼｯｸUB" panose="020B0900000000000000" pitchFamily="50" charset="-128"/>
                <a:ea typeface="HGP創英角ｺﾞｼｯｸUB" panose="020B0900000000000000" pitchFamily="50" charset="-128"/>
              </a:rPr>
              <a:t>県人権同和教育課</a:t>
            </a:r>
          </a:p>
        </p:txBody>
      </p:sp>
      <p:sp>
        <p:nvSpPr>
          <p:cNvPr id="9" name="テキスト ボックス 8">
            <a:extLst>
              <a:ext uri="{FF2B5EF4-FFF2-40B4-BE49-F238E27FC236}">
                <a16:creationId xmlns:a16="http://schemas.microsoft.com/office/drawing/2014/main" id="{62658F6D-5B88-4DF6-BDC9-831B39F2645D}"/>
              </a:ext>
            </a:extLst>
          </p:cNvPr>
          <p:cNvSpPr txBox="1"/>
          <p:nvPr/>
        </p:nvSpPr>
        <p:spPr>
          <a:xfrm>
            <a:off x="128634" y="4363425"/>
            <a:ext cx="9015364" cy="2308324"/>
          </a:xfrm>
          <a:prstGeom prst="rect">
            <a:avLst/>
          </a:prstGeom>
          <a:noFill/>
        </p:spPr>
        <p:txBody>
          <a:bodyPr wrap="square" rtlCol="0">
            <a:spAutoFit/>
          </a:bodyPr>
          <a:lstStyle/>
          <a:p>
            <a:r>
              <a:rPr lang="en-US" altLang="ja-JP" dirty="0"/>
              <a:t>《</a:t>
            </a:r>
            <a:r>
              <a:rPr lang="ja-JP" altLang="en-US" dirty="0"/>
              <a:t>参考・引用文献</a:t>
            </a:r>
            <a:r>
              <a:rPr lang="en-US" altLang="ja-JP" dirty="0"/>
              <a:t>》</a:t>
            </a:r>
          </a:p>
          <a:p>
            <a:r>
              <a:rPr lang="ja-JP" altLang="en-US" sz="100" dirty="0"/>
              <a:t>  　　　　　　　　　　　　</a:t>
            </a:r>
            <a:r>
              <a:rPr lang="ja-JP" altLang="en-US" dirty="0"/>
              <a:t>・　文部科学省　</a:t>
            </a:r>
            <a:r>
              <a:rPr lang="ja-JP" altLang="en-US" dirty="0">
                <a:latin typeface="+mn-ea"/>
              </a:rPr>
              <a:t>教職員向けパンフレット「性同一性障害や性的指向・性自認に係る，</a:t>
            </a:r>
            <a:endParaRPr lang="en-US" altLang="ja-JP" dirty="0">
              <a:latin typeface="+mn-ea"/>
            </a:endParaRPr>
          </a:p>
          <a:p>
            <a:r>
              <a:rPr lang="ja-JP" altLang="en-US" dirty="0">
                <a:latin typeface="+mn-ea"/>
              </a:rPr>
              <a:t> 　                    </a:t>
            </a:r>
            <a:r>
              <a:rPr lang="ja-JP" altLang="en-US" sz="100" dirty="0">
                <a:latin typeface="+mn-ea"/>
              </a:rPr>
              <a:t>           </a:t>
            </a:r>
            <a:r>
              <a:rPr lang="ja-JP" altLang="en-US" dirty="0">
                <a:latin typeface="+mn-ea"/>
              </a:rPr>
              <a:t>児童生徒に対するきめ細かな対応等の実施について」</a:t>
            </a:r>
            <a:endParaRPr lang="en-US" altLang="ja-JP" dirty="0">
              <a:latin typeface="+mn-ea"/>
            </a:endParaRPr>
          </a:p>
          <a:p>
            <a:r>
              <a:rPr lang="ja-JP" altLang="en-US" sz="100" dirty="0">
                <a:latin typeface="+mn-ea"/>
              </a:rPr>
              <a:t>                               </a:t>
            </a:r>
            <a:r>
              <a:rPr lang="ja-JP" altLang="en-US" dirty="0">
                <a:latin typeface="+mn-ea"/>
              </a:rPr>
              <a:t>・　文部科学省　生徒指導提要（令和４年</a:t>
            </a:r>
            <a:r>
              <a:rPr lang="en-US" altLang="ja-JP" dirty="0">
                <a:latin typeface="+mn-ea"/>
              </a:rPr>
              <a:t>12</a:t>
            </a:r>
            <a:r>
              <a:rPr lang="ja-JP" altLang="en-US" dirty="0">
                <a:latin typeface="+mn-ea"/>
              </a:rPr>
              <a:t>月改訂）</a:t>
            </a:r>
            <a:endParaRPr lang="en-US" altLang="ja-JP" dirty="0">
              <a:latin typeface="+mn-ea"/>
            </a:endParaRPr>
          </a:p>
          <a:p>
            <a:r>
              <a:rPr lang="ja-JP" altLang="en-US" dirty="0"/>
              <a:t>  ・　みんなのための人権ハンドブック</a:t>
            </a:r>
            <a:endParaRPr lang="en-US" altLang="ja-JP" dirty="0"/>
          </a:p>
          <a:p>
            <a:r>
              <a:rPr lang="ja-JP" altLang="en-US" dirty="0"/>
              <a:t>  ・　平成３１年度版年度版　「仲間づくり」</a:t>
            </a:r>
            <a:endParaRPr lang="en-US" altLang="ja-JP" dirty="0"/>
          </a:p>
          <a:p>
            <a:r>
              <a:rPr lang="ja-JP" altLang="en-US" dirty="0"/>
              <a:t>  ・     「</a:t>
            </a:r>
            <a:r>
              <a:rPr lang="ja-JP" altLang="en-US" dirty="0">
                <a:latin typeface="ＭＳ ゴシック" panose="020B0609070205080204" pitchFamily="49" charset="-128"/>
                <a:ea typeface="ＭＳ ゴシック" panose="020B0609070205080204" pitchFamily="49" charset="-128"/>
              </a:rPr>
              <a:t>性的マイノリティへの正しい理解と</a:t>
            </a:r>
            <a:endParaRPr lang="en-US" altLang="ja-JP" dirty="0">
              <a:latin typeface="ＭＳ ゴシック" panose="020B0609070205080204" pitchFamily="49" charset="-128"/>
              <a:ea typeface="ＭＳ ゴシック" panose="020B0609070205080204" pitchFamily="49" charset="-128"/>
            </a:endParaRPr>
          </a:p>
          <a:p>
            <a:r>
              <a:rPr lang="en-US" altLang="ja-JP" dirty="0">
                <a:latin typeface="ＭＳ ゴシック" panose="020B0609070205080204" pitchFamily="49" charset="-128"/>
                <a:ea typeface="ＭＳ ゴシック" panose="020B0609070205080204" pitchFamily="49" charset="-128"/>
              </a:rPr>
              <a:t>   </a:t>
            </a:r>
            <a:r>
              <a:rPr lang="ja-JP" altLang="en-US" dirty="0">
                <a:latin typeface="ＭＳ ゴシック" panose="020B0609070205080204" pitchFamily="49" charset="-128"/>
                <a:ea typeface="ＭＳ ゴシック" panose="020B0609070205080204" pitchFamily="49" charset="-128"/>
              </a:rPr>
              <a:t>認識を深めるために」（令和５年３月改訂）</a:t>
            </a:r>
          </a:p>
        </p:txBody>
      </p:sp>
    </p:spTree>
    <p:extLst>
      <p:ext uri="{BB962C8B-B14F-4D97-AF65-F5344CB8AC3E}">
        <p14:creationId xmlns:p14="http://schemas.microsoft.com/office/powerpoint/2010/main" val="1429749845"/>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121920" y="0"/>
            <a:ext cx="9286238" cy="6881747"/>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solidFill>
                <a:prstClr val="white"/>
              </a:solidFill>
            </a:endParaRPr>
          </a:p>
        </p:txBody>
      </p:sp>
      <p:sp>
        <p:nvSpPr>
          <p:cNvPr id="3" name="テキスト ボックス 2"/>
          <p:cNvSpPr txBox="1"/>
          <p:nvPr/>
        </p:nvSpPr>
        <p:spPr>
          <a:xfrm>
            <a:off x="370280" y="726013"/>
            <a:ext cx="8648521" cy="1384995"/>
          </a:xfrm>
          <a:prstGeom prst="rect">
            <a:avLst/>
          </a:prstGeom>
          <a:noFill/>
          <a:ln>
            <a:noFill/>
          </a:ln>
        </p:spPr>
        <p:txBody>
          <a:bodyPr wrap="square" rtlCol="0">
            <a:spAutoFit/>
          </a:bodyPr>
          <a:lstStyle/>
          <a:p>
            <a:r>
              <a:rPr lang="ja-JP" altLang="en-US" sz="4000" dirty="0">
                <a:solidFill>
                  <a:prstClr val="white"/>
                </a:solidFill>
                <a:latin typeface="BIZ UDゴシック" panose="020B0400000000000000" pitchFamily="49" charset="-128"/>
                <a:ea typeface="BIZ UDゴシック" panose="020B0400000000000000" pitchFamily="49" charset="-128"/>
              </a:rPr>
              <a:t>１　「セクシュアリティ」の定義と</a:t>
            </a:r>
            <a:endParaRPr lang="en-US" altLang="ja-JP" sz="4000" dirty="0">
              <a:solidFill>
                <a:prstClr val="white"/>
              </a:solidFill>
              <a:latin typeface="BIZ UDゴシック" panose="020B0400000000000000" pitchFamily="49" charset="-128"/>
              <a:ea typeface="BIZ UDゴシック" panose="020B0400000000000000" pitchFamily="49" charset="-128"/>
            </a:endParaRPr>
          </a:p>
          <a:p>
            <a:r>
              <a:rPr lang="ja-JP" altLang="en-US" sz="4000" dirty="0">
                <a:solidFill>
                  <a:prstClr val="white"/>
                </a:solidFill>
                <a:latin typeface="BIZ UDゴシック" panose="020B0400000000000000" pitchFamily="49" charset="-128"/>
                <a:ea typeface="BIZ UDゴシック" panose="020B0400000000000000" pitchFamily="49" charset="-128"/>
              </a:rPr>
              <a:t>　性的マイノリティについて</a:t>
            </a:r>
            <a:r>
              <a:rPr lang="ja-JP" altLang="en-US" sz="4400" dirty="0">
                <a:solidFill>
                  <a:prstClr val="white"/>
                </a:solidFill>
                <a:latin typeface="BIZ UDゴシック" panose="020B0400000000000000" pitchFamily="49" charset="-128"/>
                <a:ea typeface="BIZ UDゴシック" panose="020B0400000000000000" pitchFamily="49" charset="-128"/>
              </a:rPr>
              <a:t>　</a:t>
            </a:r>
          </a:p>
        </p:txBody>
      </p:sp>
      <p:sp>
        <p:nvSpPr>
          <p:cNvPr id="9" name="角丸四角形 8"/>
          <p:cNvSpPr/>
          <p:nvPr/>
        </p:nvSpPr>
        <p:spPr>
          <a:xfrm>
            <a:off x="3490744" y="6573477"/>
            <a:ext cx="514350" cy="252132"/>
          </a:xfrm>
          <a:prstGeom prst="round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solidFill>
                <a:prstClr val="white"/>
              </a:solidFill>
            </a:endParaRPr>
          </a:p>
        </p:txBody>
      </p:sp>
      <p:sp>
        <p:nvSpPr>
          <p:cNvPr id="10" name="正方形/長方形 9"/>
          <p:cNvSpPr/>
          <p:nvPr/>
        </p:nvSpPr>
        <p:spPr>
          <a:xfrm>
            <a:off x="3710643" y="6573477"/>
            <a:ext cx="77619" cy="252132"/>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solidFill>
                <a:prstClr val="white"/>
              </a:solidFill>
            </a:endParaRPr>
          </a:p>
        </p:txBody>
      </p:sp>
      <p:sp>
        <p:nvSpPr>
          <p:cNvPr id="6" name="スライド番号プレースホルダー 5"/>
          <p:cNvSpPr>
            <a:spLocks noGrp="1"/>
          </p:cNvSpPr>
          <p:nvPr>
            <p:ph type="sldNum" sz="quarter" idx="12"/>
          </p:nvPr>
        </p:nvSpPr>
        <p:spPr/>
        <p:txBody>
          <a:bodyPr/>
          <a:lstStyle/>
          <a:p>
            <a:fld id="{90237AB0-5452-4974-B0D6-AAC534A68F92}" type="slidenum">
              <a:rPr lang="ja-JP" altLang="en-US" smtClean="0">
                <a:solidFill>
                  <a:prstClr val="black">
                    <a:tint val="75000"/>
                  </a:prstClr>
                </a:solidFill>
              </a:rPr>
              <a:pPr/>
              <a:t>2</a:t>
            </a:fld>
            <a:endParaRPr lang="ja-JP" altLang="en-US">
              <a:solidFill>
                <a:prstClr val="black">
                  <a:tint val="75000"/>
                </a:prstClr>
              </a:solidFill>
            </a:endParaRPr>
          </a:p>
        </p:txBody>
      </p:sp>
      <p:sp>
        <p:nvSpPr>
          <p:cNvPr id="11" name="テキスト ボックス 10"/>
          <p:cNvSpPr txBox="1"/>
          <p:nvPr/>
        </p:nvSpPr>
        <p:spPr>
          <a:xfrm>
            <a:off x="370280" y="2456298"/>
            <a:ext cx="8648521" cy="1323439"/>
          </a:xfrm>
          <a:prstGeom prst="rect">
            <a:avLst/>
          </a:prstGeom>
          <a:noFill/>
          <a:ln>
            <a:noFill/>
          </a:ln>
        </p:spPr>
        <p:txBody>
          <a:bodyPr wrap="square" rtlCol="0">
            <a:spAutoFit/>
          </a:bodyPr>
          <a:lstStyle/>
          <a:p>
            <a:r>
              <a:rPr lang="ja-JP" altLang="en-US" sz="4000" dirty="0">
                <a:solidFill>
                  <a:prstClr val="white"/>
                </a:solidFill>
                <a:latin typeface="BIZ UDゴシック" panose="020B0400000000000000" pitchFamily="49" charset="-128"/>
                <a:ea typeface="BIZ UDゴシック" panose="020B0400000000000000" pitchFamily="49" charset="-128"/>
              </a:rPr>
              <a:t>２　性的マイノリティ当事者を</a:t>
            </a:r>
            <a:r>
              <a:rPr lang="ja-JP" altLang="en-US" sz="4000" dirty="0" err="1">
                <a:solidFill>
                  <a:prstClr val="white"/>
                </a:solidFill>
                <a:latin typeface="BIZ UDゴシック" panose="020B0400000000000000" pitchFamily="49" charset="-128"/>
                <a:ea typeface="BIZ UDゴシック" panose="020B0400000000000000" pitchFamily="49" charset="-128"/>
              </a:rPr>
              <a:t>めぐ</a:t>
            </a:r>
            <a:endParaRPr lang="en-US" altLang="ja-JP" sz="4000" dirty="0">
              <a:solidFill>
                <a:prstClr val="white"/>
              </a:solidFill>
              <a:latin typeface="BIZ UDゴシック" panose="020B0400000000000000" pitchFamily="49" charset="-128"/>
              <a:ea typeface="BIZ UDゴシック" panose="020B0400000000000000" pitchFamily="49" charset="-128"/>
            </a:endParaRPr>
          </a:p>
          <a:p>
            <a:r>
              <a:rPr lang="ja-JP" altLang="en-US" sz="4000" dirty="0">
                <a:solidFill>
                  <a:prstClr val="white"/>
                </a:solidFill>
                <a:latin typeface="BIZ UDゴシック" panose="020B0400000000000000" pitchFamily="49" charset="-128"/>
                <a:ea typeface="BIZ UDゴシック" panose="020B0400000000000000" pitchFamily="49" charset="-128"/>
              </a:rPr>
              <a:t>　</a:t>
            </a:r>
            <a:r>
              <a:rPr lang="ja-JP" altLang="en-US" sz="4000" dirty="0" err="1">
                <a:solidFill>
                  <a:prstClr val="white"/>
                </a:solidFill>
                <a:latin typeface="BIZ UDゴシック" panose="020B0400000000000000" pitchFamily="49" charset="-128"/>
                <a:ea typeface="BIZ UDゴシック" panose="020B0400000000000000" pitchFamily="49" charset="-128"/>
              </a:rPr>
              <a:t>る</a:t>
            </a:r>
            <a:r>
              <a:rPr lang="ja-JP" altLang="en-US" sz="4000" dirty="0">
                <a:solidFill>
                  <a:prstClr val="white"/>
                </a:solidFill>
                <a:latin typeface="BIZ UDゴシック" panose="020B0400000000000000" pitchFamily="49" charset="-128"/>
                <a:ea typeface="BIZ UDゴシック" panose="020B0400000000000000" pitchFamily="49" charset="-128"/>
              </a:rPr>
              <a:t>状況</a:t>
            </a:r>
            <a:endParaRPr lang="en-US" altLang="ja-JP" sz="4000" dirty="0">
              <a:solidFill>
                <a:prstClr val="white"/>
              </a:solidFill>
              <a:latin typeface="BIZ UDゴシック" panose="020B0400000000000000" pitchFamily="49" charset="-128"/>
              <a:ea typeface="BIZ UDゴシック" panose="020B0400000000000000" pitchFamily="49" charset="-128"/>
            </a:endParaRPr>
          </a:p>
        </p:txBody>
      </p:sp>
      <p:sp>
        <p:nvSpPr>
          <p:cNvPr id="13" name="テキスト ボックス 12"/>
          <p:cNvSpPr txBox="1"/>
          <p:nvPr/>
        </p:nvSpPr>
        <p:spPr>
          <a:xfrm>
            <a:off x="370280" y="4125027"/>
            <a:ext cx="8648521" cy="1323439"/>
          </a:xfrm>
          <a:prstGeom prst="rect">
            <a:avLst/>
          </a:prstGeom>
          <a:noFill/>
          <a:ln>
            <a:noFill/>
          </a:ln>
        </p:spPr>
        <p:txBody>
          <a:bodyPr wrap="square" rtlCol="0">
            <a:spAutoFit/>
          </a:bodyPr>
          <a:lstStyle/>
          <a:p>
            <a:r>
              <a:rPr lang="ja-JP" altLang="en-US" sz="4000" dirty="0">
                <a:solidFill>
                  <a:prstClr val="white"/>
                </a:solidFill>
                <a:latin typeface="BIZ UDゴシック" panose="020B0400000000000000" pitchFamily="49" charset="-128"/>
                <a:ea typeface="BIZ UDゴシック" panose="020B0400000000000000" pitchFamily="49" charset="-128"/>
              </a:rPr>
              <a:t>３　「性の多様性」を尊重した学校</a:t>
            </a:r>
            <a:endParaRPr lang="en-US" altLang="ja-JP" sz="4000" dirty="0">
              <a:solidFill>
                <a:prstClr val="white"/>
              </a:solidFill>
              <a:latin typeface="BIZ UDゴシック" panose="020B0400000000000000" pitchFamily="49" charset="-128"/>
              <a:ea typeface="BIZ UDゴシック" panose="020B0400000000000000" pitchFamily="49" charset="-128"/>
            </a:endParaRPr>
          </a:p>
          <a:p>
            <a:r>
              <a:rPr lang="ja-JP" altLang="en-US" sz="4000" dirty="0">
                <a:solidFill>
                  <a:prstClr val="white"/>
                </a:solidFill>
                <a:latin typeface="BIZ UDゴシック" panose="020B0400000000000000" pitchFamily="49" charset="-128"/>
                <a:ea typeface="BIZ UDゴシック" panose="020B0400000000000000" pitchFamily="49" charset="-128"/>
              </a:rPr>
              <a:t>　</a:t>
            </a:r>
            <a:r>
              <a:rPr lang="ja-JP" altLang="en-US" sz="4000" dirty="0" err="1">
                <a:solidFill>
                  <a:prstClr val="white"/>
                </a:solidFill>
                <a:latin typeface="BIZ UDゴシック" panose="020B0400000000000000" pitchFamily="49" charset="-128"/>
                <a:ea typeface="BIZ UDゴシック" panose="020B0400000000000000" pitchFamily="49" charset="-128"/>
              </a:rPr>
              <a:t>づ</a:t>
            </a:r>
            <a:r>
              <a:rPr lang="ja-JP" altLang="en-US" sz="4000" dirty="0">
                <a:solidFill>
                  <a:prstClr val="white"/>
                </a:solidFill>
                <a:latin typeface="BIZ UDゴシック" panose="020B0400000000000000" pitchFamily="49" charset="-128"/>
                <a:ea typeface="BIZ UDゴシック" panose="020B0400000000000000" pitchFamily="49" charset="-128"/>
              </a:rPr>
              <a:t>くり</a:t>
            </a:r>
            <a:endParaRPr lang="en-US" altLang="ja-JP" sz="4000" spc="-300" dirty="0">
              <a:solidFill>
                <a:prstClr val="white"/>
              </a:solidFill>
              <a:latin typeface="BIZ UDゴシック" panose="020B0400000000000000" pitchFamily="49" charset="-128"/>
              <a:ea typeface="BIZ UDゴシック" panose="020B0400000000000000" pitchFamily="49" charset="-128"/>
            </a:endParaRP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0533" y="5003962"/>
            <a:ext cx="1912156" cy="1819445"/>
          </a:xfrm>
          <a:prstGeom prst="rect">
            <a:avLst/>
          </a:prstGeom>
        </p:spPr>
      </p:pic>
    </p:spTree>
    <p:extLst>
      <p:ext uri="{BB962C8B-B14F-4D97-AF65-F5344CB8AC3E}">
        <p14:creationId xmlns:p14="http://schemas.microsoft.com/office/powerpoint/2010/main" val="4039063108"/>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角丸四角形 44"/>
          <p:cNvSpPr/>
          <p:nvPr/>
        </p:nvSpPr>
        <p:spPr>
          <a:xfrm>
            <a:off x="6290892" y="999479"/>
            <a:ext cx="2296162" cy="1360055"/>
          </a:xfrm>
          <a:prstGeom prst="roundRect">
            <a:avLst/>
          </a:prstGeom>
          <a:solidFill>
            <a:srgbClr val="FFE7FF"/>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42" name="角丸四角形 41"/>
          <p:cNvSpPr/>
          <p:nvPr/>
        </p:nvSpPr>
        <p:spPr>
          <a:xfrm>
            <a:off x="159987" y="2256671"/>
            <a:ext cx="2252423" cy="1453654"/>
          </a:xfrm>
          <a:prstGeom prst="roundRect">
            <a:avLst/>
          </a:prstGeom>
          <a:solidFill>
            <a:srgbClr val="F7FFE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40" name="角丸四角形 39"/>
          <p:cNvSpPr/>
          <p:nvPr/>
        </p:nvSpPr>
        <p:spPr>
          <a:xfrm>
            <a:off x="6718929" y="3125175"/>
            <a:ext cx="2153920" cy="1366034"/>
          </a:xfrm>
          <a:prstGeom prst="roundRect">
            <a:avLst/>
          </a:prstGeom>
          <a:solidFill>
            <a:srgbClr val="CCEC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 name="コンテンツ プレースホルダー 1"/>
          <p:cNvSpPr txBox="1">
            <a:spLocks/>
          </p:cNvSpPr>
          <p:nvPr/>
        </p:nvSpPr>
        <p:spPr>
          <a:xfrm>
            <a:off x="314711" y="1018641"/>
            <a:ext cx="5143533" cy="783639"/>
          </a:xfrm>
          <a:prstGeom prst="horizontalScroll">
            <a:avLst/>
          </a:prstGeom>
          <a:solidFill>
            <a:srgbClr val="FF99FF"/>
          </a:solidFill>
          <a:ln>
            <a:solidFill>
              <a:srgbClr val="FF0000"/>
            </a:solidFill>
          </a:ln>
        </p:spPr>
        <p:style>
          <a:lnRef idx="1">
            <a:schemeClr val="accent5"/>
          </a:lnRef>
          <a:fillRef idx="2">
            <a:schemeClr val="accent5"/>
          </a:fillRef>
          <a:effectRef idx="1">
            <a:schemeClr val="accent5"/>
          </a:effectRef>
          <a:fontRef idx="minor">
            <a:schemeClr val="dk1"/>
          </a:fontRef>
        </p:style>
        <p:txBody>
          <a:bodyPr anchor="ctr"/>
          <a:lstStyle>
            <a:lvl1pPr marL="342900" indent="-342900" algn="l" rtl="0" eaLnBrk="0" fontAlgn="base" hangingPunct="0">
              <a:spcBef>
                <a:spcPct val="20000"/>
              </a:spcBef>
              <a:spcAft>
                <a:spcPct val="0"/>
              </a:spcAft>
              <a:buChar char="•"/>
              <a:defRPr kumimoji="1" sz="3200">
                <a:solidFill>
                  <a:schemeClr val="dk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dk1"/>
                </a:solidFill>
                <a:latin typeface="+mn-lt"/>
                <a:ea typeface="+mn-ea"/>
                <a:cs typeface="+mn-cs"/>
              </a:defRPr>
            </a:lvl2pPr>
            <a:lvl3pPr marL="1143000" indent="-228600" algn="l" rtl="0" eaLnBrk="0" fontAlgn="base" hangingPunct="0">
              <a:spcBef>
                <a:spcPct val="20000"/>
              </a:spcBef>
              <a:spcAft>
                <a:spcPct val="0"/>
              </a:spcAft>
              <a:buChar char="•"/>
              <a:defRPr kumimoji="1" sz="2400">
                <a:solidFill>
                  <a:schemeClr val="dk1"/>
                </a:solidFill>
                <a:latin typeface="+mn-lt"/>
                <a:ea typeface="+mn-ea"/>
                <a:cs typeface="+mn-cs"/>
              </a:defRPr>
            </a:lvl3pPr>
            <a:lvl4pPr marL="1600200" indent="-228600" algn="l" rtl="0" eaLnBrk="0" fontAlgn="base" hangingPunct="0">
              <a:spcBef>
                <a:spcPct val="20000"/>
              </a:spcBef>
              <a:spcAft>
                <a:spcPct val="0"/>
              </a:spcAft>
              <a:buChar char="–"/>
              <a:defRPr kumimoji="1" sz="2000">
                <a:solidFill>
                  <a:schemeClr val="dk1"/>
                </a:solidFill>
                <a:latin typeface="+mn-lt"/>
                <a:ea typeface="+mn-ea"/>
                <a:cs typeface="+mn-cs"/>
              </a:defRPr>
            </a:lvl4pPr>
            <a:lvl5pPr marL="2057400" indent="-228600" algn="l" rtl="0" eaLnBrk="0" fontAlgn="base" hangingPunct="0">
              <a:spcBef>
                <a:spcPct val="20000"/>
              </a:spcBef>
              <a:spcAft>
                <a:spcPct val="0"/>
              </a:spcAft>
              <a:buChar char="»"/>
              <a:defRPr kumimoji="1" sz="2000">
                <a:solidFill>
                  <a:schemeClr val="dk1"/>
                </a:solidFill>
                <a:latin typeface="+mn-lt"/>
                <a:ea typeface="+mn-ea"/>
                <a:cs typeface="+mn-cs"/>
              </a:defRPr>
            </a:lvl5pPr>
            <a:lvl6pPr marL="2514600" indent="-228600" algn="l" rtl="0" fontAlgn="base">
              <a:spcBef>
                <a:spcPct val="20000"/>
              </a:spcBef>
              <a:spcAft>
                <a:spcPct val="0"/>
              </a:spcAft>
              <a:buChar char="»"/>
              <a:defRPr kumimoji="1" sz="2000">
                <a:solidFill>
                  <a:schemeClr val="dk1"/>
                </a:solidFill>
                <a:latin typeface="+mn-lt"/>
                <a:ea typeface="+mn-ea"/>
                <a:cs typeface="+mn-cs"/>
              </a:defRPr>
            </a:lvl6pPr>
            <a:lvl7pPr marL="2971800" indent="-228600" algn="l" rtl="0" fontAlgn="base">
              <a:spcBef>
                <a:spcPct val="20000"/>
              </a:spcBef>
              <a:spcAft>
                <a:spcPct val="0"/>
              </a:spcAft>
              <a:buChar char="»"/>
              <a:defRPr kumimoji="1" sz="2000">
                <a:solidFill>
                  <a:schemeClr val="dk1"/>
                </a:solidFill>
                <a:latin typeface="+mn-lt"/>
                <a:ea typeface="+mn-ea"/>
                <a:cs typeface="+mn-cs"/>
              </a:defRPr>
            </a:lvl7pPr>
            <a:lvl8pPr marL="3429000" indent="-228600" algn="l" rtl="0" fontAlgn="base">
              <a:spcBef>
                <a:spcPct val="20000"/>
              </a:spcBef>
              <a:spcAft>
                <a:spcPct val="0"/>
              </a:spcAft>
              <a:buChar char="»"/>
              <a:defRPr kumimoji="1" sz="2000">
                <a:solidFill>
                  <a:schemeClr val="dk1"/>
                </a:solidFill>
                <a:latin typeface="+mn-lt"/>
                <a:ea typeface="+mn-ea"/>
                <a:cs typeface="+mn-cs"/>
              </a:defRPr>
            </a:lvl8pPr>
            <a:lvl9pPr marL="3886200" indent="-228600" algn="l" rtl="0" fontAlgn="base">
              <a:spcBef>
                <a:spcPct val="20000"/>
              </a:spcBef>
              <a:spcAft>
                <a:spcPct val="0"/>
              </a:spcAft>
              <a:buChar char="»"/>
              <a:defRPr kumimoji="1" sz="2000">
                <a:solidFill>
                  <a:schemeClr val="dk1"/>
                </a:solidFill>
                <a:latin typeface="+mn-lt"/>
                <a:ea typeface="+mn-ea"/>
                <a:cs typeface="+mn-cs"/>
              </a:defRPr>
            </a:lvl9pPr>
          </a:lstStyle>
          <a:p>
            <a:pPr marL="0" indent="0" algn="ctr">
              <a:buNone/>
            </a:pPr>
            <a:r>
              <a:rPr lang="ja-JP" altLang="en-US" b="1" kern="0" dirty="0">
                <a:solidFill>
                  <a:prstClr val="black"/>
                </a:solidFill>
                <a:latin typeface="HG丸ｺﾞｼｯｸM-PRO" panose="020F0600000000000000" pitchFamily="50" charset="-128"/>
                <a:ea typeface="HG丸ｺﾞｼｯｸM-PRO" panose="020F0600000000000000" pitchFamily="50" charset="-128"/>
                <a:cs typeface="メイリオ" pitchFamily="50" charset="-128"/>
              </a:rPr>
              <a:t>セクシュアリティの定義</a:t>
            </a:r>
          </a:p>
        </p:txBody>
      </p:sp>
      <p:pic>
        <p:nvPicPr>
          <p:cNvPr id="32" name="図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63528" y="4968342"/>
            <a:ext cx="1309321" cy="1603712"/>
          </a:xfrm>
          <a:prstGeom prst="rect">
            <a:avLst/>
          </a:prstGeom>
        </p:spPr>
      </p:pic>
      <p:sp>
        <p:nvSpPr>
          <p:cNvPr id="33" name="正方形/長方形 32"/>
          <p:cNvSpPr/>
          <p:nvPr/>
        </p:nvSpPr>
        <p:spPr>
          <a:xfrm>
            <a:off x="6743737" y="3244200"/>
            <a:ext cx="2129112" cy="1179017"/>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indent="139700" algn="just">
              <a:spcAft>
                <a:spcPts val="0"/>
              </a:spcAft>
            </a:pPr>
            <a:r>
              <a:rPr lang="en-US" altLang="ja-JP" sz="2000" kern="100" dirty="0">
                <a:effectLst/>
                <a:latin typeface="Century" panose="02040604050505020304" pitchFamily="18" charset="0"/>
                <a:ea typeface="ＭＳ ゴシック" panose="020B0609070205080204" pitchFamily="49" charset="-128"/>
                <a:cs typeface="Times New Roman" panose="02020603050405020304" pitchFamily="18" charset="0"/>
              </a:rPr>
              <a:t>  </a:t>
            </a:r>
            <a:r>
              <a:rPr lang="ja-JP" sz="2000" kern="100" dirty="0">
                <a:effectLst/>
                <a:latin typeface="Century" panose="02040604050505020304" pitchFamily="18" charset="0"/>
                <a:ea typeface="ＭＳ ゴシック" panose="020B0609070205080204" pitchFamily="49" charset="-128"/>
                <a:cs typeface="Times New Roman" panose="02020603050405020304" pitchFamily="18" charset="0"/>
              </a:rPr>
              <a:t>自分が男性</a:t>
            </a:r>
            <a:r>
              <a:rPr lang="ja-JP" altLang="en-US" sz="2000" kern="100" dirty="0">
                <a:effectLst/>
                <a:latin typeface="Century" panose="02040604050505020304" pitchFamily="18" charset="0"/>
                <a:ea typeface="ＭＳ ゴシック" panose="020B0609070205080204" pitchFamily="49" charset="-128"/>
                <a:cs typeface="Times New Roman" panose="02020603050405020304" pitchFamily="18" charset="0"/>
              </a:rPr>
              <a:t>又は</a:t>
            </a:r>
            <a:r>
              <a:rPr lang="ja-JP" sz="2000" kern="100" dirty="0">
                <a:effectLst/>
                <a:latin typeface="Century" panose="02040604050505020304" pitchFamily="18" charset="0"/>
                <a:ea typeface="ＭＳ ゴシック" panose="020B0609070205080204" pitchFamily="49" charset="-128"/>
                <a:cs typeface="Times New Roman" panose="02020603050405020304" pitchFamily="18" charset="0"/>
              </a:rPr>
              <a:t>女性</a:t>
            </a:r>
            <a:r>
              <a:rPr lang="ja-JP" altLang="en-US" sz="2000" kern="100" dirty="0">
                <a:effectLst/>
                <a:latin typeface="Century" panose="02040604050505020304" pitchFamily="18" charset="0"/>
                <a:ea typeface="ＭＳ ゴシック" panose="020B0609070205080204" pitchFamily="49" charset="-128"/>
                <a:cs typeface="Times New Roman" panose="02020603050405020304" pitchFamily="18" charset="0"/>
              </a:rPr>
              <a:t>，</a:t>
            </a:r>
            <a:r>
              <a:rPr lang="ja-JP" sz="2000" kern="100" dirty="0">
                <a:effectLst/>
                <a:latin typeface="Century" panose="02040604050505020304" pitchFamily="18" charset="0"/>
                <a:ea typeface="ＭＳ ゴシック" panose="020B0609070205080204" pitchFamily="49" charset="-128"/>
                <a:cs typeface="Times New Roman" panose="02020603050405020304" pitchFamily="18" charset="0"/>
              </a:rPr>
              <a:t>その他であると認識している性別</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35" name="正方形/長方形 34"/>
          <p:cNvSpPr/>
          <p:nvPr/>
        </p:nvSpPr>
        <p:spPr>
          <a:xfrm>
            <a:off x="6300597" y="1020757"/>
            <a:ext cx="2286457" cy="1317501"/>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indent="139700" algn="just">
              <a:spcAft>
                <a:spcPts val="0"/>
              </a:spcAft>
            </a:pPr>
            <a:r>
              <a:rPr lang="en-US" altLang="ja-JP" sz="2000" kern="100" dirty="0">
                <a:effectLst/>
                <a:latin typeface="Century" panose="02040604050505020304" pitchFamily="18" charset="0"/>
                <a:ea typeface="ＭＳ ゴシック" panose="020B0609070205080204" pitchFamily="49" charset="-128"/>
                <a:cs typeface="Times New Roman" panose="02020603050405020304" pitchFamily="18" charset="0"/>
              </a:rPr>
              <a:t>  </a:t>
            </a:r>
            <a:r>
              <a:rPr lang="ja-JP" sz="2000" kern="100" dirty="0">
                <a:effectLst/>
                <a:latin typeface="Century" panose="02040604050505020304" pitchFamily="18" charset="0"/>
                <a:ea typeface="ＭＳ ゴシック" panose="020B0609070205080204" pitchFamily="49" charset="-128"/>
                <a:cs typeface="Times New Roman" panose="02020603050405020304" pitchFamily="18" charset="0"/>
              </a:rPr>
              <a:t>誕生時の外観や血液検査など身体的特徴で判断される性別</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38" name="正方形/長方形 37"/>
          <p:cNvSpPr/>
          <p:nvPr/>
        </p:nvSpPr>
        <p:spPr>
          <a:xfrm>
            <a:off x="392851" y="2386390"/>
            <a:ext cx="1868125" cy="1194215"/>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indent="139700" algn="just">
              <a:spcAft>
                <a:spcPts val="0"/>
              </a:spcAft>
            </a:pPr>
            <a:r>
              <a:rPr lang="en-US" altLang="ja-JP" sz="2000" kern="100" dirty="0">
                <a:effectLst/>
                <a:latin typeface="Century" panose="02040604050505020304" pitchFamily="18" charset="0"/>
                <a:ea typeface="ＭＳ ゴシック" panose="020B0609070205080204" pitchFamily="49" charset="-128"/>
                <a:cs typeface="Times New Roman" panose="02020603050405020304" pitchFamily="18" charset="0"/>
              </a:rPr>
              <a:t>  </a:t>
            </a:r>
            <a:r>
              <a:rPr lang="ja-JP" sz="2000" kern="100" dirty="0">
                <a:effectLst/>
                <a:latin typeface="Century" panose="02040604050505020304" pitchFamily="18" charset="0"/>
                <a:ea typeface="ＭＳ ゴシック" panose="020B0609070205080204" pitchFamily="49" charset="-128"/>
                <a:cs typeface="Times New Roman" panose="02020603050405020304" pitchFamily="18" charset="0"/>
              </a:rPr>
              <a:t>恋愛や性的な欲求を含んだ愛の対象となる性別</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cxnSp>
        <p:nvCxnSpPr>
          <p:cNvPr id="22" name="直線コネクタ 21"/>
          <p:cNvCxnSpPr/>
          <p:nvPr/>
        </p:nvCxnSpPr>
        <p:spPr>
          <a:xfrm flipV="1">
            <a:off x="5282144" y="1853338"/>
            <a:ext cx="1013600" cy="403333"/>
          </a:xfrm>
          <a:prstGeom prst="line">
            <a:avLst/>
          </a:prstGeom>
          <a:ln>
            <a:solidFill>
              <a:srgbClr val="FF99CC"/>
            </a:solidFill>
          </a:ln>
        </p:spPr>
        <p:style>
          <a:lnRef idx="1">
            <a:schemeClr val="accent1"/>
          </a:lnRef>
          <a:fillRef idx="0">
            <a:schemeClr val="accent1"/>
          </a:fillRef>
          <a:effectRef idx="0">
            <a:schemeClr val="accent1"/>
          </a:effectRef>
          <a:fontRef idx="minor">
            <a:schemeClr val="tx1"/>
          </a:fontRef>
        </p:style>
      </p:cxnSp>
      <p:pic>
        <p:nvPicPr>
          <p:cNvPr id="23" name="図 22"/>
          <p:cNvPicPr/>
          <p:nvPr/>
        </p:nvPicPr>
        <p:blipFill>
          <a:blip r:embed="rId4" cstate="print">
            <a:extLst>
              <a:ext uri="{28A0092B-C50C-407E-A947-70E740481C1C}">
                <a14:useLocalDpi xmlns:a14="http://schemas.microsoft.com/office/drawing/2010/main" val="0"/>
              </a:ext>
            </a:extLst>
          </a:blip>
          <a:stretch>
            <a:fillRect/>
          </a:stretch>
        </p:blipFill>
        <p:spPr>
          <a:xfrm>
            <a:off x="2324335" y="1885234"/>
            <a:ext cx="4098371" cy="3462132"/>
          </a:xfrm>
          <a:prstGeom prst="rect">
            <a:avLst/>
          </a:prstGeom>
        </p:spPr>
      </p:pic>
      <p:cxnSp>
        <p:nvCxnSpPr>
          <p:cNvPr id="41" name="直線コネクタ 40"/>
          <p:cNvCxnSpPr/>
          <p:nvPr/>
        </p:nvCxnSpPr>
        <p:spPr>
          <a:xfrm flipV="1">
            <a:off x="6289968" y="3808192"/>
            <a:ext cx="428961" cy="174528"/>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flipH="1" flipV="1">
            <a:off x="2427060" y="3125175"/>
            <a:ext cx="459418" cy="33384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3" name="角丸四角形吹き出し 12"/>
          <p:cNvSpPr/>
          <p:nvPr/>
        </p:nvSpPr>
        <p:spPr>
          <a:xfrm>
            <a:off x="1212112" y="5534241"/>
            <a:ext cx="5531625" cy="1037813"/>
          </a:xfrm>
          <a:prstGeom prst="wedgeRoundRectCallout">
            <a:avLst>
              <a:gd name="adj1" fmla="val 66765"/>
              <a:gd name="adj2" fmla="val -32533"/>
              <a:gd name="adj3" fmla="val 16667"/>
            </a:avLst>
          </a:prstGeom>
          <a:solidFill>
            <a:srgbClr val="FFFFCC"/>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dirty="0">
                <a:solidFill>
                  <a:schemeClr val="tx1"/>
                </a:solidFill>
              </a:rPr>
              <a:t>    ファッションや髪型など，「表現する性」を含めて考える場合もあります。</a:t>
            </a:r>
          </a:p>
        </p:txBody>
      </p:sp>
      <p:sp>
        <p:nvSpPr>
          <p:cNvPr id="15" name="正方形/長方形 14"/>
          <p:cNvSpPr/>
          <p:nvPr/>
        </p:nvSpPr>
        <p:spPr>
          <a:xfrm>
            <a:off x="39584" y="232240"/>
            <a:ext cx="9002816" cy="629920"/>
          </a:xfrm>
          <a:prstGeom prst="rect">
            <a:avLst/>
          </a:prstGeom>
          <a:solidFill>
            <a:schemeClr val="accent1">
              <a:lumMod val="20000"/>
              <a:lumOff val="80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latin typeface="BIZ UDPゴシック" panose="020B0400000000000000" pitchFamily="50" charset="-128"/>
                <a:ea typeface="BIZ UDPゴシック" panose="020B0400000000000000" pitchFamily="50" charset="-128"/>
              </a:rPr>
              <a:t>１　「セクシュアリティ」の定義と性的マイノリティについて</a:t>
            </a:r>
            <a:endParaRPr kumimoji="1" lang="ja-JP" altLang="en-US" sz="28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059043821"/>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txBox="1">
            <a:spLocks/>
          </p:cNvSpPr>
          <p:nvPr/>
        </p:nvSpPr>
        <p:spPr>
          <a:xfrm>
            <a:off x="166107" y="97868"/>
            <a:ext cx="6250901" cy="896926"/>
          </a:xfrm>
          <a:prstGeom prst="horizontalScroll">
            <a:avLst/>
          </a:prstGeom>
          <a:solidFill>
            <a:srgbClr val="A5E937"/>
          </a:solidFill>
        </p:spPr>
        <p:style>
          <a:lnRef idx="1">
            <a:schemeClr val="accent5"/>
          </a:lnRef>
          <a:fillRef idx="2">
            <a:schemeClr val="accent5"/>
          </a:fillRef>
          <a:effectRef idx="1">
            <a:schemeClr val="accent5"/>
          </a:effectRef>
          <a:fontRef idx="minor">
            <a:schemeClr val="dk1"/>
          </a:fontRef>
        </p:style>
        <p:txBody>
          <a:bodyPr anchor="ctr"/>
          <a:lstStyle>
            <a:lvl1pPr marL="342900" indent="-342900" algn="l" rtl="0" eaLnBrk="0" fontAlgn="base" hangingPunct="0">
              <a:spcBef>
                <a:spcPct val="20000"/>
              </a:spcBef>
              <a:spcAft>
                <a:spcPct val="0"/>
              </a:spcAft>
              <a:buChar char="•"/>
              <a:defRPr kumimoji="1" sz="3200">
                <a:solidFill>
                  <a:schemeClr val="dk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dk1"/>
                </a:solidFill>
                <a:latin typeface="+mn-lt"/>
                <a:ea typeface="+mn-ea"/>
                <a:cs typeface="+mn-cs"/>
              </a:defRPr>
            </a:lvl2pPr>
            <a:lvl3pPr marL="1143000" indent="-228600" algn="l" rtl="0" eaLnBrk="0" fontAlgn="base" hangingPunct="0">
              <a:spcBef>
                <a:spcPct val="20000"/>
              </a:spcBef>
              <a:spcAft>
                <a:spcPct val="0"/>
              </a:spcAft>
              <a:buChar char="•"/>
              <a:defRPr kumimoji="1" sz="2400">
                <a:solidFill>
                  <a:schemeClr val="dk1"/>
                </a:solidFill>
                <a:latin typeface="+mn-lt"/>
                <a:ea typeface="+mn-ea"/>
                <a:cs typeface="+mn-cs"/>
              </a:defRPr>
            </a:lvl3pPr>
            <a:lvl4pPr marL="1600200" indent="-228600" algn="l" rtl="0" eaLnBrk="0" fontAlgn="base" hangingPunct="0">
              <a:spcBef>
                <a:spcPct val="20000"/>
              </a:spcBef>
              <a:spcAft>
                <a:spcPct val="0"/>
              </a:spcAft>
              <a:buChar char="–"/>
              <a:defRPr kumimoji="1" sz="2000">
                <a:solidFill>
                  <a:schemeClr val="dk1"/>
                </a:solidFill>
                <a:latin typeface="+mn-lt"/>
                <a:ea typeface="+mn-ea"/>
                <a:cs typeface="+mn-cs"/>
              </a:defRPr>
            </a:lvl4pPr>
            <a:lvl5pPr marL="2057400" indent="-228600" algn="l" rtl="0" eaLnBrk="0" fontAlgn="base" hangingPunct="0">
              <a:spcBef>
                <a:spcPct val="20000"/>
              </a:spcBef>
              <a:spcAft>
                <a:spcPct val="0"/>
              </a:spcAft>
              <a:buChar char="»"/>
              <a:defRPr kumimoji="1" sz="2000">
                <a:solidFill>
                  <a:schemeClr val="dk1"/>
                </a:solidFill>
                <a:latin typeface="+mn-lt"/>
                <a:ea typeface="+mn-ea"/>
                <a:cs typeface="+mn-cs"/>
              </a:defRPr>
            </a:lvl5pPr>
            <a:lvl6pPr marL="2514600" indent="-228600" algn="l" rtl="0" fontAlgn="base">
              <a:spcBef>
                <a:spcPct val="20000"/>
              </a:spcBef>
              <a:spcAft>
                <a:spcPct val="0"/>
              </a:spcAft>
              <a:buChar char="»"/>
              <a:defRPr kumimoji="1" sz="2000">
                <a:solidFill>
                  <a:schemeClr val="dk1"/>
                </a:solidFill>
                <a:latin typeface="+mn-lt"/>
                <a:ea typeface="+mn-ea"/>
                <a:cs typeface="+mn-cs"/>
              </a:defRPr>
            </a:lvl6pPr>
            <a:lvl7pPr marL="2971800" indent="-228600" algn="l" rtl="0" fontAlgn="base">
              <a:spcBef>
                <a:spcPct val="20000"/>
              </a:spcBef>
              <a:spcAft>
                <a:spcPct val="0"/>
              </a:spcAft>
              <a:buChar char="»"/>
              <a:defRPr kumimoji="1" sz="2000">
                <a:solidFill>
                  <a:schemeClr val="dk1"/>
                </a:solidFill>
                <a:latin typeface="+mn-lt"/>
                <a:ea typeface="+mn-ea"/>
                <a:cs typeface="+mn-cs"/>
              </a:defRPr>
            </a:lvl7pPr>
            <a:lvl8pPr marL="3429000" indent="-228600" algn="l" rtl="0" fontAlgn="base">
              <a:spcBef>
                <a:spcPct val="20000"/>
              </a:spcBef>
              <a:spcAft>
                <a:spcPct val="0"/>
              </a:spcAft>
              <a:buChar char="»"/>
              <a:defRPr kumimoji="1" sz="2000">
                <a:solidFill>
                  <a:schemeClr val="dk1"/>
                </a:solidFill>
                <a:latin typeface="+mn-lt"/>
                <a:ea typeface="+mn-ea"/>
                <a:cs typeface="+mn-cs"/>
              </a:defRPr>
            </a:lvl8pPr>
            <a:lvl9pPr marL="3886200" indent="-228600" algn="l" rtl="0" fontAlgn="base">
              <a:spcBef>
                <a:spcPct val="20000"/>
              </a:spcBef>
              <a:spcAft>
                <a:spcPct val="0"/>
              </a:spcAft>
              <a:buChar char="»"/>
              <a:defRPr kumimoji="1" sz="2000">
                <a:solidFill>
                  <a:schemeClr val="dk1"/>
                </a:solidFill>
                <a:latin typeface="+mn-lt"/>
                <a:ea typeface="+mn-ea"/>
                <a:cs typeface="+mn-cs"/>
              </a:defRPr>
            </a:lvl9pPr>
          </a:lstStyle>
          <a:p>
            <a:pPr marL="0" indent="0" algn="ctr">
              <a:buNone/>
            </a:pPr>
            <a:r>
              <a:rPr lang="ja-JP" altLang="en-US" b="1" kern="0" dirty="0">
                <a:solidFill>
                  <a:prstClr val="black"/>
                </a:solidFill>
                <a:latin typeface="HG丸ｺﾞｼｯｸM-PRO" panose="020F0600000000000000" pitchFamily="50" charset="-128"/>
                <a:ea typeface="HG丸ｺﾞｼｯｸM-PRO" panose="020F0600000000000000" pitchFamily="50" charset="-128"/>
                <a:cs typeface="メイリオ" pitchFamily="50" charset="-128"/>
              </a:rPr>
              <a:t>性的少数派：性的マイノリティ</a:t>
            </a:r>
          </a:p>
        </p:txBody>
      </p:sp>
      <p:grpSp>
        <p:nvGrpSpPr>
          <p:cNvPr id="14" name="グループ化 13"/>
          <p:cNvGrpSpPr/>
          <p:nvPr/>
        </p:nvGrpSpPr>
        <p:grpSpPr>
          <a:xfrm>
            <a:off x="125383" y="1210861"/>
            <a:ext cx="3166174" cy="5368792"/>
            <a:chOff x="539552" y="1084543"/>
            <a:chExt cx="3166174" cy="5368792"/>
          </a:xfrm>
        </p:grpSpPr>
        <p:pic>
          <p:nvPicPr>
            <p:cNvPr id="3" name="図 2"/>
            <p:cNvPicPr/>
            <p:nvPr/>
          </p:nvPicPr>
          <p:blipFill rotWithShape="1">
            <a:blip r:embed="rId3">
              <a:extLst>
                <a:ext uri="{28A0092B-C50C-407E-A947-70E740481C1C}">
                  <a14:useLocalDpi xmlns:a14="http://schemas.microsoft.com/office/drawing/2010/main" val="0"/>
                </a:ext>
              </a:extLst>
            </a:blip>
            <a:srcRect t="17393" r="60741"/>
            <a:stretch/>
          </p:blipFill>
          <p:spPr bwMode="auto">
            <a:xfrm>
              <a:off x="539552" y="1795462"/>
              <a:ext cx="3166174" cy="4657873"/>
            </a:xfrm>
            <a:prstGeom prst="rect">
              <a:avLst/>
            </a:prstGeom>
            <a:noFill/>
            <a:ln>
              <a:noFill/>
            </a:ln>
          </p:spPr>
        </p:pic>
        <p:sp>
          <p:nvSpPr>
            <p:cNvPr id="10" name="角丸四角形 9"/>
            <p:cNvSpPr/>
            <p:nvPr/>
          </p:nvSpPr>
          <p:spPr>
            <a:xfrm>
              <a:off x="1078523" y="1084543"/>
              <a:ext cx="2088232" cy="715089"/>
            </a:xfrm>
            <a:prstGeom prst="roundRect">
              <a:avLst/>
            </a:prstGeom>
            <a:solidFill>
              <a:schemeClr val="accent4">
                <a:lumMod val="20000"/>
                <a:lumOff val="80000"/>
              </a:schemeClr>
            </a:solidFill>
            <a:ln>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wrap="square">
              <a:spAutoFit/>
            </a:bodyPr>
            <a:lstStyle/>
            <a:p>
              <a:pPr>
                <a:defRPr/>
              </a:pPr>
              <a:r>
                <a:rPr lang="ja-JP" altLang="en-US" sz="3600" spc="-150" dirty="0">
                  <a:solidFill>
                    <a:srgbClr val="FF0000"/>
                  </a:solidFill>
                  <a:latin typeface="HGP創英角ｺﾞｼｯｸUB" panose="020B0900000000000000" pitchFamily="50" charset="-128"/>
                  <a:ea typeface="HGP創英角ｺﾞｼｯｸUB" panose="020B0900000000000000" pitchFamily="50" charset="-128"/>
                </a:rPr>
                <a:t>「ＬＧＢＴ」</a:t>
              </a:r>
              <a:endParaRPr lang="ja-JP" altLang="en-US" sz="2800" spc="-150" dirty="0">
                <a:solidFill>
                  <a:prstClr val="black"/>
                </a:solidFill>
              </a:endParaRPr>
            </a:p>
          </p:txBody>
        </p:sp>
      </p:grpSp>
      <p:grpSp>
        <p:nvGrpSpPr>
          <p:cNvPr id="4" name="グループ化 3"/>
          <p:cNvGrpSpPr/>
          <p:nvPr/>
        </p:nvGrpSpPr>
        <p:grpSpPr>
          <a:xfrm>
            <a:off x="4238908" y="1250781"/>
            <a:ext cx="4172728" cy="2309868"/>
            <a:chOff x="3857612" y="886212"/>
            <a:chExt cx="5015390" cy="2309868"/>
          </a:xfrm>
        </p:grpSpPr>
        <p:sp>
          <p:nvSpPr>
            <p:cNvPr id="5" name="正方形/長方形 4"/>
            <p:cNvSpPr/>
            <p:nvPr/>
          </p:nvSpPr>
          <p:spPr>
            <a:xfrm>
              <a:off x="3857612" y="886212"/>
              <a:ext cx="3694588" cy="584775"/>
            </a:xfrm>
            <a:prstGeom prst="rect">
              <a:avLst/>
            </a:prstGeom>
            <a:ln/>
          </p:spPr>
          <p:style>
            <a:lnRef idx="1">
              <a:schemeClr val="accent3"/>
            </a:lnRef>
            <a:fillRef idx="2">
              <a:schemeClr val="accent3"/>
            </a:fillRef>
            <a:effectRef idx="1">
              <a:schemeClr val="accent3"/>
            </a:effectRef>
            <a:fontRef idx="minor">
              <a:schemeClr val="dk1"/>
            </a:fontRef>
          </p:style>
          <p:txBody>
            <a:bodyPr wrap="square" lIns="91440" tIns="45720" rIns="91440" bIns="45720">
              <a:spAutoFit/>
            </a:bodyPr>
            <a:lstStyle/>
            <a:p>
              <a:pPr algn="ctr"/>
              <a:r>
                <a:rPr lang="en-US" altLang="ja-JP" sz="3200" b="1" spc="300" dirty="0">
                  <a:ln w="11430" cmpd="sng">
                    <a:noFill/>
                    <a:prstDash val="solid"/>
                    <a:miter lim="800000"/>
                  </a:ln>
                  <a:solidFill>
                    <a:prstClr val="black"/>
                  </a:solidFill>
                  <a:effectLst>
                    <a:glow rad="45500">
                      <a:srgbClr val="4E67C8">
                        <a:satMod val="220000"/>
                        <a:alpha val="35000"/>
                      </a:srgbClr>
                    </a:glow>
                  </a:effectLst>
                </a:rPr>
                <a:t>Q</a:t>
              </a:r>
              <a:r>
                <a:rPr lang="ja-JP" altLang="en-US" sz="3200" b="1" spc="300" dirty="0">
                  <a:ln w="11430" cmpd="sng">
                    <a:noFill/>
                    <a:prstDash val="solid"/>
                    <a:miter lim="800000"/>
                  </a:ln>
                  <a:solidFill>
                    <a:prstClr val="black"/>
                  </a:solidFill>
                  <a:effectLst>
                    <a:glow rad="45500">
                      <a:srgbClr val="4E67C8">
                        <a:satMod val="220000"/>
                        <a:alpha val="35000"/>
                      </a:srgbClr>
                    </a:glow>
                  </a:effectLst>
                </a:rPr>
                <a:t>：ｸｴｽﾁｮﾆﾝｸﾞ</a:t>
              </a:r>
            </a:p>
          </p:txBody>
        </p:sp>
        <p:sp>
          <p:nvSpPr>
            <p:cNvPr id="7" name="正方形/長方形 6"/>
            <p:cNvSpPr/>
            <p:nvPr/>
          </p:nvSpPr>
          <p:spPr>
            <a:xfrm>
              <a:off x="3857612" y="2241973"/>
              <a:ext cx="5015390" cy="954107"/>
            </a:xfrm>
            <a:prstGeom prst="rect">
              <a:avLst/>
            </a:prstGeom>
            <a:noFill/>
            <a:ln>
              <a:noFill/>
            </a:ln>
          </p:spPr>
          <p:txBody>
            <a:bodyPr wrap="square" lIns="91440" tIns="45720" rIns="91440" bIns="45720">
              <a:spAutoFit/>
            </a:bodyPr>
            <a:lstStyle/>
            <a:p>
              <a:r>
                <a:rPr lang="ja-JP" altLang="en-US" sz="2800" spc="-300" dirty="0">
                  <a:ln w="10541" cmpd="sng">
                    <a:noFill/>
                    <a:prstDash val="solid"/>
                  </a:ln>
                  <a:solidFill>
                    <a:prstClr val="black"/>
                  </a:solidFill>
                  <a:latin typeface="HGPｺﾞｼｯｸE" panose="020B0900000000000000" pitchFamily="50" charset="-128"/>
                  <a:ea typeface="HGPｺﾞｼｯｸE" panose="020B0900000000000000" pitchFamily="50" charset="-128"/>
                </a:rPr>
                <a:t>決められない人，分からない，または決めたくない人</a:t>
              </a:r>
              <a:endParaRPr lang="en-US" altLang="ja-JP" sz="2800" spc="-300" dirty="0">
                <a:ln w="10541" cmpd="sng">
                  <a:noFill/>
                  <a:prstDash val="solid"/>
                </a:ln>
                <a:solidFill>
                  <a:prstClr val="black"/>
                </a:solidFill>
                <a:latin typeface="HGPｺﾞｼｯｸE" panose="020B0900000000000000" pitchFamily="50" charset="-128"/>
                <a:ea typeface="HGPｺﾞｼｯｸE" panose="020B0900000000000000" pitchFamily="50" charset="-128"/>
              </a:endParaRPr>
            </a:p>
          </p:txBody>
        </p:sp>
        <p:sp>
          <p:nvSpPr>
            <p:cNvPr id="11" name="正方形/長方形 10"/>
            <p:cNvSpPr/>
            <p:nvPr/>
          </p:nvSpPr>
          <p:spPr>
            <a:xfrm>
              <a:off x="3857612" y="1482882"/>
              <a:ext cx="3274566" cy="646331"/>
            </a:xfrm>
            <a:prstGeom prst="rect">
              <a:avLst/>
            </a:prstGeom>
            <a:ln/>
          </p:spPr>
          <p:style>
            <a:lnRef idx="1">
              <a:schemeClr val="accent3"/>
            </a:lnRef>
            <a:fillRef idx="2">
              <a:schemeClr val="accent3"/>
            </a:fillRef>
            <a:effectRef idx="1">
              <a:schemeClr val="accent3"/>
            </a:effectRef>
            <a:fontRef idx="minor">
              <a:schemeClr val="dk1"/>
            </a:fontRef>
          </p:style>
          <p:txBody>
            <a:bodyPr wrap="square" lIns="91440" tIns="45720" rIns="91440" bIns="45720">
              <a:spAutoFit/>
            </a:bodyPr>
            <a:lstStyle/>
            <a:p>
              <a:pPr algn="ctr"/>
              <a:r>
                <a:rPr lang="en-US" altLang="ja-JP" sz="3200" b="1" spc="300" dirty="0">
                  <a:ln w="11430" cmpd="sng">
                    <a:noFill/>
                    <a:prstDash val="solid"/>
                    <a:miter lim="800000"/>
                  </a:ln>
                  <a:solidFill>
                    <a:prstClr val="black"/>
                  </a:solidFill>
                  <a:effectLst>
                    <a:glow rad="45500">
                      <a:srgbClr val="4E67C8">
                        <a:satMod val="220000"/>
                        <a:alpha val="35000"/>
                      </a:srgbClr>
                    </a:glow>
                  </a:effectLst>
                </a:rPr>
                <a:t>Queer</a:t>
              </a:r>
              <a:r>
                <a:rPr lang="ja-JP" altLang="en-US" sz="3600" b="1" spc="300" dirty="0">
                  <a:ln w="11430" cmpd="sng">
                    <a:noFill/>
                    <a:prstDash val="solid"/>
                    <a:miter lim="800000"/>
                  </a:ln>
                  <a:solidFill>
                    <a:prstClr val="black"/>
                  </a:solidFill>
                  <a:effectLst>
                    <a:glow rad="45500">
                      <a:srgbClr val="4E67C8">
                        <a:satMod val="220000"/>
                        <a:alpha val="35000"/>
                      </a:srgbClr>
                    </a:glow>
                  </a:effectLst>
                </a:rPr>
                <a:t>：ｸｨｱ</a:t>
              </a:r>
            </a:p>
          </p:txBody>
        </p:sp>
      </p:grpSp>
      <p:sp>
        <p:nvSpPr>
          <p:cNvPr id="9" name="角丸四角形吹き出し 8"/>
          <p:cNvSpPr/>
          <p:nvPr/>
        </p:nvSpPr>
        <p:spPr>
          <a:xfrm>
            <a:off x="5367742" y="3749106"/>
            <a:ext cx="1945007" cy="1259919"/>
          </a:xfrm>
          <a:prstGeom prst="wedgeRoundRectCallout">
            <a:avLst>
              <a:gd name="adj1" fmla="val 65239"/>
              <a:gd name="adj2" fmla="val -23054"/>
              <a:gd name="adj3" fmla="val 16667"/>
            </a:avLst>
          </a:prstGeom>
          <a:solidFill>
            <a:schemeClr val="accent4">
              <a:lumMod val="20000"/>
              <a:lumOff val="80000"/>
            </a:schemeClr>
          </a:solidFill>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ja-JP" altLang="en-US" sz="2800" spc="-150" dirty="0">
                <a:solidFill>
                  <a:srgbClr val="FF0000"/>
                </a:solidFill>
                <a:latin typeface="HGP創英角ｺﾞｼｯｸUB" panose="020B0900000000000000" pitchFamily="50" charset="-128"/>
                <a:ea typeface="HGP創英角ｺﾞｼｯｸUB" panose="020B0900000000000000" pitchFamily="50" charset="-128"/>
              </a:rPr>
              <a:t>「ＬＧＢＴＱ」</a:t>
            </a:r>
            <a:endParaRPr lang="en-US" altLang="ja-JP" sz="2800" spc="-150" dirty="0">
              <a:solidFill>
                <a:srgbClr val="FF0000"/>
              </a:solidFill>
              <a:latin typeface="HGP創英角ｺﾞｼｯｸUB" panose="020B0900000000000000" pitchFamily="50" charset="-128"/>
              <a:ea typeface="HGP創英角ｺﾞｼｯｸUB" panose="020B0900000000000000" pitchFamily="50" charset="-128"/>
            </a:endParaRPr>
          </a:p>
          <a:p>
            <a:pPr>
              <a:defRPr/>
            </a:pPr>
            <a:r>
              <a:rPr lang="ja-JP" altLang="en-US" sz="2000" spc="-150" dirty="0">
                <a:solidFill>
                  <a:prstClr val="black"/>
                </a:solidFill>
                <a:latin typeface="HGP創英角ｺﾞｼｯｸUB" panose="020B0900000000000000" pitchFamily="50" charset="-128"/>
                <a:ea typeface="HGP創英角ｺﾞｼｯｸUB" panose="020B0900000000000000" pitchFamily="50" charset="-128"/>
              </a:rPr>
              <a:t>という言い方もあります！</a:t>
            </a:r>
            <a:endParaRPr lang="ja-JP" altLang="en-US" sz="2000" spc="-150" dirty="0">
              <a:solidFill>
                <a:prstClr val="black"/>
              </a:solidFill>
            </a:endParaRPr>
          </a:p>
        </p:txBody>
      </p:sp>
      <p:sp>
        <p:nvSpPr>
          <p:cNvPr id="15" name="角丸四角形吹き出し 14"/>
          <p:cNvSpPr/>
          <p:nvPr/>
        </p:nvSpPr>
        <p:spPr>
          <a:xfrm>
            <a:off x="3542747" y="5265012"/>
            <a:ext cx="5215860" cy="1328023"/>
          </a:xfrm>
          <a:prstGeom prst="wedgeRoundRectCallout">
            <a:avLst>
              <a:gd name="adj1" fmla="val -54847"/>
              <a:gd name="adj2" fmla="val -11758"/>
              <a:gd name="adj3" fmla="val 16667"/>
            </a:avLst>
          </a:prstGeom>
          <a:solidFill>
            <a:srgbClr val="FFFF00"/>
          </a:solidFill>
          <a:ln>
            <a:solidFill>
              <a:srgbClr val="92D050"/>
            </a:solidFill>
          </a:ln>
        </p:spPr>
        <p:style>
          <a:lnRef idx="1">
            <a:schemeClr val="accent2"/>
          </a:lnRef>
          <a:fillRef idx="2">
            <a:schemeClr val="accent2"/>
          </a:fillRef>
          <a:effectRef idx="1">
            <a:schemeClr val="accent2"/>
          </a:effectRef>
          <a:fontRef idx="minor">
            <a:schemeClr val="dk1"/>
          </a:fontRef>
        </p:style>
        <p:txBody>
          <a:bodyPr wrap="square">
            <a:spAutoFit/>
          </a:bodyPr>
          <a:lstStyle/>
          <a:p>
            <a:pPr>
              <a:defRPr/>
            </a:pPr>
            <a:r>
              <a:rPr lang="ja-JP" altLang="en-US" sz="2000" spc="-150" dirty="0">
                <a:solidFill>
                  <a:prstClr val="black"/>
                </a:solidFill>
                <a:latin typeface="ＤＦ特太ゴシック体" panose="020B0509000000000000" pitchFamily="49" charset="-128"/>
                <a:ea typeface="ＤＦ特太ゴシック体" panose="020B0509000000000000" pitchFamily="49" charset="-128"/>
              </a:rPr>
              <a:t> </a:t>
            </a:r>
            <a:r>
              <a:rPr lang="ja-JP" altLang="en-US" sz="2400" spc="-150" dirty="0">
                <a:solidFill>
                  <a:prstClr val="black"/>
                </a:solidFill>
                <a:latin typeface="ＤＦ特太ゴシック体" panose="020B0509000000000000" pitchFamily="49" charset="-128"/>
                <a:ea typeface="ＤＦ特太ゴシック体" panose="020B0509000000000000" pitchFamily="49" charset="-128"/>
              </a:rPr>
              <a:t>身体の性と心の性が一致しないため，「身体の性」に違和感を持つ人のことを言います。</a:t>
            </a:r>
          </a:p>
        </p:txBody>
      </p:sp>
      <p:pic>
        <p:nvPicPr>
          <p:cNvPr id="16" name="図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9285" y="3372448"/>
            <a:ext cx="1309321" cy="1603712"/>
          </a:xfrm>
          <a:prstGeom prst="rect">
            <a:avLst/>
          </a:prstGeom>
        </p:spPr>
      </p:pic>
    </p:spTree>
    <p:extLst>
      <p:ext uri="{BB962C8B-B14F-4D97-AF65-F5344CB8AC3E}">
        <p14:creationId xmlns:p14="http://schemas.microsoft.com/office/powerpoint/2010/main" val="143898547"/>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7" name="図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81338" y="1773240"/>
            <a:ext cx="2870200" cy="287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角丸四角形 3"/>
          <p:cNvSpPr/>
          <p:nvPr/>
        </p:nvSpPr>
        <p:spPr>
          <a:xfrm>
            <a:off x="2843213" y="1125538"/>
            <a:ext cx="3313112" cy="825500"/>
          </a:xfrm>
          <a:prstGeom prst="roundRect">
            <a:avLst/>
          </a:prstGeom>
          <a:ln/>
        </p:spPr>
        <p:style>
          <a:lnRef idx="1">
            <a:schemeClr val="accent4"/>
          </a:lnRef>
          <a:fillRef idx="2">
            <a:schemeClr val="accent4"/>
          </a:fillRef>
          <a:effectRef idx="1">
            <a:schemeClr val="accent4"/>
          </a:effectRef>
          <a:fontRef idx="minor">
            <a:schemeClr val="dk1"/>
          </a:fontRef>
        </p:style>
        <p:txBody>
          <a:bodyPr anchor="ctr"/>
          <a:lstStyle/>
          <a:p>
            <a:pPr algn="ctr" eaLnBrk="1" hangingPunct="1">
              <a:defRPr/>
            </a:pPr>
            <a:r>
              <a:rPr lang="ja-JP" altLang="en-US" sz="4000" dirty="0">
                <a:solidFill>
                  <a:srgbClr val="000000"/>
                </a:solidFill>
              </a:rPr>
              <a:t>いじめ被害</a:t>
            </a:r>
          </a:p>
        </p:txBody>
      </p:sp>
      <p:sp>
        <p:nvSpPr>
          <p:cNvPr id="5" name="角丸四角形 4"/>
          <p:cNvSpPr/>
          <p:nvPr/>
        </p:nvSpPr>
        <p:spPr>
          <a:xfrm>
            <a:off x="179388" y="2100263"/>
            <a:ext cx="2736850" cy="825500"/>
          </a:xfrm>
          <a:prstGeom prst="roundRect">
            <a:avLst/>
          </a:prstGeom>
          <a:ln/>
        </p:spPr>
        <p:style>
          <a:lnRef idx="1">
            <a:schemeClr val="accent4"/>
          </a:lnRef>
          <a:fillRef idx="2">
            <a:schemeClr val="accent4"/>
          </a:fillRef>
          <a:effectRef idx="1">
            <a:schemeClr val="accent4"/>
          </a:effectRef>
          <a:fontRef idx="minor">
            <a:schemeClr val="dk1"/>
          </a:fontRef>
        </p:style>
        <p:txBody>
          <a:bodyPr anchor="ctr"/>
          <a:lstStyle/>
          <a:p>
            <a:pPr algn="ctr" eaLnBrk="1" hangingPunct="1">
              <a:defRPr/>
            </a:pPr>
            <a:r>
              <a:rPr lang="ja-JP" altLang="en-US" sz="4000" dirty="0">
                <a:solidFill>
                  <a:srgbClr val="000000"/>
                </a:solidFill>
              </a:rPr>
              <a:t>不登校</a:t>
            </a:r>
          </a:p>
        </p:txBody>
      </p:sp>
      <p:sp>
        <p:nvSpPr>
          <p:cNvPr id="6" name="角丸四角形 5"/>
          <p:cNvSpPr/>
          <p:nvPr/>
        </p:nvSpPr>
        <p:spPr>
          <a:xfrm>
            <a:off x="6084888" y="2205040"/>
            <a:ext cx="2951162" cy="827087"/>
          </a:xfrm>
          <a:prstGeom prst="roundRect">
            <a:avLst/>
          </a:prstGeom>
          <a:ln/>
        </p:spPr>
        <p:style>
          <a:lnRef idx="1">
            <a:schemeClr val="accent4"/>
          </a:lnRef>
          <a:fillRef idx="2">
            <a:schemeClr val="accent4"/>
          </a:fillRef>
          <a:effectRef idx="1">
            <a:schemeClr val="accent4"/>
          </a:effectRef>
          <a:fontRef idx="minor">
            <a:schemeClr val="dk1"/>
          </a:fontRef>
        </p:style>
        <p:txBody>
          <a:bodyPr anchor="ctr"/>
          <a:lstStyle/>
          <a:p>
            <a:pPr algn="ctr" eaLnBrk="1" hangingPunct="1">
              <a:defRPr/>
            </a:pPr>
            <a:r>
              <a:rPr lang="ja-JP" altLang="en-US" sz="4000" dirty="0">
                <a:solidFill>
                  <a:srgbClr val="000000"/>
                </a:solidFill>
              </a:rPr>
              <a:t>自傷行為</a:t>
            </a:r>
          </a:p>
        </p:txBody>
      </p:sp>
      <p:sp>
        <p:nvSpPr>
          <p:cNvPr id="7" name="角丸四角形 6"/>
          <p:cNvSpPr/>
          <p:nvPr/>
        </p:nvSpPr>
        <p:spPr>
          <a:xfrm>
            <a:off x="152402" y="3432175"/>
            <a:ext cx="2828925" cy="827088"/>
          </a:xfrm>
          <a:prstGeom prst="roundRect">
            <a:avLst/>
          </a:prstGeom>
          <a:ln/>
        </p:spPr>
        <p:style>
          <a:lnRef idx="1">
            <a:schemeClr val="accent4"/>
          </a:lnRef>
          <a:fillRef idx="2">
            <a:schemeClr val="accent4"/>
          </a:fillRef>
          <a:effectRef idx="1">
            <a:schemeClr val="accent4"/>
          </a:effectRef>
          <a:fontRef idx="minor">
            <a:schemeClr val="dk1"/>
          </a:fontRef>
        </p:style>
        <p:txBody>
          <a:bodyPr anchor="ctr"/>
          <a:lstStyle/>
          <a:p>
            <a:pPr algn="ctr" eaLnBrk="1" hangingPunct="1">
              <a:defRPr/>
            </a:pPr>
            <a:r>
              <a:rPr lang="ja-JP" altLang="en-US" sz="4000" dirty="0">
                <a:solidFill>
                  <a:srgbClr val="000000"/>
                </a:solidFill>
              </a:rPr>
              <a:t>自殺念慮</a:t>
            </a:r>
          </a:p>
        </p:txBody>
      </p:sp>
      <p:sp>
        <p:nvSpPr>
          <p:cNvPr id="8" name="角丸四角形 7"/>
          <p:cNvSpPr/>
          <p:nvPr/>
        </p:nvSpPr>
        <p:spPr>
          <a:xfrm>
            <a:off x="6084888" y="3432175"/>
            <a:ext cx="2951162" cy="827088"/>
          </a:xfrm>
          <a:prstGeom prst="roundRect">
            <a:avLst/>
          </a:prstGeom>
          <a:ln/>
        </p:spPr>
        <p:style>
          <a:lnRef idx="1">
            <a:schemeClr val="accent4"/>
          </a:lnRef>
          <a:fillRef idx="2">
            <a:schemeClr val="accent4"/>
          </a:fillRef>
          <a:effectRef idx="1">
            <a:schemeClr val="accent4"/>
          </a:effectRef>
          <a:fontRef idx="minor">
            <a:schemeClr val="dk1"/>
          </a:fontRef>
        </p:style>
        <p:txBody>
          <a:bodyPr anchor="ctr"/>
          <a:lstStyle/>
          <a:p>
            <a:pPr algn="ctr" eaLnBrk="1" hangingPunct="1">
              <a:defRPr/>
            </a:pPr>
            <a:r>
              <a:rPr lang="ja-JP" altLang="en-US" sz="4000" dirty="0">
                <a:solidFill>
                  <a:srgbClr val="000000"/>
                </a:solidFill>
              </a:rPr>
              <a:t>自殺未遂</a:t>
            </a:r>
          </a:p>
        </p:txBody>
      </p:sp>
      <p:sp>
        <p:nvSpPr>
          <p:cNvPr id="72713" name="テキスト ボックス 8"/>
          <p:cNvSpPr txBox="1">
            <a:spLocks noChangeArrowheads="1"/>
          </p:cNvSpPr>
          <p:nvPr/>
        </p:nvSpPr>
        <p:spPr bwMode="auto">
          <a:xfrm>
            <a:off x="1547813" y="5356225"/>
            <a:ext cx="6197600" cy="1385888"/>
          </a:xfrm>
          <a:prstGeom prst="rect">
            <a:avLst/>
          </a:prstGeom>
          <a:ln>
            <a:headEnd/>
            <a:tailEnd/>
          </a:ln>
          <a:extLst/>
        </p:spPr>
        <p:style>
          <a:lnRef idx="2">
            <a:schemeClr val="accent6"/>
          </a:lnRef>
          <a:fillRef idx="1">
            <a:schemeClr val="lt1"/>
          </a:fillRef>
          <a:effectRef idx="0">
            <a:schemeClr val="accent6"/>
          </a:effectRef>
          <a:fontRef idx="minor">
            <a:schemeClr val="dk1"/>
          </a:fontRef>
        </p:style>
        <p:txBody>
          <a:bodyPr wrap="none">
            <a:spAutoFit/>
          </a:bodyPr>
          <a:lstStyle>
            <a:lvl1pPr algn="l" eaLnBrk="0" hangingPunct="0">
              <a:spcBef>
                <a:spcPct val="20000"/>
              </a:spcBef>
              <a:buChar char="•"/>
              <a:defRPr kumimoji="1" sz="3200">
                <a:solidFill>
                  <a:schemeClr val="tx1"/>
                </a:solidFill>
                <a:latin typeface="Arial" charset="0"/>
                <a:ea typeface="ＭＳ Ｐゴシック" charset="-128"/>
              </a:defRPr>
            </a:lvl1pPr>
            <a:lvl2pPr marL="742950" indent="-285750" algn="l" eaLnBrk="0" hangingPunct="0">
              <a:spcBef>
                <a:spcPct val="20000"/>
              </a:spcBef>
              <a:buChar char="–"/>
              <a:defRPr kumimoji="1" sz="2800">
                <a:solidFill>
                  <a:schemeClr val="tx1"/>
                </a:solidFill>
                <a:latin typeface="Arial" charset="0"/>
                <a:ea typeface="ＭＳ Ｐゴシック" charset="-128"/>
              </a:defRPr>
            </a:lvl2pPr>
            <a:lvl3pPr marL="1143000" indent="-228600" algn="l" eaLnBrk="0" hangingPunct="0">
              <a:spcBef>
                <a:spcPct val="20000"/>
              </a:spcBef>
              <a:buChar char="•"/>
              <a:defRPr kumimoji="1" sz="2400">
                <a:solidFill>
                  <a:schemeClr val="tx1"/>
                </a:solidFill>
                <a:latin typeface="Arial" charset="0"/>
                <a:ea typeface="ＭＳ Ｐゴシック" charset="-128"/>
              </a:defRPr>
            </a:lvl3pPr>
            <a:lvl4pPr marL="1600200" indent="-228600" algn="l" eaLnBrk="0" hangingPunct="0">
              <a:spcBef>
                <a:spcPct val="20000"/>
              </a:spcBef>
              <a:buChar char="–"/>
              <a:defRPr kumimoji="1" sz="2000">
                <a:solidFill>
                  <a:schemeClr val="tx1"/>
                </a:solidFill>
                <a:latin typeface="Arial" charset="0"/>
                <a:ea typeface="ＭＳ Ｐゴシック" charset="-128"/>
              </a:defRPr>
            </a:lvl4pPr>
            <a:lvl5pPr marL="2057400" indent="-228600" algn="l"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2800" b="1" dirty="0">
                <a:solidFill>
                  <a:srgbClr val="000000"/>
                </a:solidFill>
                <a:latin typeface="Comic Sans MS" pitchFamily="66" charset="0"/>
              </a:rPr>
              <a:t>・　カミングアウトへの不安</a:t>
            </a:r>
            <a:endParaRPr lang="en-US" altLang="ja-JP" sz="2800" b="1" dirty="0">
              <a:solidFill>
                <a:srgbClr val="000000"/>
              </a:solidFill>
              <a:latin typeface="Comic Sans MS" pitchFamily="66" charset="0"/>
            </a:endParaRPr>
          </a:p>
          <a:p>
            <a:pPr eaLnBrk="1" hangingPunct="1">
              <a:spcBef>
                <a:spcPct val="0"/>
              </a:spcBef>
              <a:buFontTx/>
              <a:buNone/>
            </a:pPr>
            <a:r>
              <a:rPr lang="ja-JP" altLang="en-US" sz="2800" b="1" dirty="0">
                <a:solidFill>
                  <a:srgbClr val="000000"/>
                </a:solidFill>
                <a:latin typeface="Comic Sans MS" pitchFamily="66" charset="0"/>
              </a:rPr>
              <a:t>・　安心して相談できる存在がいない</a:t>
            </a:r>
            <a:endParaRPr lang="en-US" altLang="ja-JP" sz="2800" b="1" dirty="0">
              <a:solidFill>
                <a:srgbClr val="000000"/>
              </a:solidFill>
              <a:latin typeface="Comic Sans MS" pitchFamily="66" charset="0"/>
            </a:endParaRPr>
          </a:p>
          <a:p>
            <a:pPr eaLnBrk="1" hangingPunct="1">
              <a:spcBef>
                <a:spcPct val="0"/>
              </a:spcBef>
              <a:buFontTx/>
              <a:buNone/>
            </a:pPr>
            <a:r>
              <a:rPr lang="ja-JP" altLang="en-US" sz="2800" b="1" dirty="0">
                <a:solidFill>
                  <a:srgbClr val="000000"/>
                </a:solidFill>
                <a:latin typeface="Comic Sans MS" pitchFamily="66" charset="0"/>
              </a:rPr>
              <a:t>・　理解される環境が整っていない　など</a:t>
            </a:r>
          </a:p>
        </p:txBody>
      </p:sp>
      <p:sp>
        <p:nvSpPr>
          <p:cNvPr id="10" name="角丸四角形 9"/>
          <p:cNvSpPr/>
          <p:nvPr/>
        </p:nvSpPr>
        <p:spPr>
          <a:xfrm>
            <a:off x="2916240" y="4402140"/>
            <a:ext cx="3311525" cy="827087"/>
          </a:xfrm>
          <a:prstGeom prst="roundRect">
            <a:avLst/>
          </a:prstGeom>
          <a:ln/>
        </p:spPr>
        <p:style>
          <a:lnRef idx="1">
            <a:schemeClr val="accent4"/>
          </a:lnRef>
          <a:fillRef idx="2">
            <a:schemeClr val="accent4"/>
          </a:fillRef>
          <a:effectRef idx="1">
            <a:schemeClr val="accent4"/>
          </a:effectRef>
          <a:fontRef idx="minor">
            <a:schemeClr val="dk1"/>
          </a:fontRef>
        </p:style>
        <p:txBody>
          <a:bodyPr anchor="ctr"/>
          <a:lstStyle/>
          <a:p>
            <a:pPr algn="ctr" eaLnBrk="1" hangingPunct="1">
              <a:defRPr/>
            </a:pPr>
            <a:r>
              <a:rPr lang="ja-JP" altLang="en-US" sz="4000" dirty="0">
                <a:solidFill>
                  <a:srgbClr val="000000"/>
                </a:solidFill>
              </a:rPr>
              <a:t>自己否定</a:t>
            </a:r>
          </a:p>
        </p:txBody>
      </p:sp>
      <p:sp>
        <p:nvSpPr>
          <p:cNvPr id="11" name="正方形/長方形 10"/>
          <p:cNvSpPr/>
          <p:nvPr/>
        </p:nvSpPr>
        <p:spPr>
          <a:xfrm>
            <a:off x="1136809" y="281622"/>
            <a:ext cx="6725920" cy="629920"/>
          </a:xfrm>
          <a:prstGeom prst="rect">
            <a:avLst/>
          </a:prstGeom>
          <a:solidFill>
            <a:schemeClr val="accent1">
              <a:lumMod val="20000"/>
              <a:lumOff val="80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latin typeface="BIZ UDPゴシック" panose="020B0400000000000000" pitchFamily="50" charset="-128"/>
                <a:ea typeface="BIZ UDPゴシック" panose="020B0400000000000000" pitchFamily="50" charset="-128"/>
              </a:rPr>
              <a:t>２　マイノリティ当事者をめぐる状況</a:t>
            </a:r>
            <a:endParaRPr kumimoji="1" lang="ja-JP" altLang="en-US" sz="28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623947154"/>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0" y="0"/>
            <a:ext cx="9144000" cy="6858000"/>
          </a:xfrm>
          <a:prstGeom prst="roundRect">
            <a:avLst/>
          </a:prstGeom>
          <a:solidFill>
            <a:schemeClr val="accent4">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312420" y="1056640"/>
            <a:ext cx="8519160" cy="57505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800" dirty="0">
                <a:solidFill>
                  <a:schemeClr val="tx1"/>
                </a:solidFill>
                <a:latin typeface="BIZ UDPゴシック" panose="020B0400000000000000" pitchFamily="50" charset="-128"/>
                <a:ea typeface="BIZ UDPゴシック" panose="020B0400000000000000" pitchFamily="50" charset="-128"/>
              </a:rPr>
              <a:t>200</a:t>
            </a:r>
            <a:r>
              <a:rPr kumimoji="1" lang="ja-JP" altLang="en-US" sz="2800" dirty="0">
                <a:solidFill>
                  <a:schemeClr val="tx1"/>
                </a:solidFill>
                <a:latin typeface="BIZ UDPゴシック" panose="020B0400000000000000" pitchFamily="50" charset="-128"/>
                <a:ea typeface="BIZ UDPゴシック" panose="020B0400000000000000" pitchFamily="50" charset="-128"/>
              </a:rPr>
              <a:t>３</a:t>
            </a:r>
            <a:r>
              <a:rPr lang="ja-JP" altLang="en-US" sz="2800" dirty="0">
                <a:solidFill>
                  <a:schemeClr val="tx1"/>
                </a:solidFill>
                <a:latin typeface="BIZ UDPゴシック" panose="020B0400000000000000" pitchFamily="50" charset="-128"/>
                <a:ea typeface="BIZ UDPゴシック" panose="020B0400000000000000" pitchFamily="50" charset="-128"/>
              </a:rPr>
              <a:t>（平成</a:t>
            </a:r>
            <a:r>
              <a:rPr lang="en-US" altLang="ja-JP" sz="2800" dirty="0">
                <a:solidFill>
                  <a:schemeClr val="tx1"/>
                </a:solidFill>
                <a:latin typeface="BIZ UDPゴシック" panose="020B0400000000000000" pitchFamily="50" charset="-128"/>
                <a:ea typeface="BIZ UDPゴシック" panose="020B0400000000000000" pitchFamily="50" charset="-128"/>
              </a:rPr>
              <a:t>1</a:t>
            </a:r>
            <a:r>
              <a:rPr lang="ja-JP" altLang="en-US" sz="2800" dirty="0">
                <a:solidFill>
                  <a:schemeClr val="tx1"/>
                </a:solidFill>
                <a:latin typeface="BIZ UDPゴシック" panose="020B0400000000000000" pitchFamily="50" charset="-128"/>
                <a:ea typeface="BIZ UDPゴシック" panose="020B0400000000000000" pitchFamily="50" charset="-128"/>
              </a:rPr>
              <a:t>５）年　「性同一性障害者の性別の取扱</a:t>
            </a:r>
            <a:endParaRPr lang="en-US" altLang="ja-JP" sz="2800" dirty="0">
              <a:solidFill>
                <a:schemeClr val="tx1"/>
              </a:solidFill>
              <a:latin typeface="BIZ UDPゴシック" panose="020B0400000000000000" pitchFamily="50" charset="-128"/>
              <a:ea typeface="BIZ UDPゴシック" panose="020B0400000000000000" pitchFamily="50" charset="-128"/>
            </a:endParaRPr>
          </a:p>
          <a:p>
            <a:r>
              <a:rPr lang="ja-JP" altLang="en-US" sz="2800" dirty="0">
                <a:solidFill>
                  <a:schemeClr val="tx1"/>
                </a:solidFill>
                <a:latin typeface="BIZ UDPゴシック" panose="020B0400000000000000" pitchFamily="50" charset="-128"/>
                <a:ea typeface="BIZ UDPゴシック" panose="020B0400000000000000" pitchFamily="50" charset="-128"/>
              </a:rPr>
              <a:t>　　　　　　　　　　　　いの特例に関する法律」</a:t>
            </a:r>
            <a:endParaRPr lang="en-US" altLang="ja-JP" sz="28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2400" dirty="0">
                <a:solidFill>
                  <a:schemeClr val="tx1"/>
                </a:solidFill>
                <a:latin typeface="BIZ UDPゴシック" panose="020B0400000000000000" pitchFamily="50" charset="-128"/>
                <a:ea typeface="BIZ UDPゴシック" panose="020B0400000000000000" pitchFamily="50" charset="-128"/>
              </a:rPr>
              <a:t>　　　　　　　　　　　　　　　 </a:t>
            </a:r>
            <a:endParaRPr kumimoji="1" lang="en-US" altLang="ja-JP" sz="2400" dirty="0">
              <a:solidFill>
                <a:schemeClr val="tx1"/>
              </a:solidFill>
              <a:latin typeface="BIZ UDPゴシック" panose="020B0400000000000000" pitchFamily="50" charset="-128"/>
              <a:ea typeface="BIZ UDPゴシック" panose="020B0400000000000000" pitchFamily="50" charset="-128"/>
            </a:endParaRPr>
          </a:p>
          <a:p>
            <a:endParaRPr kumimoji="1" lang="en-US" altLang="ja-JP" sz="2400" dirty="0">
              <a:solidFill>
                <a:schemeClr val="tx1"/>
              </a:solidFill>
              <a:latin typeface="BIZ UDPゴシック" panose="020B0400000000000000" pitchFamily="50" charset="-128"/>
              <a:ea typeface="BIZ UDPゴシック" panose="020B0400000000000000" pitchFamily="50" charset="-128"/>
            </a:endParaRPr>
          </a:p>
          <a:p>
            <a:endParaRPr lang="en-US" altLang="ja-JP" sz="24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2400" dirty="0">
                <a:solidFill>
                  <a:schemeClr val="tx1"/>
                </a:solidFill>
                <a:latin typeface="BIZ UDPゴシック" panose="020B0400000000000000" pitchFamily="50" charset="-128"/>
                <a:ea typeface="BIZ UDPゴシック" panose="020B0400000000000000" pitchFamily="50" charset="-128"/>
              </a:rPr>
              <a:t>　　　　　　　　　　　　　　　</a:t>
            </a:r>
            <a:endParaRPr kumimoji="1" lang="en-US" altLang="ja-JP" sz="2400" dirty="0">
              <a:solidFill>
                <a:schemeClr val="tx1"/>
              </a:solidFill>
              <a:latin typeface="BIZ UDPゴシック" panose="020B0400000000000000" pitchFamily="50" charset="-128"/>
              <a:ea typeface="BIZ UDPゴシック" panose="020B0400000000000000" pitchFamily="50" charset="-128"/>
            </a:endParaRPr>
          </a:p>
          <a:p>
            <a:r>
              <a:rPr lang="ja-JP" altLang="en-US" sz="2400" dirty="0">
                <a:solidFill>
                  <a:schemeClr val="tx1"/>
                </a:solidFill>
                <a:latin typeface="BIZ UDPゴシック" panose="020B0400000000000000" pitchFamily="50" charset="-128"/>
                <a:ea typeface="BIZ UDPゴシック" panose="020B0400000000000000" pitchFamily="50" charset="-128"/>
              </a:rPr>
              <a:t>　　　　　　　　　　　　　　　</a:t>
            </a:r>
            <a:r>
              <a:rPr kumimoji="1" lang="ja-JP" altLang="en-US" sz="2400" dirty="0">
                <a:solidFill>
                  <a:schemeClr val="tx1"/>
                </a:solidFill>
                <a:latin typeface="BIZ UDPゴシック" panose="020B0400000000000000" pitchFamily="50" charset="-128"/>
                <a:ea typeface="BIZ UDPゴシック" panose="020B0400000000000000" pitchFamily="50" charset="-128"/>
              </a:rPr>
              <a:t>　</a:t>
            </a:r>
            <a:r>
              <a:rPr kumimoji="1" lang="en-US" altLang="ja-JP" sz="2400" dirty="0">
                <a:solidFill>
                  <a:schemeClr val="tx1"/>
                </a:solidFill>
                <a:latin typeface="BIZ UDPゴシック" panose="020B0400000000000000" pitchFamily="50" charset="-128"/>
                <a:ea typeface="BIZ UDPゴシック" panose="020B0400000000000000" pitchFamily="50" charset="-128"/>
              </a:rPr>
              <a:t>※2008</a:t>
            </a:r>
            <a:r>
              <a:rPr kumimoji="1" lang="ja-JP" altLang="en-US" sz="2400" dirty="0">
                <a:solidFill>
                  <a:schemeClr val="tx1"/>
                </a:solidFill>
                <a:latin typeface="BIZ UDPゴシック" panose="020B0400000000000000" pitchFamily="50" charset="-128"/>
                <a:ea typeface="BIZ UDPゴシック" panose="020B0400000000000000" pitchFamily="50" charset="-128"/>
              </a:rPr>
              <a:t>（平成</a:t>
            </a:r>
            <a:r>
              <a:rPr kumimoji="1" lang="en-US" altLang="ja-JP" sz="2400" dirty="0">
                <a:solidFill>
                  <a:schemeClr val="tx1"/>
                </a:solidFill>
                <a:latin typeface="BIZ UDPゴシック" panose="020B0400000000000000" pitchFamily="50" charset="-128"/>
                <a:ea typeface="BIZ UDPゴシック" panose="020B0400000000000000" pitchFamily="50" charset="-128"/>
              </a:rPr>
              <a:t>20</a:t>
            </a:r>
            <a:r>
              <a:rPr kumimoji="1" lang="ja-JP" altLang="en-US" sz="2400" dirty="0">
                <a:solidFill>
                  <a:schemeClr val="tx1"/>
                </a:solidFill>
                <a:latin typeface="BIZ UDPゴシック" panose="020B0400000000000000" pitchFamily="50" charset="-128"/>
                <a:ea typeface="BIZ UDPゴシック" panose="020B0400000000000000" pitchFamily="50" charset="-128"/>
              </a:rPr>
              <a:t>）年　一部改正</a:t>
            </a:r>
            <a:endParaRPr kumimoji="1" lang="en-US" altLang="ja-JP" sz="2400" dirty="0">
              <a:solidFill>
                <a:schemeClr val="tx1"/>
              </a:solidFill>
              <a:latin typeface="BIZ UDPゴシック" panose="020B0400000000000000" pitchFamily="50" charset="-128"/>
              <a:ea typeface="BIZ UDPゴシック" panose="020B0400000000000000" pitchFamily="50" charset="-128"/>
            </a:endParaRPr>
          </a:p>
          <a:p>
            <a:endParaRPr lang="en-US" altLang="ja-JP" sz="2400" dirty="0">
              <a:solidFill>
                <a:srgbClr val="FF0000"/>
              </a:solidFill>
              <a:latin typeface="BIZ UDPゴシック" panose="020B0400000000000000" pitchFamily="50" charset="-128"/>
              <a:ea typeface="BIZ UDPゴシック" panose="020B0400000000000000" pitchFamily="50" charset="-128"/>
            </a:endParaRPr>
          </a:p>
          <a:p>
            <a:r>
              <a:rPr lang="en-US" altLang="ja-JP" sz="2800" dirty="0">
                <a:solidFill>
                  <a:srgbClr val="FF0000"/>
                </a:solidFill>
                <a:latin typeface="BIZ UDPゴシック" panose="020B0400000000000000" pitchFamily="50" charset="-128"/>
                <a:ea typeface="BIZ UDPゴシック" panose="020B0400000000000000" pitchFamily="50" charset="-128"/>
              </a:rPr>
              <a:t>2015</a:t>
            </a:r>
            <a:r>
              <a:rPr lang="ja-JP" altLang="en-US" sz="2800" dirty="0">
                <a:solidFill>
                  <a:srgbClr val="FF0000"/>
                </a:solidFill>
                <a:latin typeface="BIZ UDPゴシック" panose="020B0400000000000000" pitchFamily="50" charset="-128"/>
                <a:ea typeface="BIZ UDPゴシック" panose="020B0400000000000000" pitchFamily="50" charset="-128"/>
              </a:rPr>
              <a:t>（平成</a:t>
            </a:r>
            <a:r>
              <a:rPr lang="en-US" altLang="ja-JP" sz="2800" dirty="0">
                <a:solidFill>
                  <a:srgbClr val="FF0000"/>
                </a:solidFill>
                <a:latin typeface="BIZ UDPゴシック" panose="020B0400000000000000" pitchFamily="50" charset="-128"/>
                <a:ea typeface="BIZ UDPゴシック" panose="020B0400000000000000" pitchFamily="50" charset="-128"/>
              </a:rPr>
              <a:t>27</a:t>
            </a:r>
            <a:r>
              <a:rPr lang="ja-JP" altLang="en-US" sz="2800" dirty="0">
                <a:solidFill>
                  <a:srgbClr val="FF0000"/>
                </a:solidFill>
                <a:latin typeface="BIZ UDPゴシック" panose="020B0400000000000000" pitchFamily="50" charset="-128"/>
                <a:ea typeface="BIZ UDPゴシック" panose="020B0400000000000000" pitchFamily="50" charset="-128"/>
              </a:rPr>
              <a:t>）年　通知「性同一性障害に係る児</a:t>
            </a:r>
            <a:endParaRPr lang="en-US" altLang="ja-JP" sz="2800" dirty="0">
              <a:solidFill>
                <a:srgbClr val="FF0000"/>
              </a:solidFill>
              <a:latin typeface="BIZ UDPゴシック" panose="020B0400000000000000" pitchFamily="50" charset="-128"/>
              <a:ea typeface="BIZ UDPゴシック" panose="020B0400000000000000" pitchFamily="50" charset="-128"/>
            </a:endParaRPr>
          </a:p>
          <a:p>
            <a:r>
              <a:rPr lang="ja-JP" altLang="en-US" sz="2800" dirty="0">
                <a:solidFill>
                  <a:srgbClr val="FF0000"/>
                </a:solidFill>
                <a:latin typeface="BIZ UDPゴシック" panose="020B0400000000000000" pitchFamily="50" charset="-128"/>
                <a:ea typeface="BIZ UDPゴシック" panose="020B0400000000000000" pitchFamily="50" charset="-128"/>
              </a:rPr>
              <a:t>　　　　　　　　　　　　 童生徒に対するきめ細かな対</a:t>
            </a:r>
            <a:endParaRPr lang="en-US" altLang="ja-JP" sz="2800" dirty="0">
              <a:solidFill>
                <a:srgbClr val="FF0000"/>
              </a:solidFill>
              <a:latin typeface="BIZ UDPゴシック" panose="020B0400000000000000" pitchFamily="50" charset="-128"/>
              <a:ea typeface="BIZ UDPゴシック" panose="020B0400000000000000" pitchFamily="50" charset="-128"/>
            </a:endParaRPr>
          </a:p>
          <a:p>
            <a:r>
              <a:rPr lang="ja-JP" altLang="en-US" sz="2800" dirty="0">
                <a:solidFill>
                  <a:srgbClr val="FF0000"/>
                </a:solidFill>
                <a:latin typeface="BIZ UDPゴシック" panose="020B0400000000000000" pitchFamily="50" charset="-128"/>
                <a:ea typeface="BIZ UDPゴシック" panose="020B0400000000000000" pitchFamily="50" charset="-128"/>
              </a:rPr>
              <a:t>　　　　　　　　　　　　 応の実施等について」（文科省）</a:t>
            </a:r>
            <a:endParaRPr lang="en-US" altLang="ja-JP" sz="2800" dirty="0">
              <a:solidFill>
                <a:srgbClr val="FF0000"/>
              </a:solidFill>
              <a:latin typeface="BIZ UDPゴシック" panose="020B0400000000000000" pitchFamily="50" charset="-128"/>
              <a:ea typeface="BIZ UDPゴシック" panose="020B0400000000000000" pitchFamily="50" charset="-128"/>
            </a:endParaRPr>
          </a:p>
          <a:p>
            <a:endParaRPr lang="en-US" altLang="ja-JP" sz="2800" dirty="0">
              <a:solidFill>
                <a:srgbClr val="FF0000"/>
              </a:solidFill>
              <a:latin typeface="BIZ UDPゴシック" panose="020B0400000000000000" pitchFamily="50" charset="-128"/>
              <a:ea typeface="BIZ UDPゴシック" panose="020B0400000000000000" pitchFamily="50" charset="-128"/>
            </a:endParaRPr>
          </a:p>
          <a:p>
            <a:endParaRPr lang="en-US" altLang="ja-JP" sz="2800" dirty="0">
              <a:solidFill>
                <a:srgbClr val="FF0000"/>
              </a:solidFill>
              <a:latin typeface="BIZ UDPゴシック" panose="020B0400000000000000" pitchFamily="50" charset="-128"/>
              <a:ea typeface="BIZ UDPゴシック" panose="020B0400000000000000" pitchFamily="50" charset="-128"/>
            </a:endParaRPr>
          </a:p>
          <a:p>
            <a:endParaRPr lang="en-US" altLang="ja-JP" sz="2800" dirty="0">
              <a:solidFill>
                <a:srgbClr val="FF0000"/>
              </a:solidFill>
              <a:latin typeface="BIZ UDPゴシック" panose="020B0400000000000000" pitchFamily="50" charset="-128"/>
              <a:ea typeface="BIZ UDPゴシック" panose="020B0400000000000000" pitchFamily="50" charset="-128"/>
            </a:endParaRPr>
          </a:p>
        </p:txBody>
      </p:sp>
      <p:sp>
        <p:nvSpPr>
          <p:cNvPr id="5" name="角丸四角形吹き出し 4"/>
          <p:cNvSpPr/>
          <p:nvPr/>
        </p:nvSpPr>
        <p:spPr>
          <a:xfrm>
            <a:off x="1828800" y="2306320"/>
            <a:ext cx="6838682" cy="965200"/>
          </a:xfrm>
          <a:prstGeom prst="wedgeRoundRectCallout">
            <a:avLst>
              <a:gd name="adj1" fmla="val 3888"/>
              <a:gd name="adj2" fmla="val -73140"/>
              <a:gd name="adj3" fmla="val 16667"/>
            </a:avLst>
          </a:prstGeom>
          <a:solidFill>
            <a:srgbClr val="FFFFCC"/>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a:solidFill>
                  <a:schemeClr val="tx1"/>
                </a:solidFill>
                <a:latin typeface="BIZ UDPゴシック" panose="020B0400000000000000" pitchFamily="50" charset="-128"/>
                <a:ea typeface="BIZ UDPゴシック" panose="020B0400000000000000" pitchFamily="50" charset="-128"/>
              </a:rPr>
              <a:t>  </a:t>
            </a:r>
            <a:r>
              <a:rPr kumimoji="1" lang="ja-JP" altLang="en-US" sz="2000" dirty="0">
                <a:solidFill>
                  <a:schemeClr val="tx1"/>
                </a:solidFill>
                <a:latin typeface="BIZ UDPゴシック" panose="020B0400000000000000" pitchFamily="50" charset="-128"/>
                <a:ea typeface="BIZ UDPゴシック" panose="020B0400000000000000" pitchFamily="50" charset="-128"/>
              </a:rPr>
              <a:t> </a:t>
            </a:r>
            <a:r>
              <a:rPr lang="ja-JP" altLang="en-US" sz="800" dirty="0">
                <a:solidFill>
                  <a:schemeClr val="tx1"/>
                </a:solidFill>
                <a:latin typeface="BIZ UDPゴシック" panose="020B0400000000000000" pitchFamily="50" charset="-128"/>
                <a:ea typeface="BIZ UDPゴシック" panose="020B0400000000000000" pitchFamily="50" charset="-128"/>
              </a:rPr>
              <a:t>  </a:t>
            </a:r>
            <a:r>
              <a:rPr kumimoji="1" lang="ja-JP" altLang="en-US" sz="2400" dirty="0">
                <a:solidFill>
                  <a:schemeClr val="tx1"/>
                </a:solidFill>
                <a:latin typeface="BIZ UDPゴシック" panose="020B0400000000000000" pitchFamily="50" charset="-128"/>
                <a:ea typeface="BIZ UDPゴシック" panose="020B0400000000000000" pitchFamily="50" charset="-128"/>
              </a:rPr>
              <a:t>一定の条件を満たせば，家庭裁判所で戸籍上の性別を変更することが可能に！</a:t>
            </a:r>
          </a:p>
        </p:txBody>
      </p:sp>
      <p:sp>
        <p:nvSpPr>
          <p:cNvPr id="6" name="角丸四角形吹き出し 5"/>
          <p:cNvSpPr/>
          <p:nvPr/>
        </p:nvSpPr>
        <p:spPr>
          <a:xfrm>
            <a:off x="727155" y="5796352"/>
            <a:ext cx="7103199" cy="965200"/>
          </a:xfrm>
          <a:prstGeom prst="wedgeRoundRectCallout">
            <a:avLst>
              <a:gd name="adj1" fmla="val -6946"/>
              <a:gd name="adj2" fmla="val -81562"/>
              <a:gd name="adj3" fmla="val 16667"/>
            </a:avLst>
          </a:prstGeom>
          <a:solidFill>
            <a:srgbClr val="FFFFCC"/>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a:solidFill>
                  <a:schemeClr val="tx1"/>
                </a:solidFill>
                <a:latin typeface="BIZ UDPゴシック" panose="020B0400000000000000" pitchFamily="50" charset="-128"/>
                <a:ea typeface="BIZ UDPゴシック" panose="020B0400000000000000" pitchFamily="50" charset="-128"/>
              </a:rPr>
              <a:t>　 </a:t>
            </a:r>
            <a:r>
              <a:rPr kumimoji="1" lang="ja-JP" altLang="en-US" sz="800" dirty="0">
                <a:solidFill>
                  <a:schemeClr val="tx1"/>
                </a:solidFill>
                <a:latin typeface="BIZ UDPゴシック" panose="020B0400000000000000" pitchFamily="50" charset="-128"/>
                <a:ea typeface="BIZ UDPゴシック" panose="020B0400000000000000" pitchFamily="50" charset="-128"/>
              </a:rPr>
              <a:t> </a:t>
            </a:r>
            <a:r>
              <a:rPr lang="ja-JP" altLang="en-US" sz="2400" dirty="0">
                <a:solidFill>
                  <a:schemeClr val="tx1"/>
                </a:solidFill>
                <a:latin typeface="BIZ UDPゴシック" panose="020B0400000000000000" pitchFamily="50" charset="-128"/>
                <a:ea typeface="BIZ UDPゴシック" panose="020B0400000000000000" pitchFamily="50" charset="-128"/>
              </a:rPr>
              <a:t>個別の事案に応じ，児童生徒の心情等に配慮した対応を行うことを学校に求めている</a:t>
            </a:r>
            <a:endParaRPr kumimoji="1" lang="ja-JP" altLang="en-US" sz="2400" dirty="0">
              <a:solidFill>
                <a:schemeClr val="tx1"/>
              </a:solidFill>
              <a:latin typeface="BIZ UDPゴシック" panose="020B0400000000000000" pitchFamily="50" charset="-128"/>
              <a:ea typeface="BIZ UDPゴシック" panose="020B0400000000000000" pitchFamily="50" charset="-128"/>
            </a:endParaRPr>
          </a:p>
        </p:txBody>
      </p:sp>
      <p:sp>
        <p:nvSpPr>
          <p:cNvPr id="7" name="コンテンツ プレースホルダー 1"/>
          <p:cNvSpPr txBox="1">
            <a:spLocks/>
          </p:cNvSpPr>
          <p:nvPr/>
        </p:nvSpPr>
        <p:spPr>
          <a:xfrm>
            <a:off x="2064394" y="124154"/>
            <a:ext cx="5015211" cy="896926"/>
          </a:xfrm>
          <a:prstGeom prst="horizontalScroll">
            <a:avLst/>
          </a:prstGeom>
          <a:solidFill>
            <a:schemeClr val="accent4">
              <a:lumMod val="60000"/>
              <a:lumOff val="40000"/>
            </a:schemeClr>
          </a:solidFill>
          <a:ln>
            <a:solidFill>
              <a:schemeClr val="accent4">
                <a:lumMod val="75000"/>
              </a:schemeClr>
            </a:solidFill>
          </a:ln>
        </p:spPr>
        <p:style>
          <a:lnRef idx="1">
            <a:schemeClr val="accent5"/>
          </a:lnRef>
          <a:fillRef idx="2">
            <a:schemeClr val="accent5"/>
          </a:fillRef>
          <a:effectRef idx="1">
            <a:schemeClr val="accent5"/>
          </a:effectRef>
          <a:fontRef idx="minor">
            <a:schemeClr val="dk1"/>
          </a:fontRef>
        </p:style>
        <p:txBody>
          <a:bodyPr anchor="ctr"/>
          <a:lstStyle>
            <a:lvl1pPr marL="342900" indent="-342900" algn="l" rtl="0" eaLnBrk="0" fontAlgn="base" hangingPunct="0">
              <a:spcBef>
                <a:spcPct val="20000"/>
              </a:spcBef>
              <a:spcAft>
                <a:spcPct val="0"/>
              </a:spcAft>
              <a:buChar char="•"/>
              <a:defRPr kumimoji="1" sz="3200">
                <a:solidFill>
                  <a:schemeClr val="dk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dk1"/>
                </a:solidFill>
                <a:latin typeface="+mn-lt"/>
                <a:ea typeface="+mn-ea"/>
                <a:cs typeface="+mn-cs"/>
              </a:defRPr>
            </a:lvl2pPr>
            <a:lvl3pPr marL="1143000" indent="-228600" algn="l" rtl="0" eaLnBrk="0" fontAlgn="base" hangingPunct="0">
              <a:spcBef>
                <a:spcPct val="20000"/>
              </a:spcBef>
              <a:spcAft>
                <a:spcPct val="0"/>
              </a:spcAft>
              <a:buChar char="•"/>
              <a:defRPr kumimoji="1" sz="2400">
                <a:solidFill>
                  <a:schemeClr val="dk1"/>
                </a:solidFill>
                <a:latin typeface="+mn-lt"/>
                <a:ea typeface="+mn-ea"/>
                <a:cs typeface="+mn-cs"/>
              </a:defRPr>
            </a:lvl3pPr>
            <a:lvl4pPr marL="1600200" indent="-228600" algn="l" rtl="0" eaLnBrk="0" fontAlgn="base" hangingPunct="0">
              <a:spcBef>
                <a:spcPct val="20000"/>
              </a:spcBef>
              <a:spcAft>
                <a:spcPct val="0"/>
              </a:spcAft>
              <a:buChar char="–"/>
              <a:defRPr kumimoji="1" sz="2000">
                <a:solidFill>
                  <a:schemeClr val="dk1"/>
                </a:solidFill>
                <a:latin typeface="+mn-lt"/>
                <a:ea typeface="+mn-ea"/>
                <a:cs typeface="+mn-cs"/>
              </a:defRPr>
            </a:lvl4pPr>
            <a:lvl5pPr marL="2057400" indent="-228600" algn="l" rtl="0" eaLnBrk="0" fontAlgn="base" hangingPunct="0">
              <a:spcBef>
                <a:spcPct val="20000"/>
              </a:spcBef>
              <a:spcAft>
                <a:spcPct val="0"/>
              </a:spcAft>
              <a:buChar char="»"/>
              <a:defRPr kumimoji="1" sz="2000">
                <a:solidFill>
                  <a:schemeClr val="dk1"/>
                </a:solidFill>
                <a:latin typeface="+mn-lt"/>
                <a:ea typeface="+mn-ea"/>
                <a:cs typeface="+mn-cs"/>
              </a:defRPr>
            </a:lvl5pPr>
            <a:lvl6pPr marL="2514600" indent="-228600" algn="l" rtl="0" fontAlgn="base">
              <a:spcBef>
                <a:spcPct val="20000"/>
              </a:spcBef>
              <a:spcAft>
                <a:spcPct val="0"/>
              </a:spcAft>
              <a:buChar char="»"/>
              <a:defRPr kumimoji="1" sz="2000">
                <a:solidFill>
                  <a:schemeClr val="dk1"/>
                </a:solidFill>
                <a:latin typeface="+mn-lt"/>
                <a:ea typeface="+mn-ea"/>
                <a:cs typeface="+mn-cs"/>
              </a:defRPr>
            </a:lvl6pPr>
            <a:lvl7pPr marL="2971800" indent="-228600" algn="l" rtl="0" fontAlgn="base">
              <a:spcBef>
                <a:spcPct val="20000"/>
              </a:spcBef>
              <a:spcAft>
                <a:spcPct val="0"/>
              </a:spcAft>
              <a:buChar char="»"/>
              <a:defRPr kumimoji="1" sz="2000">
                <a:solidFill>
                  <a:schemeClr val="dk1"/>
                </a:solidFill>
                <a:latin typeface="+mn-lt"/>
                <a:ea typeface="+mn-ea"/>
                <a:cs typeface="+mn-cs"/>
              </a:defRPr>
            </a:lvl7pPr>
            <a:lvl8pPr marL="3429000" indent="-228600" algn="l" rtl="0" fontAlgn="base">
              <a:spcBef>
                <a:spcPct val="20000"/>
              </a:spcBef>
              <a:spcAft>
                <a:spcPct val="0"/>
              </a:spcAft>
              <a:buChar char="»"/>
              <a:defRPr kumimoji="1" sz="2000">
                <a:solidFill>
                  <a:schemeClr val="dk1"/>
                </a:solidFill>
                <a:latin typeface="+mn-lt"/>
                <a:ea typeface="+mn-ea"/>
                <a:cs typeface="+mn-cs"/>
              </a:defRPr>
            </a:lvl8pPr>
            <a:lvl9pPr marL="3886200" indent="-228600" algn="l" rtl="0" fontAlgn="base">
              <a:spcBef>
                <a:spcPct val="20000"/>
              </a:spcBef>
              <a:spcAft>
                <a:spcPct val="0"/>
              </a:spcAft>
              <a:buChar char="»"/>
              <a:defRPr kumimoji="1" sz="2000">
                <a:solidFill>
                  <a:schemeClr val="dk1"/>
                </a:solidFill>
                <a:latin typeface="+mn-lt"/>
                <a:ea typeface="+mn-ea"/>
                <a:cs typeface="+mn-cs"/>
              </a:defRPr>
            </a:lvl9pPr>
          </a:lstStyle>
          <a:p>
            <a:pPr marL="0" indent="0" algn="ctr">
              <a:buNone/>
            </a:pPr>
            <a:r>
              <a:rPr lang="ja-JP" altLang="en-US" b="1" kern="0" dirty="0">
                <a:solidFill>
                  <a:prstClr val="black"/>
                </a:solidFill>
                <a:latin typeface="HG丸ｺﾞｼｯｸM-PRO" panose="020F0600000000000000" pitchFamily="50" charset="-128"/>
                <a:ea typeface="HG丸ｺﾞｼｯｸM-PRO" panose="020F0600000000000000" pitchFamily="50" charset="-128"/>
                <a:cs typeface="メイリオ" pitchFamily="50" charset="-128"/>
              </a:rPr>
              <a:t>関連する法律・通知等</a:t>
            </a:r>
          </a:p>
        </p:txBody>
      </p:sp>
    </p:spTree>
    <p:extLst>
      <p:ext uri="{BB962C8B-B14F-4D97-AF65-F5344CB8AC3E}">
        <p14:creationId xmlns:p14="http://schemas.microsoft.com/office/powerpoint/2010/main" val="893798908"/>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0" y="0"/>
            <a:ext cx="9144000" cy="6858000"/>
          </a:xfrm>
          <a:prstGeom prst="roundRect">
            <a:avLst/>
          </a:prstGeom>
          <a:solidFill>
            <a:schemeClr val="accent4">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365760" y="325120"/>
            <a:ext cx="8392160" cy="63398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800" dirty="0">
                <a:solidFill>
                  <a:srgbClr val="FF0000"/>
                </a:solidFill>
                <a:latin typeface="BIZ UDPゴシック" panose="020B0400000000000000" pitchFamily="50" charset="-128"/>
                <a:ea typeface="BIZ UDPゴシック" panose="020B0400000000000000" pitchFamily="50" charset="-128"/>
              </a:rPr>
              <a:t>2016(</a:t>
            </a:r>
            <a:r>
              <a:rPr kumimoji="1" lang="ja-JP" altLang="en-US" sz="2800" dirty="0">
                <a:solidFill>
                  <a:srgbClr val="FF0000"/>
                </a:solidFill>
                <a:latin typeface="BIZ UDPゴシック" panose="020B0400000000000000" pitchFamily="50" charset="-128"/>
                <a:ea typeface="BIZ UDPゴシック" panose="020B0400000000000000" pitchFamily="50" charset="-128"/>
              </a:rPr>
              <a:t>平成</a:t>
            </a:r>
            <a:r>
              <a:rPr kumimoji="1" lang="en-US" altLang="ja-JP" sz="2800" dirty="0">
                <a:solidFill>
                  <a:srgbClr val="FF0000"/>
                </a:solidFill>
                <a:latin typeface="BIZ UDPゴシック" panose="020B0400000000000000" pitchFamily="50" charset="-128"/>
                <a:ea typeface="BIZ UDPゴシック" panose="020B0400000000000000" pitchFamily="50" charset="-128"/>
              </a:rPr>
              <a:t>28</a:t>
            </a:r>
            <a:r>
              <a:rPr kumimoji="1" lang="ja-JP" altLang="en-US" sz="2800" dirty="0">
                <a:solidFill>
                  <a:srgbClr val="FF0000"/>
                </a:solidFill>
                <a:latin typeface="BIZ UDPゴシック" panose="020B0400000000000000" pitchFamily="50" charset="-128"/>
                <a:ea typeface="BIZ UDPゴシック" panose="020B0400000000000000" pitchFamily="50" charset="-128"/>
              </a:rPr>
              <a:t>）年　教職員向けパンフレット「性同一</a:t>
            </a:r>
            <a:endParaRPr kumimoji="1" lang="en-US" altLang="ja-JP" sz="2800" dirty="0">
              <a:solidFill>
                <a:srgbClr val="FF0000"/>
              </a:solidFill>
              <a:latin typeface="BIZ UDPゴシック" panose="020B0400000000000000" pitchFamily="50" charset="-128"/>
              <a:ea typeface="BIZ UDPゴシック" panose="020B0400000000000000" pitchFamily="50" charset="-128"/>
            </a:endParaRPr>
          </a:p>
          <a:p>
            <a:r>
              <a:rPr lang="ja-JP" altLang="en-US" sz="2800" dirty="0">
                <a:solidFill>
                  <a:srgbClr val="FF0000"/>
                </a:solidFill>
                <a:latin typeface="BIZ UDPゴシック" panose="020B0400000000000000" pitchFamily="50" charset="-128"/>
                <a:ea typeface="BIZ UDPゴシック" panose="020B0400000000000000" pitchFamily="50" charset="-128"/>
              </a:rPr>
              <a:t>　　　　　　　　　　　　</a:t>
            </a:r>
            <a:r>
              <a:rPr lang="ja-JP" altLang="en-US" sz="800" dirty="0">
                <a:solidFill>
                  <a:srgbClr val="FF0000"/>
                </a:solidFill>
                <a:latin typeface="BIZ UDPゴシック" panose="020B0400000000000000" pitchFamily="50" charset="-128"/>
                <a:ea typeface="BIZ UDPゴシック" panose="020B0400000000000000" pitchFamily="50" charset="-128"/>
              </a:rPr>
              <a:t> </a:t>
            </a:r>
            <a:r>
              <a:rPr kumimoji="1" lang="ja-JP" altLang="en-US" sz="2800" dirty="0">
                <a:solidFill>
                  <a:srgbClr val="FF0000"/>
                </a:solidFill>
                <a:latin typeface="BIZ UDPゴシック" panose="020B0400000000000000" pitchFamily="50" charset="-128"/>
                <a:ea typeface="BIZ UDPゴシック" panose="020B0400000000000000" pitchFamily="50" charset="-128"/>
              </a:rPr>
              <a:t>性障害や性的指向・性自認に係る，</a:t>
            </a:r>
            <a:endParaRPr kumimoji="1" lang="en-US" altLang="ja-JP" sz="2800" dirty="0">
              <a:solidFill>
                <a:srgbClr val="FF0000"/>
              </a:solidFill>
              <a:latin typeface="BIZ UDPゴシック" panose="020B0400000000000000" pitchFamily="50" charset="-128"/>
              <a:ea typeface="BIZ UDPゴシック" panose="020B0400000000000000" pitchFamily="50" charset="-128"/>
            </a:endParaRPr>
          </a:p>
          <a:p>
            <a:r>
              <a:rPr lang="ja-JP" altLang="en-US" sz="2800" dirty="0">
                <a:solidFill>
                  <a:srgbClr val="FF0000"/>
                </a:solidFill>
                <a:latin typeface="BIZ UDPゴシック" panose="020B0400000000000000" pitchFamily="50" charset="-128"/>
                <a:ea typeface="BIZ UDPゴシック" panose="020B0400000000000000" pitchFamily="50" charset="-128"/>
              </a:rPr>
              <a:t>　　　　　　　　　　　　</a:t>
            </a:r>
            <a:r>
              <a:rPr lang="ja-JP" altLang="en-US" sz="800" dirty="0">
                <a:solidFill>
                  <a:srgbClr val="FF0000"/>
                </a:solidFill>
                <a:latin typeface="BIZ UDPゴシック" panose="020B0400000000000000" pitchFamily="50" charset="-128"/>
                <a:ea typeface="BIZ UDPゴシック" panose="020B0400000000000000" pitchFamily="50" charset="-128"/>
              </a:rPr>
              <a:t> </a:t>
            </a:r>
            <a:r>
              <a:rPr kumimoji="1" lang="ja-JP" altLang="en-US" sz="2800" dirty="0">
                <a:solidFill>
                  <a:srgbClr val="FF0000"/>
                </a:solidFill>
                <a:latin typeface="BIZ UDPゴシック" panose="020B0400000000000000" pitchFamily="50" charset="-128"/>
                <a:ea typeface="BIZ UDPゴシック" panose="020B0400000000000000" pitchFamily="50" charset="-128"/>
              </a:rPr>
              <a:t>児童生徒に対するきめ細かな対応</a:t>
            </a:r>
            <a:endParaRPr kumimoji="1" lang="en-US" altLang="ja-JP" sz="2800" dirty="0">
              <a:solidFill>
                <a:srgbClr val="FF0000"/>
              </a:solidFill>
              <a:latin typeface="BIZ UDPゴシック" panose="020B0400000000000000" pitchFamily="50" charset="-128"/>
              <a:ea typeface="BIZ UDPゴシック" panose="020B0400000000000000" pitchFamily="50" charset="-128"/>
            </a:endParaRPr>
          </a:p>
          <a:p>
            <a:r>
              <a:rPr lang="ja-JP" altLang="en-US" sz="2800" dirty="0">
                <a:solidFill>
                  <a:srgbClr val="FF0000"/>
                </a:solidFill>
                <a:latin typeface="BIZ UDPゴシック" panose="020B0400000000000000" pitchFamily="50" charset="-128"/>
                <a:ea typeface="BIZ UDPゴシック" panose="020B0400000000000000" pitchFamily="50" charset="-128"/>
              </a:rPr>
              <a:t>　　　　　　　　　　　　</a:t>
            </a:r>
            <a:r>
              <a:rPr lang="ja-JP" altLang="en-US" sz="800" dirty="0">
                <a:solidFill>
                  <a:srgbClr val="FF0000"/>
                </a:solidFill>
                <a:latin typeface="BIZ UDPゴシック" panose="020B0400000000000000" pitchFamily="50" charset="-128"/>
                <a:ea typeface="BIZ UDPゴシック" panose="020B0400000000000000" pitchFamily="50" charset="-128"/>
              </a:rPr>
              <a:t> </a:t>
            </a:r>
            <a:r>
              <a:rPr kumimoji="1" lang="ja-JP" altLang="en-US" sz="2800" dirty="0">
                <a:solidFill>
                  <a:srgbClr val="FF0000"/>
                </a:solidFill>
                <a:latin typeface="BIZ UDPゴシック" panose="020B0400000000000000" pitchFamily="50" charset="-128"/>
                <a:ea typeface="BIZ UDPゴシック" panose="020B0400000000000000" pitchFamily="50" charset="-128"/>
              </a:rPr>
              <a:t>等の実施について」（文科省）</a:t>
            </a:r>
            <a:endParaRPr kumimoji="1" lang="en-US" altLang="ja-JP" sz="2800" dirty="0">
              <a:solidFill>
                <a:srgbClr val="FF0000"/>
              </a:solidFill>
              <a:latin typeface="BIZ UDPゴシック" panose="020B0400000000000000" pitchFamily="50" charset="-128"/>
              <a:ea typeface="BIZ UDPゴシック" panose="020B0400000000000000" pitchFamily="50" charset="-128"/>
            </a:endParaRPr>
          </a:p>
          <a:p>
            <a:endParaRPr lang="en-US" altLang="ja-JP" sz="2800" dirty="0">
              <a:solidFill>
                <a:srgbClr val="FF0000"/>
              </a:solidFill>
              <a:latin typeface="BIZ UDPゴシック" panose="020B0400000000000000" pitchFamily="50" charset="-128"/>
              <a:ea typeface="BIZ UDPゴシック" panose="020B0400000000000000" pitchFamily="50" charset="-128"/>
            </a:endParaRPr>
          </a:p>
          <a:p>
            <a:endParaRPr kumimoji="1" lang="en-US" altLang="ja-JP" sz="2800" dirty="0">
              <a:solidFill>
                <a:srgbClr val="FF0000"/>
              </a:solidFill>
              <a:latin typeface="BIZ UDPゴシック" panose="020B0400000000000000" pitchFamily="50" charset="-128"/>
              <a:ea typeface="BIZ UDPゴシック" panose="020B0400000000000000" pitchFamily="50" charset="-128"/>
            </a:endParaRPr>
          </a:p>
          <a:p>
            <a:endParaRPr lang="en-US" altLang="ja-JP" sz="2800" dirty="0">
              <a:solidFill>
                <a:srgbClr val="FF0000"/>
              </a:solidFill>
              <a:latin typeface="BIZ UDPゴシック" panose="020B0400000000000000" pitchFamily="50" charset="-128"/>
              <a:ea typeface="BIZ UDPゴシック" panose="020B0400000000000000" pitchFamily="50" charset="-128"/>
            </a:endParaRPr>
          </a:p>
          <a:p>
            <a:endParaRPr kumimoji="1" lang="en-US" altLang="ja-JP" sz="2800" dirty="0">
              <a:solidFill>
                <a:srgbClr val="FF0000"/>
              </a:solidFill>
              <a:latin typeface="BIZ UDPゴシック" panose="020B0400000000000000" pitchFamily="50" charset="-128"/>
              <a:ea typeface="BIZ UDPゴシック" panose="020B0400000000000000" pitchFamily="50" charset="-128"/>
            </a:endParaRPr>
          </a:p>
          <a:p>
            <a:endParaRPr lang="en-US" altLang="ja-JP" sz="2800" dirty="0">
              <a:solidFill>
                <a:srgbClr val="FF0000"/>
              </a:solidFill>
              <a:latin typeface="BIZ UDPゴシック" panose="020B0400000000000000" pitchFamily="50" charset="-128"/>
              <a:ea typeface="BIZ UDPゴシック" panose="020B0400000000000000" pitchFamily="50" charset="-128"/>
            </a:endParaRPr>
          </a:p>
          <a:p>
            <a:r>
              <a:rPr lang="en-US" altLang="ja-JP" sz="2800" dirty="0">
                <a:solidFill>
                  <a:srgbClr val="FF0000"/>
                </a:solidFill>
                <a:latin typeface="BIZ UDPゴシック" panose="020B0400000000000000" pitchFamily="50" charset="-128"/>
                <a:ea typeface="BIZ UDPゴシック" panose="020B0400000000000000" pitchFamily="50" charset="-128"/>
              </a:rPr>
              <a:t>2017(</a:t>
            </a:r>
            <a:r>
              <a:rPr lang="ja-JP" altLang="en-US" sz="2800" dirty="0">
                <a:solidFill>
                  <a:srgbClr val="FF0000"/>
                </a:solidFill>
                <a:latin typeface="BIZ UDPゴシック" panose="020B0400000000000000" pitchFamily="50" charset="-128"/>
                <a:ea typeface="BIZ UDPゴシック" panose="020B0400000000000000" pitchFamily="50" charset="-128"/>
              </a:rPr>
              <a:t>平成</a:t>
            </a:r>
            <a:r>
              <a:rPr lang="en-US" altLang="ja-JP" sz="2800" dirty="0">
                <a:solidFill>
                  <a:srgbClr val="FF0000"/>
                </a:solidFill>
                <a:latin typeface="BIZ UDPゴシック" panose="020B0400000000000000" pitchFamily="50" charset="-128"/>
                <a:ea typeface="BIZ UDPゴシック" panose="020B0400000000000000" pitchFamily="50" charset="-128"/>
              </a:rPr>
              <a:t>29</a:t>
            </a:r>
            <a:r>
              <a:rPr lang="ja-JP" altLang="en-US" sz="2800" dirty="0">
                <a:solidFill>
                  <a:srgbClr val="FF0000"/>
                </a:solidFill>
                <a:latin typeface="BIZ UDPゴシック" panose="020B0400000000000000" pitchFamily="50" charset="-128"/>
                <a:ea typeface="BIZ UDPゴシック" panose="020B0400000000000000" pitchFamily="50" charset="-128"/>
              </a:rPr>
              <a:t>）年　「自殺総合対策大綱</a:t>
            </a:r>
            <a:r>
              <a:rPr kumimoji="1" lang="ja-JP" altLang="en-US" sz="2800" dirty="0">
                <a:solidFill>
                  <a:srgbClr val="FF0000"/>
                </a:solidFill>
                <a:latin typeface="BIZ UDPゴシック" panose="020B0400000000000000" pitchFamily="50" charset="-128"/>
                <a:ea typeface="BIZ UDPゴシック" panose="020B0400000000000000" pitchFamily="50" charset="-128"/>
              </a:rPr>
              <a:t>」</a:t>
            </a:r>
            <a:r>
              <a:rPr lang="ja-JP" altLang="en-US" sz="2800" dirty="0">
                <a:solidFill>
                  <a:srgbClr val="FF0000"/>
                </a:solidFill>
                <a:latin typeface="BIZ UDPゴシック" panose="020B0400000000000000" pitchFamily="50" charset="-128"/>
                <a:ea typeface="BIZ UDPゴシック" panose="020B0400000000000000" pitchFamily="50" charset="-128"/>
              </a:rPr>
              <a:t>の改訂</a:t>
            </a:r>
            <a:endParaRPr lang="en-US" altLang="ja-JP" sz="2800" dirty="0">
              <a:solidFill>
                <a:srgbClr val="FF0000"/>
              </a:solidFill>
              <a:latin typeface="BIZ UDPゴシック" panose="020B0400000000000000" pitchFamily="50" charset="-128"/>
              <a:ea typeface="BIZ UDPゴシック" panose="020B0400000000000000" pitchFamily="50" charset="-128"/>
            </a:endParaRPr>
          </a:p>
          <a:p>
            <a:endParaRPr lang="en-US" altLang="ja-JP" sz="2800" dirty="0">
              <a:solidFill>
                <a:srgbClr val="FF0000"/>
              </a:solidFill>
              <a:latin typeface="BIZ UDPゴシック" panose="020B0400000000000000" pitchFamily="50" charset="-128"/>
              <a:ea typeface="BIZ UDPゴシック" panose="020B0400000000000000" pitchFamily="50" charset="-128"/>
            </a:endParaRPr>
          </a:p>
          <a:p>
            <a:r>
              <a:rPr lang="ja-JP" altLang="en-US" sz="2800" dirty="0">
                <a:solidFill>
                  <a:srgbClr val="FF0000"/>
                </a:solidFill>
                <a:latin typeface="BIZ UDPゴシック" panose="020B0400000000000000" pitchFamily="50" charset="-128"/>
                <a:ea typeface="BIZ UDPゴシック" panose="020B0400000000000000" pitchFamily="50" charset="-128"/>
              </a:rPr>
              <a:t>　</a:t>
            </a:r>
            <a:endParaRPr lang="en-US" altLang="ja-JP" sz="2800" dirty="0">
              <a:solidFill>
                <a:srgbClr val="FF0000"/>
              </a:solidFill>
              <a:latin typeface="BIZ UDPゴシック" panose="020B0400000000000000" pitchFamily="50" charset="-128"/>
              <a:ea typeface="BIZ UDPゴシック" panose="020B0400000000000000" pitchFamily="50" charset="-128"/>
            </a:endParaRPr>
          </a:p>
          <a:p>
            <a:endParaRPr lang="en-US" altLang="ja-JP" sz="2800" dirty="0">
              <a:solidFill>
                <a:srgbClr val="FF0000"/>
              </a:solidFill>
              <a:latin typeface="BIZ UDPゴシック" panose="020B0400000000000000" pitchFamily="50" charset="-128"/>
              <a:ea typeface="BIZ UDPゴシック" panose="020B0400000000000000" pitchFamily="50" charset="-128"/>
            </a:endParaRPr>
          </a:p>
          <a:p>
            <a:r>
              <a:rPr lang="ja-JP" altLang="en-US" sz="2800" dirty="0">
                <a:solidFill>
                  <a:srgbClr val="FF0000"/>
                </a:solidFill>
                <a:latin typeface="BIZ UDPゴシック" panose="020B0400000000000000" pitchFamily="50" charset="-128"/>
                <a:ea typeface="BIZ UDPゴシック" panose="020B0400000000000000" pitchFamily="50" charset="-128"/>
              </a:rPr>
              <a:t>　</a:t>
            </a:r>
            <a:endParaRPr kumimoji="1" lang="ja-JP" altLang="en-US" sz="2800" dirty="0">
              <a:solidFill>
                <a:srgbClr val="FF0000"/>
              </a:solidFill>
              <a:latin typeface="BIZ UDPゴシック" panose="020B0400000000000000" pitchFamily="50" charset="-128"/>
              <a:ea typeface="BIZ UDPゴシック" panose="020B0400000000000000" pitchFamily="50" charset="-128"/>
            </a:endParaRPr>
          </a:p>
        </p:txBody>
      </p:sp>
      <p:sp>
        <p:nvSpPr>
          <p:cNvPr id="5" name="角丸四角形吹き出し 4"/>
          <p:cNvSpPr/>
          <p:nvPr/>
        </p:nvSpPr>
        <p:spPr>
          <a:xfrm>
            <a:off x="223520" y="2567940"/>
            <a:ext cx="7410657" cy="1285240"/>
          </a:xfrm>
          <a:prstGeom prst="wedgeRoundRectCallout">
            <a:avLst>
              <a:gd name="adj1" fmla="val -3891"/>
              <a:gd name="adj2" fmla="val -73304"/>
              <a:gd name="adj3" fmla="val 16667"/>
            </a:avLst>
          </a:prstGeom>
          <a:solidFill>
            <a:srgbClr val="FFFFCC"/>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dirty="0">
                <a:solidFill>
                  <a:schemeClr val="tx1"/>
                </a:solidFill>
                <a:latin typeface="BIZ UDPゴシック" panose="020B0400000000000000" pitchFamily="50" charset="-128"/>
                <a:ea typeface="BIZ UDPゴシック" panose="020B0400000000000000" pitchFamily="50" charset="-128"/>
              </a:rPr>
              <a:t>　 性的マイノリティとされる児童生徒やその保護者にきめ細かな対応をするための教師向け</a:t>
            </a:r>
            <a:r>
              <a:rPr kumimoji="1" lang="en-US" altLang="ja-JP" sz="2400" dirty="0">
                <a:solidFill>
                  <a:schemeClr val="tx1"/>
                </a:solidFill>
                <a:latin typeface="BIZ UDPゴシック" panose="020B0400000000000000" pitchFamily="50" charset="-128"/>
                <a:ea typeface="BIZ UDPゴシック" panose="020B0400000000000000" pitchFamily="50" charset="-128"/>
              </a:rPr>
              <a:t>Q</a:t>
            </a:r>
            <a:r>
              <a:rPr kumimoji="1" lang="ja-JP" altLang="en-US" sz="2400" dirty="0">
                <a:solidFill>
                  <a:schemeClr val="tx1"/>
                </a:solidFill>
                <a:latin typeface="BIZ UDPゴシック" panose="020B0400000000000000" pitchFamily="50" charset="-128"/>
                <a:ea typeface="BIZ UDPゴシック" panose="020B0400000000000000" pitchFamily="50" charset="-128"/>
              </a:rPr>
              <a:t>＆</a:t>
            </a:r>
            <a:r>
              <a:rPr kumimoji="1" lang="en-US" altLang="ja-JP" sz="2400" dirty="0">
                <a:solidFill>
                  <a:schemeClr val="tx1"/>
                </a:solidFill>
                <a:latin typeface="BIZ UDPゴシック" panose="020B0400000000000000" pitchFamily="50" charset="-128"/>
                <a:ea typeface="BIZ UDPゴシック" panose="020B0400000000000000" pitchFamily="50" charset="-128"/>
              </a:rPr>
              <a:t>A</a:t>
            </a:r>
            <a:endParaRPr kumimoji="1" lang="ja-JP" altLang="en-US" sz="2400" dirty="0">
              <a:solidFill>
                <a:schemeClr val="tx1"/>
              </a:solidFill>
              <a:latin typeface="BIZ UDPゴシック" panose="020B0400000000000000" pitchFamily="50" charset="-128"/>
              <a:ea typeface="BIZ UDPゴシック" panose="020B0400000000000000" pitchFamily="50" charset="-128"/>
            </a:endParaRPr>
          </a:p>
        </p:txBody>
      </p:sp>
      <p:sp>
        <p:nvSpPr>
          <p:cNvPr id="6" name="角丸四角形吹き出し 5"/>
          <p:cNvSpPr/>
          <p:nvPr/>
        </p:nvSpPr>
        <p:spPr>
          <a:xfrm>
            <a:off x="1178560" y="5201920"/>
            <a:ext cx="7579360" cy="1280160"/>
          </a:xfrm>
          <a:prstGeom prst="wedgeRoundRectCallout">
            <a:avLst>
              <a:gd name="adj1" fmla="val 5584"/>
              <a:gd name="adj2" fmla="val -67303"/>
              <a:gd name="adj3" fmla="val 16667"/>
            </a:avLst>
          </a:prstGeom>
          <a:solidFill>
            <a:srgbClr val="FFFFCC"/>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a:solidFill>
                  <a:schemeClr val="tx1"/>
                </a:solidFill>
                <a:latin typeface="BIZ UDPゴシック" panose="020B0400000000000000" pitchFamily="50" charset="-128"/>
                <a:ea typeface="BIZ UDPゴシック" panose="020B0400000000000000" pitchFamily="50" charset="-128"/>
              </a:rPr>
              <a:t>　  </a:t>
            </a:r>
            <a:r>
              <a:rPr kumimoji="1" lang="ja-JP" altLang="en-US" sz="2400" dirty="0">
                <a:solidFill>
                  <a:schemeClr val="tx1"/>
                </a:solidFill>
                <a:latin typeface="BIZ UDPゴシック" panose="020B0400000000000000" pitchFamily="50" charset="-128"/>
                <a:ea typeface="BIZ UDPゴシック" panose="020B0400000000000000" pitchFamily="50" charset="-128"/>
              </a:rPr>
              <a:t>性的マイノリティの自殺念慮の割合等が高いことが指摘されていることに触れ，性的マイノリティに対する教職員への理解を求める</a:t>
            </a:r>
          </a:p>
        </p:txBody>
      </p:sp>
    </p:spTree>
    <p:extLst>
      <p:ext uri="{BB962C8B-B14F-4D97-AF65-F5344CB8AC3E}">
        <p14:creationId xmlns:p14="http://schemas.microsoft.com/office/powerpoint/2010/main" val="3352324679"/>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0" y="0"/>
            <a:ext cx="9144000" cy="6858000"/>
          </a:xfrm>
          <a:prstGeom prst="roundRect">
            <a:avLst/>
          </a:prstGeom>
          <a:solidFill>
            <a:schemeClr val="accent4">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284480" y="0"/>
            <a:ext cx="856488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2800" dirty="0">
              <a:solidFill>
                <a:srgbClr val="FF0000"/>
              </a:solidFill>
              <a:latin typeface="BIZ UDPゴシック" panose="020B0400000000000000" pitchFamily="50" charset="-128"/>
              <a:ea typeface="BIZ UDPゴシック" panose="020B0400000000000000" pitchFamily="50" charset="-128"/>
            </a:endParaRPr>
          </a:p>
          <a:p>
            <a:r>
              <a:rPr lang="en-US" altLang="ja-JP" sz="2800" dirty="0">
                <a:solidFill>
                  <a:srgbClr val="FF0000"/>
                </a:solidFill>
                <a:latin typeface="BIZ UDPゴシック" panose="020B0400000000000000" pitchFamily="50" charset="-128"/>
                <a:ea typeface="BIZ UDPゴシック" panose="020B0400000000000000" pitchFamily="50" charset="-128"/>
              </a:rPr>
              <a:t>2017(</a:t>
            </a:r>
            <a:r>
              <a:rPr lang="ja-JP" altLang="en-US" sz="2800" dirty="0">
                <a:solidFill>
                  <a:srgbClr val="FF0000"/>
                </a:solidFill>
                <a:latin typeface="BIZ UDPゴシック" panose="020B0400000000000000" pitchFamily="50" charset="-128"/>
                <a:ea typeface="BIZ UDPゴシック" panose="020B0400000000000000" pitchFamily="50" charset="-128"/>
              </a:rPr>
              <a:t>平成</a:t>
            </a:r>
            <a:r>
              <a:rPr lang="en-US" altLang="ja-JP" sz="2800" dirty="0">
                <a:solidFill>
                  <a:srgbClr val="FF0000"/>
                </a:solidFill>
                <a:latin typeface="BIZ UDPゴシック" panose="020B0400000000000000" pitchFamily="50" charset="-128"/>
                <a:ea typeface="BIZ UDPゴシック" panose="020B0400000000000000" pitchFamily="50" charset="-128"/>
              </a:rPr>
              <a:t>29</a:t>
            </a:r>
            <a:r>
              <a:rPr lang="ja-JP" altLang="en-US" sz="2800" dirty="0">
                <a:solidFill>
                  <a:srgbClr val="FF0000"/>
                </a:solidFill>
                <a:latin typeface="BIZ UDPゴシック" panose="020B0400000000000000" pitchFamily="50" charset="-128"/>
                <a:ea typeface="BIZ UDPゴシック" panose="020B0400000000000000" pitchFamily="50" charset="-128"/>
              </a:rPr>
              <a:t>）年　「いじめ防止対策推進法（平成</a:t>
            </a:r>
            <a:endParaRPr lang="en-US" altLang="ja-JP" sz="2800" dirty="0">
              <a:solidFill>
                <a:srgbClr val="FF0000"/>
              </a:solidFill>
              <a:latin typeface="BIZ UDPゴシック" panose="020B0400000000000000" pitchFamily="50" charset="-128"/>
              <a:ea typeface="BIZ UDPゴシック" panose="020B0400000000000000" pitchFamily="50" charset="-128"/>
            </a:endParaRPr>
          </a:p>
          <a:p>
            <a:r>
              <a:rPr lang="ja-JP" altLang="en-US" sz="2800" dirty="0">
                <a:solidFill>
                  <a:srgbClr val="FF0000"/>
                </a:solidFill>
                <a:latin typeface="BIZ UDPゴシック" panose="020B0400000000000000" pitchFamily="50" charset="-128"/>
                <a:ea typeface="BIZ UDPゴシック" panose="020B0400000000000000" pitchFamily="50" charset="-128"/>
              </a:rPr>
              <a:t>　　　　 　　　　　　　　</a:t>
            </a:r>
            <a:r>
              <a:rPr lang="en-US" altLang="ja-JP" sz="2800" dirty="0">
                <a:solidFill>
                  <a:srgbClr val="FF0000"/>
                </a:solidFill>
                <a:latin typeface="BIZ UDPゴシック" panose="020B0400000000000000" pitchFamily="50" charset="-128"/>
                <a:ea typeface="BIZ UDPゴシック" panose="020B0400000000000000" pitchFamily="50" charset="-128"/>
              </a:rPr>
              <a:t>25</a:t>
            </a:r>
            <a:r>
              <a:rPr lang="ja-JP" altLang="en-US" sz="2800" dirty="0">
                <a:solidFill>
                  <a:srgbClr val="FF0000"/>
                </a:solidFill>
                <a:latin typeface="BIZ UDPゴシック" panose="020B0400000000000000" pitchFamily="50" charset="-128"/>
                <a:ea typeface="BIZ UDPゴシック" panose="020B0400000000000000" pitchFamily="50" charset="-128"/>
              </a:rPr>
              <a:t>年）」</a:t>
            </a:r>
            <a:r>
              <a:rPr kumimoji="1" lang="ja-JP" altLang="en-US" sz="2800" dirty="0">
                <a:solidFill>
                  <a:srgbClr val="FF0000"/>
                </a:solidFill>
                <a:latin typeface="BIZ UDPゴシック" panose="020B0400000000000000" pitchFamily="50" charset="-128"/>
                <a:ea typeface="BIZ UDPゴシック" panose="020B0400000000000000" pitchFamily="50" charset="-128"/>
              </a:rPr>
              <a:t>に基づく「いじめの防止等</a:t>
            </a:r>
            <a:endParaRPr kumimoji="1" lang="en-US" altLang="ja-JP" sz="2800" dirty="0">
              <a:solidFill>
                <a:srgbClr val="FF0000"/>
              </a:solidFill>
              <a:latin typeface="BIZ UDPゴシック" panose="020B0400000000000000" pitchFamily="50" charset="-128"/>
              <a:ea typeface="BIZ UDPゴシック" panose="020B0400000000000000" pitchFamily="50" charset="-128"/>
            </a:endParaRPr>
          </a:p>
          <a:p>
            <a:r>
              <a:rPr lang="en-US" altLang="ja-JP" sz="2800" dirty="0">
                <a:solidFill>
                  <a:srgbClr val="FF0000"/>
                </a:solidFill>
                <a:latin typeface="BIZ UDPゴシック" panose="020B0400000000000000" pitchFamily="50" charset="-128"/>
                <a:ea typeface="BIZ UDPゴシック" panose="020B0400000000000000" pitchFamily="50" charset="-128"/>
              </a:rPr>
              <a:t>                       </a:t>
            </a:r>
            <a:r>
              <a:rPr lang="ja-JP" altLang="en-US" sz="2800" dirty="0">
                <a:solidFill>
                  <a:srgbClr val="FF0000"/>
                </a:solidFill>
                <a:latin typeface="BIZ UDPゴシック" panose="020B0400000000000000" pitchFamily="50" charset="-128"/>
                <a:ea typeface="BIZ UDPゴシック" panose="020B0400000000000000" pitchFamily="50" charset="-128"/>
              </a:rPr>
              <a:t>　</a:t>
            </a:r>
            <a:r>
              <a:rPr kumimoji="1" lang="ja-JP" altLang="en-US" sz="2800" dirty="0">
                <a:solidFill>
                  <a:srgbClr val="FF0000"/>
                </a:solidFill>
                <a:latin typeface="BIZ UDPゴシック" panose="020B0400000000000000" pitchFamily="50" charset="-128"/>
                <a:ea typeface="BIZ UDPゴシック" panose="020B0400000000000000" pitchFamily="50" charset="-128"/>
              </a:rPr>
              <a:t>のための基本的な方針」</a:t>
            </a:r>
            <a:r>
              <a:rPr lang="ja-JP" altLang="en-US" sz="2800" dirty="0">
                <a:solidFill>
                  <a:srgbClr val="FF0000"/>
                </a:solidFill>
                <a:latin typeface="BIZ UDPゴシック" panose="020B0400000000000000" pitchFamily="50" charset="-128"/>
                <a:ea typeface="BIZ UDPゴシック" panose="020B0400000000000000" pitchFamily="50" charset="-128"/>
              </a:rPr>
              <a:t>の改訂</a:t>
            </a:r>
            <a:endParaRPr lang="en-US" altLang="ja-JP" sz="2800" dirty="0">
              <a:solidFill>
                <a:srgbClr val="FF0000"/>
              </a:solidFill>
              <a:latin typeface="BIZ UDPゴシック" panose="020B0400000000000000" pitchFamily="50" charset="-128"/>
              <a:ea typeface="BIZ UDPゴシック" panose="020B0400000000000000" pitchFamily="50" charset="-128"/>
            </a:endParaRPr>
          </a:p>
          <a:p>
            <a:r>
              <a:rPr lang="ja-JP" altLang="en-US" sz="2800" dirty="0">
                <a:solidFill>
                  <a:srgbClr val="FF0000"/>
                </a:solidFill>
                <a:latin typeface="BIZ UDPゴシック" panose="020B0400000000000000" pitchFamily="50" charset="-128"/>
                <a:ea typeface="BIZ UDPゴシック" panose="020B0400000000000000" pitchFamily="50" charset="-128"/>
              </a:rPr>
              <a:t>　　</a:t>
            </a:r>
            <a:endParaRPr lang="en-US" altLang="ja-JP" sz="2800" dirty="0">
              <a:solidFill>
                <a:srgbClr val="FF0000"/>
              </a:solidFill>
              <a:latin typeface="BIZ UDPゴシック" panose="020B0400000000000000" pitchFamily="50" charset="-128"/>
              <a:ea typeface="BIZ UDPゴシック" panose="020B0400000000000000" pitchFamily="50" charset="-128"/>
            </a:endParaRPr>
          </a:p>
          <a:p>
            <a:endParaRPr lang="en-US" altLang="ja-JP" sz="2800" dirty="0">
              <a:solidFill>
                <a:srgbClr val="FF0000"/>
              </a:solidFill>
              <a:latin typeface="BIZ UDPゴシック" panose="020B0400000000000000" pitchFamily="50" charset="-128"/>
              <a:ea typeface="BIZ UDPゴシック" panose="020B0400000000000000" pitchFamily="50" charset="-128"/>
            </a:endParaRPr>
          </a:p>
          <a:p>
            <a:endParaRPr lang="en-US" altLang="ja-JP" sz="2800" dirty="0">
              <a:solidFill>
                <a:srgbClr val="FF0000"/>
              </a:solidFill>
              <a:latin typeface="BIZ UDPゴシック" panose="020B0400000000000000" pitchFamily="50" charset="-128"/>
              <a:ea typeface="BIZ UDPゴシック" panose="020B0400000000000000" pitchFamily="50" charset="-128"/>
            </a:endParaRPr>
          </a:p>
          <a:p>
            <a:endParaRPr lang="en-US" altLang="ja-JP" sz="2800" dirty="0">
              <a:solidFill>
                <a:srgbClr val="FF0000"/>
              </a:solidFill>
              <a:latin typeface="BIZ UDPゴシック" panose="020B0400000000000000" pitchFamily="50" charset="-128"/>
              <a:ea typeface="BIZ UDPゴシック" panose="020B0400000000000000" pitchFamily="50" charset="-128"/>
            </a:endParaRPr>
          </a:p>
          <a:p>
            <a:endParaRPr lang="en-US" altLang="ja-JP" sz="2400" dirty="0">
              <a:solidFill>
                <a:schemeClr val="tx1"/>
              </a:solidFill>
              <a:latin typeface="BIZ UDPゴシック" panose="020B0400000000000000" pitchFamily="50" charset="-128"/>
              <a:ea typeface="BIZ UDPゴシック" panose="020B0400000000000000" pitchFamily="50" charset="-128"/>
            </a:endParaRPr>
          </a:p>
          <a:p>
            <a:r>
              <a:rPr lang="en-US" altLang="ja-JP" sz="2400" dirty="0">
                <a:solidFill>
                  <a:schemeClr val="tx1"/>
                </a:solidFill>
                <a:latin typeface="BIZ UDPゴシック" panose="020B0400000000000000" pitchFamily="50" charset="-128"/>
                <a:ea typeface="BIZ UDPゴシック" panose="020B0400000000000000" pitchFamily="50" charset="-128"/>
              </a:rPr>
              <a:t>※2020(</a:t>
            </a:r>
            <a:r>
              <a:rPr lang="ja-JP" altLang="en-US" sz="2400" dirty="0">
                <a:solidFill>
                  <a:schemeClr val="tx1"/>
                </a:solidFill>
                <a:latin typeface="BIZ UDPゴシック" panose="020B0400000000000000" pitchFamily="50" charset="-128"/>
                <a:ea typeface="BIZ UDPゴシック" panose="020B0400000000000000" pitchFamily="50" charset="-128"/>
              </a:rPr>
              <a:t>令和２）年</a:t>
            </a:r>
            <a:r>
              <a:rPr lang="ja-JP" altLang="en-US" sz="2800" dirty="0">
                <a:solidFill>
                  <a:schemeClr val="tx1"/>
                </a:solidFill>
                <a:latin typeface="BIZ UDPゴシック" panose="020B0400000000000000" pitchFamily="50" charset="-128"/>
                <a:ea typeface="BIZ UDPゴシック" panose="020B0400000000000000" pitchFamily="50" charset="-128"/>
              </a:rPr>
              <a:t>　</a:t>
            </a:r>
            <a:r>
              <a:rPr lang="ja-JP" altLang="en-US" sz="2400" dirty="0">
                <a:solidFill>
                  <a:schemeClr val="tx1"/>
                </a:solidFill>
                <a:latin typeface="BIZ UDPゴシック" panose="020B0400000000000000" pitchFamily="50" charset="-128"/>
                <a:ea typeface="BIZ UDPゴシック" panose="020B0400000000000000" pitchFamily="50" charset="-128"/>
              </a:rPr>
              <a:t>「改正労働施策総合推進法」に基づく</a:t>
            </a:r>
            <a:endParaRPr lang="en-US" altLang="ja-JP" sz="2400" dirty="0">
              <a:solidFill>
                <a:schemeClr val="tx1"/>
              </a:solidFill>
              <a:latin typeface="BIZ UDPゴシック" panose="020B0400000000000000" pitchFamily="50" charset="-128"/>
              <a:ea typeface="BIZ UDPゴシック" panose="020B0400000000000000" pitchFamily="50" charset="-128"/>
            </a:endParaRPr>
          </a:p>
          <a:p>
            <a:r>
              <a:rPr lang="ja-JP" altLang="en-US" sz="2400" dirty="0">
                <a:solidFill>
                  <a:schemeClr val="tx1"/>
                </a:solidFill>
                <a:latin typeface="BIZ UDPゴシック" panose="020B0400000000000000" pitchFamily="50" charset="-128"/>
                <a:ea typeface="BIZ UDPゴシック" panose="020B0400000000000000" pitchFamily="50" charset="-128"/>
              </a:rPr>
              <a:t>　　　　　　　　　　　　　「事業主が職場における優越的な関係</a:t>
            </a:r>
            <a:endParaRPr lang="en-US" altLang="ja-JP" sz="2400" dirty="0">
              <a:solidFill>
                <a:schemeClr val="tx1"/>
              </a:solidFill>
              <a:latin typeface="BIZ UDPゴシック" panose="020B0400000000000000" pitchFamily="50" charset="-128"/>
              <a:ea typeface="BIZ UDPゴシック" panose="020B0400000000000000" pitchFamily="50" charset="-128"/>
            </a:endParaRPr>
          </a:p>
          <a:p>
            <a:r>
              <a:rPr lang="ja-JP" altLang="en-US" sz="2400" dirty="0">
                <a:solidFill>
                  <a:schemeClr val="tx1"/>
                </a:solidFill>
                <a:latin typeface="BIZ UDPゴシック" panose="020B0400000000000000" pitchFamily="50" charset="-128"/>
                <a:ea typeface="BIZ UDPゴシック" panose="020B0400000000000000" pitchFamily="50" charset="-128"/>
              </a:rPr>
              <a:t>　　　　　　　　　　　　　を背景とした言動に起因する問題に関</a:t>
            </a:r>
            <a:endParaRPr lang="en-US" altLang="ja-JP" sz="2400" dirty="0">
              <a:solidFill>
                <a:schemeClr val="tx1"/>
              </a:solidFill>
              <a:latin typeface="BIZ UDPゴシック" panose="020B0400000000000000" pitchFamily="50" charset="-128"/>
              <a:ea typeface="BIZ UDPゴシック" panose="020B0400000000000000" pitchFamily="50" charset="-128"/>
            </a:endParaRPr>
          </a:p>
          <a:p>
            <a:r>
              <a:rPr lang="ja-JP" altLang="en-US" sz="2400" dirty="0">
                <a:solidFill>
                  <a:schemeClr val="tx1"/>
                </a:solidFill>
                <a:latin typeface="BIZ UDPゴシック" panose="020B0400000000000000" pitchFamily="50" charset="-128"/>
                <a:ea typeface="BIZ UDPゴシック" panose="020B0400000000000000" pitchFamily="50" charset="-128"/>
              </a:rPr>
              <a:t>　　　　　　　　　　　　　して雇用管理上講ずべき措置等につい</a:t>
            </a:r>
            <a:endParaRPr lang="en-US" altLang="ja-JP" sz="2400" dirty="0">
              <a:solidFill>
                <a:schemeClr val="tx1"/>
              </a:solidFill>
              <a:latin typeface="BIZ UDPゴシック" panose="020B0400000000000000" pitchFamily="50" charset="-128"/>
              <a:ea typeface="BIZ UDPゴシック" panose="020B0400000000000000" pitchFamily="50" charset="-128"/>
            </a:endParaRPr>
          </a:p>
          <a:p>
            <a:r>
              <a:rPr lang="ja-JP" altLang="en-US" sz="2400" dirty="0">
                <a:solidFill>
                  <a:schemeClr val="tx1"/>
                </a:solidFill>
                <a:latin typeface="BIZ UDPゴシック" panose="020B0400000000000000" pitchFamily="50" charset="-128"/>
                <a:ea typeface="BIZ UDPゴシック" panose="020B0400000000000000" pitchFamily="50" charset="-128"/>
              </a:rPr>
              <a:t>　　　　　　　　　　　　　</a:t>
            </a:r>
            <a:r>
              <a:rPr lang="ja-JP" altLang="en-US" sz="2400" dirty="0" err="1">
                <a:solidFill>
                  <a:schemeClr val="tx1"/>
                </a:solidFill>
                <a:latin typeface="BIZ UDPゴシック" panose="020B0400000000000000" pitchFamily="50" charset="-128"/>
                <a:ea typeface="BIZ UDPゴシック" panose="020B0400000000000000" pitchFamily="50" charset="-128"/>
              </a:rPr>
              <a:t>ての</a:t>
            </a:r>
            <a:r>
              <a:rPr lang="ja-JP" altLang="en-US" sz="2400" dirty="0">
                <a:solidFill>
                  <a:schemeClr val="tx1"/>
                </a:solidFill>
                <a:latin typeface="BIZ UDPゴシック" panose="020B0400000000000000" pitchFamily="50" charset="-128"/>
                <a:ea typeface="BIZ UDPゴシック" panose="020B0400000000000000" pitchFamily="50" charset="-128"/>
              </a:rPr>
              <a:t>指針」が制定</a:t>
            </a:r>
            <a:endParaRPr lang="en-US" altLang="ja-JP" sz="2400" dirty="0">
              <a:solidFill>
                <a:schemeClr val="tx1"/>
              </a:solidFill>
              <a:latin typeface="BIZ UDPゴシック" panose="020B0400000000000000" pitchFamily="50" charset="-128"/>
              <a:ea typeface="BIZ UDPゴシック" panose="020B0400000000000000" pitchFamily="50" charset="-128"/>
            </a:endParaRPr>
          </a:p>
          <a:p>
            <a:endParaRPr lang="en-US" altLang="ja-JP" sz="2800" dirty="0">
              <a:solidFill>
                <a:srgbClr val="FF0000"/>
              </a:solidFill>
              <a:latin typeface="BIZ UDPゴシック" panose="020B0400000000000000" pitchFamily="50" charset="-128"/>
              <a:ea typeface="BIZ UDPゴシック" panose="020B0400000000000000" pitchFamily="50" charset="-128"/>
            </a:endParaRPr>
          </a:p>
          <a:p>
            <a:endParaRPr lang="en-US" altLang="ja-JP" sz="2800" dirty="0">
              <a:solidFill>
                <a:srgbClr val="FF0000"/>
              </a:solidFill>
              <a:latin typeface="BIZ UDPゴシック" panose="020B0400000000000000" pitchFamily="50" charset="-128"/>
              <a:ea typeface="BIZ UDPゴシック" panose="020B0400000000000000" pitchFamily="50" charset="-128"/>
            </a:endParaRPr>
          </a:p>
        </p:txBody>
      </p:sp>
      <p:sp>
        <p:nvSpPr>
          <p:cNvPr id="6" name="角丸四角形吹き出し 5"/>
          <p:cNvSpPr/>
          <p:nvPr/>
        </p:nvSpPr>
        <p:spPr>
          <a:xfrm>
            <a:off x="1417320" y="2159000"/>
            <a:ext cx="7579360" cy="1574800"/>
          </a:xfrm>
          <a:prstGeom prst="wedgeRoundRectCallout">
            <a:avLst>
              <a:gd name="adj1" fmla="val -7553"/>
              <a:gd name="adj2" fmla="val -63433"/>
              <a:gd name="adj3" fmla="val 16667"/>
            </a:avLst>
          </a:prstGeom>
          <a:solidFill>
            <a:srgbClr val="FFFFCC"/>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a:solidFill>
                  <a:schemeClr val="tx1"/>
                </a:solidFill>
                <a:latin typeface="BIZ UDPゴシック" panose="020B0400000000000000" pitchFamily="50" charset="-128"/>
                <a:ea typeface="BIZ UDPゴシック" panose="020B0400000000000000" pitchFamily="50" charset="-128"/>
              </a:rPr>
              <a:t>　</a:t>
            </a:r>
            <a:r>
              <a:rPr kumimoji="1" lang="ja-JP" altLang="en-US" sz="2400" dirty="0">
                <a:solidFill>
                  <a:schemeClr val="tx1"/>
                </a:solidFill>
                <a:latin typeface="BIZ UDPゴシック" panose="020B0400000000000000" pitchFamily="50" charset="-128"/>
                <a:ea typeface="BIZ UDPゴシック" panose="020B0400000000000000" pitchFamily="50" charset="-128"/>
              </a:rPr>
              <a:t> </a:t>
            </a:r>
            <a:r>
              <a:rPr kumimoji="1" lang="ja-JP" altLang="en-US" sz="2300" dirty="0">
                <a:solidFill>
                  <a:schemeClr val="tx1"/>
                </a:solidFill>
                <a:latin typeface="BIZ UDPゴシック" panose="020B0400000000000000" pitchFamily="50" charset="-128"/>
                <a:ea typeface="BIZ UDPゴシック" panose="020B0400000000000000" pitchFamily="50" charset="-128"/>
              </a:rPr>
              <a:t>性的マイノリティとされる児童生徒のいじめを防止するため，性同一性障害や性的指向・性自認について，教職員への正しい理解の促進や，学校として必要な対応について周知</a:t>
            </a:r>
          </a:p>
        </p:txBody>
      </p:sp>
      <p:sp>
        <p:nvSpPr>
          <p:cNvPr id="7" name="角丸四角形吹き出し 6"/>
          <p:cNvSpPr/>
          <p:nvPr/>
        </p:nvSpPr>
        <p:spPr>
          <a:xfrm>
            <a:off x="1772920" y="6004560"/>
            <a:ext cx="6868160" cy="640080"/>
          </a:xfrm>
          <a:prstGeom prst="wedgeRoundRectCallout">
            <a:avLst>
              <a:gd name="adj1" fmla="val 2523"/>
              <a:gd name="adj2" fmla="val -92221"/>
              <a:gd name="adj3" fmla="val 16667"/>
            </a:avLst>
          </a:prstGeom>
          <a:solidFill>
            <a:srgbClr val="FFFFCC"/>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a:solidFill>
                  <a:schemeClr val="tx1"/>
                </a:solidFill>
                <a:latin typeface="BIZ UDPゴシック" panose="020B0400000000000000" pitchFamily="50" charset="-128"/>
                <a:ea typeface="BIZ UDPゴシック" panose="020B0400000000000000" pitchFamily="50" charset="-128"/>
              </a:rPr>
              <a:t>　 性的指向・性自認に係る職場のパワーハラスメントを例示</a:t>
            </a:r>
          </a:p>
        </p:txBody>
      </p:sp>
    </p:spTree>
    <p:extLst>
      <p:ext uri="{BB962C8B-B14F-4D97-AF65-F5344CB8AC3E}">
        <p14:creationId xmlns:p14="http://schemas.microsoft.com/office/powerpoint/2010/main" val="2534587148"/>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0" y="0"/>
            <a:ext cx="9144000" cy="6858000"/>
          </a:xfrm>
          <a:prstGeom prst="roundRect">
            <a:avLst/>
          </a:prstGeom>
          <a:solidFill>
            <a:schemeClr val="accent4">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284480" y="0"/>
            <a:ext cx="856488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2800" dirty="0">
              <a:solidFill>
                <a:srgbClr val="FF0000"/>
              </a:solidFill>
              <a:latin typeface="BIZ UDPゴシック" panose="020B0400000000000000" pitchFamily="50" charset="-128"/>
              <a:ea typeface="BIZ UDPゴシック" panose="020B0400000000000000" pitchFamily="50" charset="-128"/>
            </a:endParaRPr>
          </a:p>
          <a:p>
            <a:r>
              <a:rPr lang="en-US" altLang="ja-JP" sz="2800" dirty="0">
                <a:solidFill>
                  <a:srgbClr val="FF0000"/>
                </a:solidFill>
                <a:latin typeface="BIZ UDPゴシック" panose="020B0400000000000000" pitchFamily="50" charset="-128"/>
                <a:ea typeface="BIZ UDPゴシック" panose="020B0400000000000000" pitchFamily="50" charset="-128"/>
              </a:rPr>
              <a:t>20</a:t>
            </a:r>
            <a:r>
              <a:rPr lang="ja-JP" altLang="en-US" sz="2800" dirty="0">
                <a:solidFill>
                  <a:srgbClr val="FF0000"/>
                </a:solidFill>
                <a:latin typeface="BIZ UDPゴシック" panose="020B0400000000000000" pitchFamily="50" charset="-128"/>
                <a:ea typeface="BIZ UDPゴシック" panose="020B0400000000000000" pitchFamily="50" charset="-128"/>
              </a:rPr>
              <a:t>２２</a:t>
            </a:r>
            <a:r>
              <a:rPr lang="en-US" altLang="ja-JP" sz="2800" dirty="0">
                <a:solidFill>
                  <a:srgbClr val="FF0000"/>
                </a:solidFill>
                <a:latin typeface="BIZ UDPゴシック" panose="020B0400000000000000" pitchFamily="50" charset="-128"/>
                <a:ea typeface="BIZ UDPゴシック" panose="020B0400000000000000" pitchFamily="50" charset="-128"/>
              </a:rPr>
              <a:t>(</a:t>
            </a:r>
            <a:r>
              <a:rPr lang="ja-JP" altLang="en-US" sz="2800" dirty="0">
                <a:solidFill>
                  <a:srgbClr val="FF0000"/>
                </a:solidFill>
                <a:latin typeface="BIZ UDPゴシック" panose="020B0400000000000000" pitchFamily="50" charset="-128"/>
                <a:ea typeface="BIZ UDPゴシック" panose="020B0400000000000000" pitchFamily="50" charset="-128"/>
              </a:rPr>
              <a:t>令和４）年　「生徒指導提要</a:t>
            </a:r>
            <a:r>
              <a:rPr kumimoji="1" lang="ja-JP" altLang="en-US" sz="2800" dirty="0">
                <a:solidFill>
                  <a:srgbClr val="FF0000"/>
                </a:solidFill>
                <a:latin typeface="BIZ UDPゴシック" panose="020B0400000000000000" pitchFamily="50" charset="-128"/>
                <a:ea typeface="BIZ UDPゴシック" panose="020B0400000000000000" pitchFamily="50" charset="-128"/>
              </a:rPr>
              <a:t>」</a:t>
            </a:r>
            <a:r>
              <a:rPr lang="ja-JP" altLang="en-US" sz="2800" dirty="0">
                <a:solidFill>
                  <a:srgbClr val="FF0000"/>
                </a:solidFill>
                <a:latin typeface="BIZ UDPゴシック" panose="020B0400000000000000" pitchFamily="50" charset="-128"/>
                <a:ea typeface="BIZ UDPゴシック" panose="020B0400000000000000" pitchFamily="50" charset="-128"/>
              </a:rPr>
              <a:t>の改訂</a:t>
            </a:r>
            <a:endParaRPr lang="en-US" altLang="ja-JP" sz="2800" dirty="0">
              <a:solidFill>
                <a:srgbClr val="FF0000"/>
              </a:solidFill>
              <a:latin typeface="BIZ UDPゴシック" panose="020B0400000000000000" pitchFamily="50" charset="-128"/>
              <a:ea typeface="BIZ UDPゴシック" panose="020B0400000000000000" pitchFamily="50" charset="-128"/>
            </a:endParaRPr>
          </a:p>
          <a:p>
            <a:r>
              <a:rPr lang="ja-JP" altLang="en-US" sz="2800" dirty="0">
                <a:solidFill>
                  <a:srgbClr val="FF0000"/>
                </a:solidFill>
                <a:latin typeface="BIZ UDPゴシック" panose="020B0400000000000000" pitchFamily="50" charset="-128"/>
                <a:ea typeface="BIZ UDPゴシック" panose="020B0400000000000000" pitchFamily="50" charset="-128"/>
              </a:rPr>
              <a:t>　　</a:t>
            </a:r>
            <a:endParaRPr lang="en-US" altLang="ja-JP" sz="2800" dirty="0">
              <a:solidFill>
                <a:srgbClr val="FF0000"/>
              </a:solidFill>
              <a:latin typeface="BIZ UDPゴシック" panose="020B0400000000000000" pitchFamily="50" charset="-128"/>
              <a:ea typeface="BIZ UDPゴシック" panose="020B0400000000000000" pitchFamily="50" charset="-128"/>
            </a:endParaRPr>
          </a:p>
          <a:p>
            <a:endParaRPr lang="en-US" altLang="ja-JP" sz="2800" dirty="0">
              <a:solidFill>
                <a:srgbClr val="FF0000"/>
              </a:solidFill>
              <a:latin typeface="BIZ UDPゴシック" panose="020B0400000000000000" pitchFamily="50" charset="-128"/>
              <a:ea typeface="BIZ UDPゴシック" panose="020B0400000000000000" pitchFamily="50" charset="-128"/>
            </a:endParaRPr>
          </a:p>
          <a:p>
            <a:endParaRPr lang="en-US" altLang="ja-JP" sz="2800" dirty="0">
              <a:solidFill>
                <a:srgbClr val="FF0000"/>
              </a:solidFill>
              <a:latin typeface="BIZ UDPゴシック" panose="020B0400000000000000" pitchFamily="50" charset="-128"/>
              <a:ea typeface="BIZ UDPゴシック" panose="020B0400000000000000" pitchFamily="50" charset="-128"/>
            </a:endParaRPr>
          </a:p>
          <a:p>
            <a:endParaRPr lang="en-US" altLang="ja-JP" sz="2800" dirty="0">
              <a:solidFill>
                <a:srgbClr val="FF0000"/>
              </a:solidFill>
              <a:latin typeface="BIZ UDPゴシック" panose="020B0400000000000000" pitchFamily="50" charset="-128"/>
              <a:ea typeface="BIZ UDPゴシック" panose="020B0400000000000000" pitchFamily="50" charset="-128"/>
            </a:endParaRPr>
          </a:p>
          <a:p>
            <a:endParaRPr lang="en-US" altLang="ja-JP" sz="2800" dirty="0">
              <a:solidFill>
                <a:srgbClr val="FF0000"/>
              </a:solidFill>
              <a:latin typeface="BIZ UDPゴシック" panose="020B0400000000000000" pitchFamily="50" charset="-128"/>
              <a:ea typeface="BIZ UDPゴシック" panose="020B0400000000000000" pitchFamily="50" charset="-128"/>
            </a:endParaRPr>
          </a:p>
          <a:p>
            <a:endParaRPr lang="en-US" altLang="ja-JP" sz="2800" dirty="0">
              <a:solidFill>
                <a:srgbClr val="FF0000"/>
              </a:solidFill>
              <a:latin typeface="BIZ UDPゴシック" panose="020B0400000000000000" pitchFamily="50" charset="-128"/>
              <a:ea typeface="BIZ UDPゴシック" panose="020B0400000000000000" pitchFamily="50" charset="-128"/>
            </a:endParaRPr>
          </a:p>
          <a:p>
            <a:endParaRPr lang="en-US" altLang="ja-JP" sz="2800" dirty="0">
              <a:solidFill>
                <a:srgbClr val="FF0000"/>
              </a:solidFill>
              <a:latin typeface="BIZ UDPゴシック" panose="020B0400000000000000" pitchFamily="50" charset="-128"/>
              <a:ea typeface="BIZ UDPゴシック" panose="020B0400000000000000" pitchFamily="50" charset="-128"/>
            </a:endParaRPr>
          </a:p>
          <a:p>
            <a:endParaRPr lang="en-US" altLang="ja-JP" sz="2800" dirty="0">
              <a:solidFill>
                <a:srgbClr val="FF0000"/>
              </a:solidFill>
              <a:latin typeface="BIZ UDPゴシック" panose="020B0400000000000000" pitchFamily="50" charset="-128"/>
              <a:ea typeface="BIZ UDPゴシック" panose="020B0400000000000000" pitchFamily="50" charset="-128"/>
            </a:endParaRPr>
          </a:p>
          <a:p>
            <a:endParaRPr lang="en-US" altLang="ja-JP" sz="2800" dirty="0">
              <a:solidFill>
                <a:srgbClr val="FF0000"/>
              </a:solidFill>
              <a:latin typeface="BIZ UDPゴシック" panose="020B0400000000000000" pitchFamily="50" charset="-128"/>
              <a:ea typeface="BIZ UDPゴシック" panose="020B0400000000000000" pitchFamily="50" charset="-128"/>
            </a:endParaRPr>
          </a:p>
          <a:p>
            <a:endParaRPr lang="en-US" altLang="ja-JP" sz="2800" dirty="0">
              <a:solidFill>
                <a:srgbClr val="FF0000"/>
              </a:solidFill>
              <a:latin typeface="BIZ UDPゴシック" panose="020B0400000000000000" pitchFamily="50" charset="-128"/>
              <a:ea typeface="BIZ UDPゴシック" panose="020B0400000000000000" pitchFamily="50" charset="-128"/>
            </a:endParaRPr>
          </a:p>
          <a:p>
            <a:endParaRPr lang="en-US" altLang="ja-JP" sz="2800" dirty="0">
              <a:solidFill>
                <a:srgbClr val="FF0000"/>
              </a:solidFill>
              <a:latin typeface="BIZ UDPゴシック" panose="020B0400000000000000" pitchFamily="50" charset="-128"/>
              <a:ea typeface="BIZ UDPゴシック" panose="020B0400000000000000" pitchFamily="50" charset="-128"/>
            </a:endParaRPr>
          </a:p>
          <a:p>
            <a:endParaRPr lang="en-US" altLang="ja-JP" sz="2400" dirty="0">
              <a:solidFill>
                <a:schemeClr val="tx1"/>
              </a:solidFill>
              <a:latin typeface="BIZ UDPゴシック" panose="020B0400000000000000" pitchFamily="50" charset="-128"/>
              <a:ea typeface="BIZ UDPゴシック" panose="020B0400000000000000" pitchFamily="50" charset="-128"/>
            </a:endParaRPr>
          </a:p>
          <a:p>
            <a:endParaRPr lang="en-US" altLang="ja-JP" sz="2800" dirty="0">
              <a:solidFill>
                <a:srgbClr val="FF0000"/>
              </a:solidFill>
              <a:latin typeface="BIZ UDPゴシック" panose="020B0400000000000000" pitchFamily="50" charset="-128"/>
              <a:ea typeface="BIZ UDPゴシック" panose="020B0400000000000000" pitchFamily="50" charset="-128"/>
            </a:endParaRPr>
          </a:p>
          <a:p>
            <a:endParaRPr lang="en-US" altLang="ja-JP" sz="2800" dirty="0">
              <a:solidFill>
                <a:srgbClr val="FF0000"/>
              </a:solidFill>
              <a:latin typeface="BIZ UDPゴシック" panose="020B0400000000000000" pitchFamily="50" charset="-128"/>
              <a:ea typeface="BIZ UDPゴシック" panose="020B0400000000000000" pitchFamily="50" charset="-128"/>
            </a:endParaRPr>
          </a:p>
        </p:txBody>
      </p:sp>
      <p:sp>
        <p:nvSpPr>
          <p:cNvPr id="6" name="角丸四角形吹き出し 5"/>
          <p:cNvSpPr/>
          <p:nvPr/>
        </p:nvSpPr>
        <p:spPr>
          <a:xfrm>
            <a:off x="567848" y="1301748"/>
            <a:ext cx="7676039" cy="1612902"/>
          </a:xfrm>
          <a:prstGeom prst="wedgeRoundRectCallout">
            <a:avLst>
              <a:gd name="adj1" fmla="val -5476"/>
              <a:gd name="adj2" fmla="val -64136"/>
              <a:gd name="adj3" fmla="val 16667"/>
            </a:avLst>
          </a:prstGeom>
          <a:solidFill>
            <a:srgbClr val="FFFFCC"/>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300" dirty="0">
                <a:solidFill>
                  <a:schemeClr val="tx1"/>
                </a:solidFill>
                <a:latin typeface="BIZ UDPゴシック" panose="020B0400000000000000" pitchFamily="50" charset="-128"/>
                <a:ea typeface="BIZ UDPゴシック" panose="020B0400000000000000" pitchFamily="50" charset="-128"/>
              </a:rPr>
              <a:t>　　「性的マイノリティ」とされる児童生徒については，学校生活を送る上で特別の支援が必要な場合があることから，個別の事案に応じ，児童生徒の心情等に配慮した対応を行うことが求められていることに言及　</a:t>
            </a:r>
            <a:endParaRPr kumimoji="1" lang="ja-JP" altLang="en-US" sz="2300" dirty="0">
              <a:solidFill>
                <a:schemeClr val="tx1"/>
              </a:solidFill>
              <a:latin typeface="BIZ UDPゴシック" panose="020B0400000000000000" pitchFamily="50" charset="-128"/>
              <a:ea typeface="BIZ UDPゴシック" panose="020B0400000000000000" pitchFamily="50" charset="-128"/>
            </a:endParaRPr>
          </a:p>
        </p:txBody>
      </p:sp>
      <p:sp>
        <p:nvSpPr>
          <p:cNvPr id="5" name="四角形: 角を丸くする 4">
            <a:extLst>
              <a:ext uri="{FF2B5EF4-FFF2-40B4-BE49-F238E27FC236}">
                <a16:creationId xmlns:a16="http://schemas.microsoft.com/office/drawing/2014/main" id="{2110AEA6-18EB-4115-ADFD-36BBB7B73E1B}"/>
              </a:ext>
            </a:extLst>
          </p:cNvPr>
          <p:cNvSpPr/>
          <p:nvPr/>
        </p:nvSpPr>
        <p:spPr>
          <a:xfrm>
            <a:off x="399415" y="3132534"/>
            <a:ext cx="8335010" cy="3507581"/>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en-US" altLang="ja-JP" sz="2400" dirty="0">
                <a:solidFill>
                  <a:schemeClr val="tx1"/>
                </a:solidFill>
                <a:latin typeface="BIZ UDPゴシック" panose="020B0400000000000000" pitchFamily="50" charset="-128"/>
                <a:ea typeface="BIZ UDPゴシック" panose="020B0400000000000000" pitchFamily="50" charset="-128"/>
              </a:rPr>
              <a:t>【</a:t>
            </a:r>
            <a:r>
              <a:rPr lang="ja-JP" altLang="en-US" sz="2400" dirty="0">
                <a:solidFill>
                  <a:schemeClr val="tx1"/>
                </a:solidFill>
                <a:latin typeface="BIZ UDPゴシック" panose="020B0400000000000000" pitchFamily="50" charset="-128"/>
                <a:ea typeface="BIZ UDPゴシック" panose="020B0400000000000000" pitchFamily="50" charset="-128"/>
              </a:rPr>
              <a:t>学校における具体的対応</a:t>
            </a:r>
            <a:r>
              <a:rPr kumimoji="1" lang="en-US" altLang="ja-JP" sz="2400" dirty="0">
                <a:solidFill>
                  <a:schemeClr val="tx1"/>
                </a:solidFill>
                <a:latin typeface="BIZ UDPゴシック" panose="020B0400000000000000" pitchFamily="50" charset="-128"/>
                <a:ea typeface="BIZ UDPゴシック" panose="020B0400000000000000" pitchFamily="50" charset="-128"/>
              </a:rPr>
              <a:t>】</a:t>
            </a:r>
            <a:endParaRPr kumimoji="1" lang="en-US" altLang="ja-JP" sz="8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2300" dirty="0">
                <a:solidFill>
                  <a:schemeClr val="tx1"/>
                </a:solidFill>
                <a:latin typeface="BIZ UDPゴシック" panose="020B0400000000000000" pitchFamily="50" charset="-128"/>
                <a:ea typeface="BIZ UDPゴシック" panose="020B0400000000000000" pitchFamily="50" charset="-128"/>
              </a:rPr>
              <a:t>①　教職員が，悩みや不安を抱える児童生徒のよき理解者と</a:t>
            </a:r>
            <a:endParaRPr kumimoji="1" lang="en-US" altLang="ja-JP" sz="23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2300" dirty="0">
                <a:solidFill>
                  <a:schemeClr val="tx1"/>
                </a:solidFill>
                <a:latin typeface="BIZ UDPゴシック" panose="020B0400000000000000" pitchFamily="50" charset="-128"/>
                <a:ea typeface="BIZ UDPゴシック" panose="020B0400000000000000" pitchFamily="50" charset="-128"/>
              </a:rPr>
              <a:t>　なるよう努める</a:t>
            </a:r>
            <a:endParaRPr kumimoji="1" lang="en-US" altLang="ja-JP" sz="23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2300" dirty="0">
                <a:solidFill>
                  <a:schemeClr val="tx1"/>
                </a:solidFill>
                <a:latin typeface="BIZ UDPゴシック" panose="020B0400000000000000" pitchFamily="50" charset="-128"/>
                <a:ea typeface="BIZ UDPゴシック" panose="020B0400000000000000" pitchFamily="50" charset="-128"/>
              </a:rPr>
              <a:t>②　日頃から，児童生徒が相談しやすい環境を整える</a:t>
            </a:r>
            <a:endParaRPr kumimoji="1" lang="en-US" altLang="ja-JP" sz="2300" dirty="0">
              <a:solidFill>
                <a:schemeClr val="tx1"/>
              </a:solidFill>
              <a:latin typeface="BIZ UDPゴシック" panose="020B0400000000000000" pitchFamily="50" charset="-128"/>
              <a:ea typeface="BIZ UDPゴシック" panose="020B0400000000000000" pitchFamily="50" charset="-128"/>
            </a:endParaRPr>
          </a:p>
          <a:p>
            <a:endParaRPr kumimoji="1" lang="en-US" altLang="ja-JP" sz="2300" dirty="0">
              <a:solidFill>
                <a:schemeClr val="tx1"/>
              </a:solidFill>
              <a:latin typeface="BIZ UDPゴシック" panose="020B0400000000000000" pitchFamily="50" charset="-128"/>
              <a:ea typeface="BIZ UDPゴシック" panose="020B0400000000000000" pitchFamily="50" charset="-128"/>
            </a:endParaRPr>
          </a:p>
          <a:p>
            <a:endParaRPr lang="en-US" altLang="ja-JP" sz="2300" dirty="0">
              <a:solidFill>
                <a:schemeClr val="tx1"/>
              </a:solidFill>
              <a:latin typeface="BIZ UDPゴシック" panose="020B0400000000000000" pitchFamily="50" charset="-128"/>
              <a:ea typeface="BIZ UDPゴシック" panose="020B0400000000000000" pitchFamily="50" charset="-128"/>
            </a:endParaRPr>
          </a:p>
          <a:p>
            <a:endParaRPr kumimoji="1" lang="en-US" altLang="ja-JP" sz="23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2300" dirty="0">
                <a:solidFill>
                  <a:schemeClr val="tx1"/>
                </a:solidFill>
                <a:latin typeface="BIZ UDPゴシック" panose="020B0400000000000000" pitchFamily="50" charset="-128"/>
                <a:ea typeface="BIZ UDPゴシック" panose="020B0400000000000000" pitchFamily="50" charset="-128"/>
              </a:rPr>
              <a:t>③　当該児童生徒の支援は，相談を受けた者だけで抱え込む</a:t>
            </a:r>
            <a:endParaRPr kumimoji="1" lang="en-US" altLang="ja-JP" sz="23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2300" dirty="0">
                <a:solidFill>
                  <a:schemeClr val="tx1"/>
                </a:solidFill>
                <a:latin typeface="BIZ UDPゴシック" panose="020B0400000000000000" pitchFamily="50" charset="-128"/>
                <a:ea typeface="BIZ UDPゴシック" panose="020B0400000000000000" pitchFamily="50" charset="-128"/>
              </a:rPr>
              <a:t>　ことなく，組織的に取り組むこと</a:t>
            </a:r>
            <a:endParaRPr kumimoji="1" lang="en-US" altLang="ja-JP" sz="2300" dirty="0">
              <a:solidFill>
                <a:schemeClr val="tx1"/>
              </a:solidFill>
              <a:latin typeface="BIZ UDPゴシック" panose="020B0400000000000000" pitchFamily="50" charset="-128"/>
              <a:ea typeface="BIZ UDPゴシック" panose="020B0400000000000000" pitchFamily="50" charset="-128"/>
            </a:endParaRPr>
          </a:p>
        </p:txBody>
      </p:sp>
      <p:pic>
        <p:nvPicPr>
          <p:cNvPr id="9" name="図 8">
            <a:extLst>
              <a:ext uri="{FF2B5EF4-FFF2-40B4-BE49-F238E27FC236}">
                <a16:creationId xmlns:a16="http://schemas.microsoft.com/office/drawing/2014/main" id="{60FBCDFF-45A6-49DB-B01F-8CF4B7416B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7737" y="4756943"/>
            <a:ext cx="872299" cy="1068429"/>
          </a:xfrm>
          <a:prstGeom prst="rect">
            <a:avLst/>
          </a:prstGeom>
        </p:spPr>
      </p:pic>
      <p:sp>
        <p:nvSpPr>
          <p:cNvPr id="10" name="吹き出し: 角を丸めた四角形 9">
            <a:extLst>
              <a:ext uri="{FF2B5EF4-FFF2-40B4-BE49-F238E27FC236}">
                <a16:creationId xmlns:a16="http://schemas.microsoft.com/office/drawing/2014/main" id="{4A80DF01-6086-4B14-9120-92353E88E70E}"/>
              </a:ext>
            </a:extLst>
          </p:cNvPr>
          <p:cNvSpPr/>
          <p:nvPr/>
        </p:nvSpPr>
        <p:spPr>
          <a:xfrm>
            <a:off x="1262063" y="4900613"/>
            <a:ext cx="6312282" cy="781091"/>
          </a:xfrm>
          <a:prstGeom prst="wedgeRoundRectCallout">
            <a:avLst>
              <a:gd name="adj1" fmla="val 53875"/>
              <a:gd name="adj2" fmla="val -9529"/>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a:solidFill>
                  <a:schemeClr val="tx1"/>
                </a:solidFill>
                <a:latin typeface="BIZ UD明朝 Medium" panose="02020500000000000000" pitchFamily="17" charset="-128"/>
                <a:ea typeface="BIZ UD明朝 Medium" panose="02020500000000000000" pitchFamily="17" charset="-128"/>
              </a:rPr>
              <a:t>　教職員が，見た目の裏に潜む可能性を想像できる人権感覚を身に付けることが求められています。</a:t>
            </a:r>
            <a:endParaRPr lang="en-US" altLang="ja-JP" dirty="0">
              <a:solidFill>
                <a:schemeClr val="tx1"/>
              </a:solidFill>
              <a:latin typeface="BIZ UD明朝 Medium" panose="02020500000000000000" pitchFamily="17" charset="-128"/>
              <a:ea typeface="BIZ UD明朝 Medium" panose="02020500000000000000" pitchFamily="17" charset="-128"/>
            </a:endParaRPr>
          </a:p>
        </p:txBody>
      </p:sp>
    </p:spTree>
    <p:extLst>
      <p:ext uri="{BB962C8B-B14F-4D97-AF65-F5344CB8AC3E}">
        <p14:creationId xmlns:p14="http://schemas.microsoft.com/office/powerpoint/2010/main" val="14774423"/>
      </p:ext>
    </p:extLst>
  </p:cSld>
  <p:clrMapOvr>
    <a:masterClrMapping/>
  </p:clrMapOvr>
  <p:transition spd="med">
    <p:fade/>
  </p:transition>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スリップストリーム">
  <a:themeElements>
    <a:clrScheme name="スリップストリーム">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スリップストリーム">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スリップストリーム">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1475</TotalTime>
  <Words>3604</Words>
  <Application>Microsoft Office PowerPoint</Application>
  <PresentationFormat>画面に合わせる (4:3)</PresentationFormat>
  <Paragraphs>259</Paragraphs>
  <Slides>15</Slides>
  <Notes>15</Notes>
  <HiddenSlides>0</HiddenSlides>
  <MMClips>0</MMClips>
  <ScaleCrop>false</ScaleCrop>
  <HeadingPairs>
    <vt:vector size="6" baseType="variant">
      <vt:variant>
        <vt:lpstr>使用されているフォント</vt:lpstr>
      </vt:variant>
      <vt:variant>
        <vt:i4>25</vt:i4>
      </vt:variant>
      <vt:variant>
        <vt:lpstr>テーマ</vt:lpstr>
      </vt:variant>
      <vt:variant>
        <vt:i4>2</vt:i4>
      </vt:variant>
      <vt:variant>
        <vt:lpstr>スライド タイトル</vt:lpstr>
      </vt:variant>
      <vt:variant>
        <vt:i4>15</vt:i4>
      </vt:variant>
    </vt:vector>
  </HeadingPairs>
  <TitlesOfParts>
    <vt:vector size="42" baseType="lpstr">
      <vt:lpstr>AR P丸ゴシック体M</vt:lpstr>
      <vt:lpstr>BIZ UDPゴシック</vt:lpstr>
      <vt:lpstr>BIZ UDゴシック</vt:lpstr>
      <vt:lpstr>BIZ UD明朝 Medium</vt:lpstr>
      <vt:lpstr>ＤＦ特太ゴシック体</vt:lpstr>
      <vt:lpstr>HGPｺﾞｼｯｸE</vt:lpstr>
      <vt:lpstr>HGPｺﾞｼｯｸM</vt:lpstr>
      <vt:lpstr>HGP創英角ｺﾞｼｯｸUB</vt:lpstr>
      <vt:lpstr>HGP創英角ﾎﾟｯﾌﾟ体</vt:lpstr>
      <vt:lpstr>HGSｺﾞｼｯｸE</vt:lpstr>
      <vt:lpstr>HGｺﾞｼｯｸM</vt:lpstr>
      <vt:lpstr>HG丸ｺﾞｼｯｸM-PRO</vt:lpstr>
      <vt:lpstr>HG創英角ﾎﾟｯﾌﾟ体</vt:lpstr>
      <vt:lpstr>ＭＳ Ｐゴシック</vt:lpstr>
      <vt:lpstr>ＭＳ ゴシック</vt:lpstr>
      <vt:lpstr>ＭＳ 明朝</vt:lpstr>
      <vt:lpstr>メイリオ</vt:lpstr>
      <vt:lpstr>Arial</vt:lpstr>
      <vt:lpstr>Calibri</vt:lpstr>
      <vt:lpstr>Calibri Light</vt:lpstr>
      <vt:lpstr>Century</vt:lpstr>
      <vt:lpstr>Comic Sans MS</vt:lpstr>
      <vt:lpstr>Georgia</vt:lpstr>
      <vt:lpstr>Times New Roman</vt:lpstr>
      <vt:lpstr>Trebuchet MS</vt:lpstr>
      <vt:lpstr>Office テーマ</vt:lpstr>
      <vt:lpstr>スリップストリーム</vt:lpstr>
      <vt:lpstr>　性的指向及び性自認を理由 　  　　　とする偏見や差別をなくそう</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性的指向及び性自認を理由 　  　　　とする偏見や差別をなくそう</dc:title>
  <dc:creator>鹿児島県</dc:creator>
  <cp:lastModifiedBy>黒川 周一</cp:lastModifiedBy>
  <cp:revision>192</cp:revision>
  <cp:lastPrinted>2021-05-21T08:25:26Z</cp:lastPrinted>
  <dcterms:created xsi:type="dcterms:W3CDTF">2021-01-05T02:42:47Z</dcterms:created>
  <dcterms:modified xsi:type="dcterms:W3CDTF">2023-03-24T05:19:09Z</dcterms:modified>
</cp:coreProperties>
</file>