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6"/>
  </p:notesMasterIdLst>
  <p:handoutMasterIdLst>
    <p:handoutMasterId r:id="rId17"/>
  </p:handoutMasterIdLst>
  <p:sldIdLst>
    <p:sldId id="419" r:id="rId3"/>
    <p:sldId id="431" r:id="rId4"/>
    <p:sldId id="442" r:id="rId5"/>
    <p:sldId id="441" r:id="rId6"/>
    <p:sldId id="445" r:id="rId7"/>
    <p:sldId id="439" r:id="rId8"/>
    <p:sldId id="446" r:id="rId9"/>
    <p:sldId id="447" r:id="rId10"/>
    <p:sldId id="436" r:id="rId11"/>
    <p:sldId id="443" r:id="rId12"/>
    <p:sldId id="422" r:id="rId13"/>
    <p:sldId id="448" r:id="rId14"/>
    <p:sldId id="429"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F79D"/>
    <a:srgbClr val="FFFFCC"/>
    <a:srgbClr val="FFCCFF"/>
    <a:srgbClr val="CCFFFF"/>
    <a:srgbClr val="FFFF99"/>
    <a:srgbClr val="CCFFCC"/>
    <a:srgbClr val="FFCC99"/>
    <a:srgbClr val="CCFF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52650" autoAdjust="0"/>
  </p:normalViewPr>
  <p:slideViewPr>
    <p:cSldViewPr snapToGrid="0">
      <p:cViewPr varScale="1">
        <p:scale>
          <a:sx n="85" d="100"/>
          <a:sy n="85" d="100"/>
        </p:scale>
        <p:origin x="84" y="786"/>
      </p:cViewPr>
      <p:guideLst/>
    </p:cSldViewPr>
  </p:slideViewPr>
  <p:outlineViewPr>
    <p:cViewPr>
      <p:scale>
        <a:sx n="33" d="100"/>
        <a:sy n="33" d="100"/>
      </p:scale>
      <p:origin x="0" y="-6252"/>
    </p:cViewPr>
  </p:outlineViewPr>
  <p:notesTextViewPr>
    <p:cViewPr>
      <p:scale>
        <a:sx n="3" d="2"/>
        <a:sy n="3" d="2"/>
      </p:scale>
      <p:origin x="0" y="0"/>
    </p:cViewPr>
  </p:notesTextViewPr>
  <p:notesViewPr>
    <p:cSldViewPr snapToGrid="0">
      <p:cViewPr varScale="1">
        <p:scale>
          <a:sx n="53" d="100"/>
          <a:sy n="53" d="100"/>
        </p:scale>
        <p:origin x="21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9786" cy="498693"/>
          </a:xfrm>
          <a:prstGeom prst="rect">
            <a:avLst/>
          </a:prstGeom>
        </p:spPr>
        <p:txBody>
          <a:bodyPr vert="horz" lIns="91537" tIns="45769" rIns="91537" bIns="4576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3"/>
            <a:ext cx="2949786" cy="498693"/>
          </a:xfrm>
          <a:prstGeom prst="rect">
            <a:avLst/>
          </a:prstGeom>
        </p:spPr>
        <p:txBody>
          <a:bodyPr vert="horz" lIns="91537" tIns="45769" rIns="91537" bIns="45769"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1" y="9440647"/>
            <a:ext cx="2949786" cy="498692"/>
          </a:xfrm>
          <a:prstGeom prst="rect">
            <a:avLst/>
          </a:prstGeom>
        </p:spPr>
        <p:txBody>
          <a:bodyPr vert="horz" lIns="91537" tIns="45769" rIns="91537" bIns="4576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6" cy="498692"/>
          </a:xfrm>
          <a:prstGeom prst="rect">
            <a:avLst/>
          </a:prstGeom>
        </p:spPr>
        <p:txBody>
          <a:bodyPr vert="horz" lIns="91537" tIns="45769" rIns="91537" bIns="45769"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9786" cy="498693"/>
          </a:xfrm>
          <a:prstGeom prst="rect">
            <a:avLst/>
          </a:prstGeom>
        </p:spPr>
        <p:txBody>
          <a:bodyPr vert="horz" lIns="91537" tIns="45769" rIns="91537" bIns="4576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3"/>
            <a:ext cx="2949786" cy="498693"/>
          </a:xfrm>
          <a:prstGeom prst="rect">
            <a:avLst/>
          </a:prstGeom>
        </p:spPr>
        <p:txBody>
          <a:bodyPr vert="horz" lIns="91537" tIns="45769" rIns="91537" bIns="45769"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537" tIns="45769" rIns="91537" bIns="45769"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1537" tIns="45769" rIns="91537" bIns="4576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37" tIns="45769" rIns="91537" bIns="4576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37" tIns="45769" rIns="91537" bIns="45769"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solidFill>
                  <a:schemeClr val="tx1"/>
                </a:solidFill>
                <a:latin typeface="+mn-ea"/>
                <a:ea typeface="+mn-ea"/>
              </a:rPr>
              <a:t>人権同和教育課</a:t>
            </a:r>
            <a:r>
              <a:rPr lang="en-US" altLang="ja-JP" dirty="0">
                <a:solidFill>
                  <a:schemeClr val="tx1"/>
                </a:solidFill>
                <a:latin typeface="+mn-ea"/>
                <a:ea typeface="+mn-ea"/>
              </a:rPr>
              <a:t>e-</a:t>
            </a:r>
            <a:r>
              <a:rPr lang="ja-JP" altLang="en-US" dirty="0">
                <a:solidFill>
                  <a:schemeClr val="tx1"/>
                </a:solidFill>
                <a:latin typeface="+mn-ea"/>
                <a:ea typeface="+mn-ea"/>
              </a:rPr>
              <a:t>コンテンツ</a:t>
            </a:r>
            <a:r>
              <a:rPr lang="en-US" altLang="ja-JP" dirty="0">
                <a:solidFill>
                  <a:schemeClr val="tx1"/>
                </a:solidFill>
                <a:latin typeface="+mn-ea"/>
                <a:ea typeface="+mn-ea"/>
              </a:rPr>
              <a:t>No16</a:t>
            </a:r>
          </a:p>
          <a:p>
            <a:r>
              <a:rPr lang="ja-JP" altLang="en-US" dirty="0">
                <a:solidFill>
                  <a:schemeClr val="tx1"/>
                </a:solidFill>
                <a:latin typeface="+mn-ea"/>
                <a:ea typeface="+mn-ea"/>
              </a:rPr>
              <a:t>人権教育における育てたい資質・能力</a:t>
            </a:r>
            <a:endParaRPr lang="en-US" altLang="ja-JP" dirty="0">
              <a:solidFill>
                <a:schemeClr val="tx1"/>
              </a:solidFill>
              <a:latin typeface="+mn-ea"/>
              <a:ea typeface="+mn-ea"/>
            </a:endParaRPr>
          </a:p>
          <a:p>
            <a:r>
              <a:rPr lang="ja-JP" altLang="en-US" dirty="0">
                <a:solidFill>
                  <a:schemeClr val="tx1"/>
                </a:solidFill>
                <a:latin typeface="+mn-ea"/>
                <a:ea typeface="+mn-ea"/>
              </a:rPr>
              <a:t>について説明します。</a:t>
            </a: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782">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507" indent="-287644" defTabSz="91378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160" indent="-230433" defTabSz="913782">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024" indent="-230433" defTabSz="913782">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889" indent="-230433" defTabSz="913782">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1573" indent="-230433" defTabSz="91378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59" indent="-230433" defTabSz="91378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944" indent="-230433" defTabSz="91378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4631" indent="-230433" defTabSz="91378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578855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n-ea"/>
                <a:ea typeface="+mn-ea"/>
              </a:rPr>
              <a:t>次に</a:t>
            </a:r>
            <a:endParaRPr lang="en-US" altLang="ja-JP" dirty="0">
              <a:solidFill>
                <a:schemeClr val="tx1"/>
              </a:solidFill>
              <a:latin typeface="+mn-ea"/>
              <a:ea typeface="+mn-ea"/>
            </a:endParaRPr>
          </a:p>
          <a:p>
            <a:r>
              <a:rPr lang="ja-JP" altLang="en-US" dirty="0">
                <a:solidFill>
                  <a:schemeClr val="tx1"/>
                </a:solidFill>
                <a:latin typeface="+mn-ea"/>
                <a:ea typeface="+mn-ea"/>
              </a:rPr>
              <a:t>○　人権教育に係る教職員の基本姿勢について説明します。</a:t>
            </a:r>
            <a:endParaRPr lang="en-US" altLang="ja-JP" dirty="0">
              <a:solidFill>
                <a:schemeClr val="tx1"/>
              </a:solidFill>
              <a:latin typeface="+mn-ea"/>
              <a:ea typeface="+mn-ea"/>
            </a:endParaRPr>
          </a:p>
          <a:p>
            <a:pPr defTabSz="914292">
              <a:defRPr/>
            </a:pPr>
            <a:r>
              <a:rPr lang="ja-JP" altLang="en-US" dirty="0">
                <a:latin typeface="+mn-ea"/>
                <a:ea typeface="+mn-ea"/>
              </a:rPr>
              <a:t>・　「教師が変われば子どもも変わる」と言われるように，教職員の言動は，児童生徒の心身の発達や人間形成に大きな影響を及ぼし，きわめて重要な意味を持ちます。だからこそ，教職員は，児童生徒と愛情に満ちた人間関係を築くよう求められます。仮にも自らの言動により児童生徒の人権を侵害することのないよう，常に意識して行動すべきです。また，児童生徒の心の痛みに気付く人権感覚を身に付け，学校生活の中で，言動に潜む決めつけや偏見がないか，一人一人を大切にしているかを繰り返し点検し，自らの人権意識を絶えず見つめ直す必要があります。</a:t>
            </a:r>
            <a:endParaRPr lang="en-US" altLang="ja-JP" dirty="0">
              <a:latin typeface="+mn-ea"/>
              <a:ea typeface="+mn-ea"/>
            </a:endParaRPr>
          </a:p>
          <a:p>
            <a:r>
              <a:rPr lang="ja-JP" altLang="en-US" dirty="0">
                <a:latin typeface="+mn-ea"/>
                <a:ea typeface="+mn-ea"/>
              </a:rPr>
              <a:t>・　同時に，教職員同士の間でも，指導上の課題について話し合い，共通理解を図るなど，互いを尊重する</a:t>
            </a:r>
            <a:r>
              <a:rPr lang="ja-JP" altLang="en-US" dirty="0" err="1">
                <a:latin typeface="+mn-ea"/>
                <a:ea typeface="+mn-ea"/>
              </a:rPr>
              <a:t>な</a:t>
            </a:r>
            <a:r>
              <a:rPr lang="ja-JP" altLang="en-US" dirty="0">
                <a:latin typeface="+mn-ea"/>
                <a:ea typeface="+mn-ea"/>
              </a:rPr>
              <a:t>環境づくりに努めることが大切です。</a:t>
            </a:r>
          </a:p>
          <a:p>
            <a:r>
              <a:rPr lang="ja-JP" altLang="en-US" dirty="0">
                <a:latin typeface="+mn-ea"/>
                <a:ea typeface="+mn-ea"/>
              </a:rPr>
              <a:t>・　さらに，人権尊重の精神を基盤に，人間関係能力，コミュニケーション能力，カウンセリングの技法，ＩＴ関連の知識・技能等を習得し，必要となる能力を兼ね備えることも重要であります。</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4127223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r>
              <a:rPr lang="ja-JP" altLang="en-US" dirty="0">
                <a:solidFill>
                  <a:schemeClr val="tx1"/>
                </a:solidFill>
                <a:latin typeface="+mn-ea"/>
                <a:ea typeface="+mn-ea"/>
              </a:rPr>
              <a:t>教職員の基本姿勢として身に付けておきたい資質・能力を９つに整理し，人権教育に係る教職員の基本姿勢の到達目標として「 ＭｏｍＧ</a:t>
            </a:r>
            <a:r>
              <a:rPr lang="en-US" altLang="ja-JP" dirty="0">
                <a:solidFill>
                  <a:schemeClr val="tx1"/>
                </a:solidFill>
                <a:latin typeface="+mn-ea"/>
                <a:ea typeface="+mn-ea"/>
              </a:rPr>
              <a:t>s</a:t>
            </a:r>
            <a:r>
              <a:rPr lang="ja-JP" altLang="en-US" dirty="0">
                <a:solidFill>
                  <a:schemeClr val="tx1"/>
                </a:solidFill>
                <a:latin typeface="+mn-ea"/>
                <a:ea typeface="+mn-ea"/>
              </a:rPr>
              <a:t>（モムジーズ）」を策定しました。</a:t>
            </a:r>
            <a:endParaRPr lang="en-US" altLang="ja-JP" dirty="0">
              <a:solidFill>
                <a:schemeClr val="tx1"/>
              </a:solidFill>
              <a:latin typeface="+mn-ea"/>
              <a:ea typeface="+mn-ea"/>
            </a:endParaRPr>
          </a:p>
          <a:p>
            <a:r>
              <a:rPr kumimoji="1" lang="ja-JP" altLang="en-US" dirty="0">
                <a:solidFill>
                  <a:schemeClr val="tx1"/>
                </a:solidFill>
                <a:latin typeface="+mn-ea"/>
                <a:ea typeface="+mn-ea"/>
              </a:rPr>
              <a:t>　（</a:t>
            </a:r>
            <a:r>
              <a:rPr kumimoji="1" lang="ja-JP" altLang="en-US" b="1" dirty="0">
                <a:solidFill>
                  <a:schemeClr val="tx1"/>
                </a:solidFill>
                <a:latin typeface="+mn-ea"/>
                <a:ea typeface="+mn-ea"/>
              </a:rPr>
              <a:t>人権感覚を磨くには）</a:t>
            </a:r>
            <a:r>
              <a:rPr kumimoji="1" lang="ja-JP" altLang="en-US" dirty="0">
                <a:solidFill>
                  <a:schemeClr val="tx1"/>
                </a:solidFill>
                <a:latin typeface="+mn-ea"/>
                <a:ea typeface="+mn-ea"/>
              </a:rPr>
              <a:t>まず教職員が個人情報を取り扱うなどの，人権にかかわりの深い</a:t>
            </a:r>
            <a:r>
              <a:rPr kumimoji="1" lang="ja-JP" altLang="en-US" b="1" dirty="0">
                <a:solidFill>
                  <a:schemeClr val="tx1"/>
                </a:solidFill>
                <a:latin typeface="+mn-ea"/>
                <a:ea typeface="+mn-ea"/>
              </a:rPr>
              <a:t>特定職業従事者としての自覚</a:t>
            </a:r>
            <a:r>
              <a:rPr kumimoji="1" lang="ja-JP" altLang="en-US" dirty="0">
                <a:solidFill>
                  <a:schemeClr val="tx1"/>
                </a:solidFill>
                <a:latin typeface="+mn-ea"/>
                <a:ea typeface="+mn-ea"/>
              </a:rPr>
              <a:t>をもち，人の痛みなど見えないものやことを予想する</a:t>
            </a:r>
            <a:r>
              <a:rPr kumimoji="1" lang="ja-JP" altLang="en-US" b="1" dirty="0">
                <a:solidFill>
                  <a:schemeClr val="tx1"/>
                </a:solidFill>
                <a:latin typeface="+mn-ea"/>
                <a:ea typeface="+mn-ea"/>
              </a:rPr>
              <a:t>イマジネーション力</a:t>
            </a:r>
            <a:r>
              <a:rPr kumimoji="1" lang="ja-JP" altLang="en-US" dirty="0">
                <a:solidFill>
                  <a:schemeClr val="tx1"/>
                </a:solidFill>
                <a:latin typeface="+mn-ea"/>
                <a:ea typeface="+mn-ea"/>
              </a:rPr>
              <a:t>を高め，当事者に寄り添い傾聴し痛みを自分事として捉える</a:t>
            </a:r>
            <a:r>
              <a:rPr kumimoji="1" lang="ja-JP" altLang="en-US" b="1" dirty="0">
                <a:solidFill>
                  <a:schemeClr val="tx1"/>
                </a:solidFill>
                <a:latin typeface="+mn-ea"/>
                <a:ea typeface="+mn-ea"/>
              </a:rPr>
              <a:t>共感する力</a:t>
            </a:r>
            <a:r>
              <a:rPr kumimoji="1" lang="ja-JP" altLang="en-US" b="0" dirty="0">
                <a:solidFill>
                  <a:schemeClr val="tx1"/>
                </a:solidFill>
                <a:latin typeface="+mn-ea"/>
                <a:ea typeface="+mn-ea"/>
              </a:rPr>
              <a:t>が</a:t>
            </a:r>
            <a:r>
              <a:rPr kumimoji="1" lang="ja-JP" altLang="en-US" dirty="0">
                <a:solidFill>
                  <a:schemeClr val="tx1"/>
                </a:solidFill>
                <a:latin typeface="+mn-ea"/>
                <a:ea typeface="+mn-ea"/>
              </a:rPr>
              <a:t>必要です。</a:t>
            </a:r>
            <a:r>
              <a:rPr lang="en-US" altLang="ja-JP" b="1" dirty="0">
                <a:solidFill>
                  <a:schemeClr val="tx1"/>
                </a:solidFill>
                <a:latin typeface="+mn-ea"/>
                <a:ea typeface="+mn-ea"/>
              </a:rPr>
              <a:t>M</a:t>
            </a:r>
            <a:r>
              <a:rPr lang="ja-JP" altLang="ja-JP" b="1" dirty="0">
                <a:solidFill>
                  <a:schemeClr val="tx1"/>
                </a:solidFill>
                <a:latin typeface="+mn-ea"/>
                <a:ea typeface="+mn-ea"/>
              </a:rPr>
              <a:t>：磨かれた人権感覚</a:t>
            </a:r>
            <a:r>
              <a:rPr lang="ja-JP" altLang="ja-JP" dirty="0">
                <a:solidFill>
                  <a:schemeClr val="tx1"/>
                </a:solidFill>
                <a:latin typeface="+mn-ea"/>
                <a:ea typeface="+mn-ea"/>
              </a:rPr>
              <a:t>で，子どもを</a:t>
            </a:r>
            <a:r>
              <a:rPr lang="ja-JP" altLang="ja-JP" b="1" dirty="0">
                <a:solidFill>
                  <a:schemeClr val="tx1"/>
                </a:solidFill>
                <a:latin typeface="+mn-ea"/>
                <a:ea typeface="+mn-ea"/>
              </a:rPr>
              <a:t>「見つめ</a:t>
            </a:r>
            <a:r>
              <a:rPr lang="ja-JP" altLang="en-US" b="1" dirty="0">
                <a:solidFill>
                  <a:schemeClr val="tx1"/>
                </a:solidFill>
                <a:latin typeface="+mn-ea"/>
                <a:ea typeface="+mn-ea"/>
              </a:rPr>
              <a:t>ましょう</a:t>
            </a:r>
            <a:r>
              <a:rPr lang="ja-JP" altLang="ja-JP" b="1" dirty="0">
                <a:solidFill>
                  <a:schemeClr val="tx1"/>
                </a:solidFill>
                <a:latin typeface="+mn-ea"/>
                <a:ea typeface="+mn-ea"/>
              </a:rPr>
              <a:t>」</a:t>
            </a:r>
            <a:endParaRPr lang="en-US" altLang="ja-JP" b="1" dirty="0">
              <a:solidFill>
                <a:schemeClr val="tx1"/>
              </a:solidFill>
              <a:latin typeface="+mn-ea"/>
              <a:ea typeface="+mn-ea"/>
            </a:endParaRPr>
          </a:p>
          <a:p>
            <a:r>
              <a:rPr lang="ja-JP" altLang="en-US" dirty="0">
                <a:solidFill>
                  <a:schemeClr val="tx1"/>
                </a:solidFill>
                <a:latin typeface="+mn-ea"/>
                <a:ea typeface="+mn-ea"/>
              </a:rPr>
              <a:t>　次に，（</a:t>
            </a:r>
            <a:r>
              <a:rPr lang="ja-JP" altLang="en-US" b="1" dirty="0">
                <a:solidFill>
                  <a:schemeClr val="tx1"/>
                </a:solidFill>
                <a:latin typeface="+mn-ea"/>
                <a:ea typeface="+mn-ea"/>
              </a:rPr>
              <a:t>人権に関する知的理解を深めるには）</a:t>
            </a:r>
            <a:r>
              <a:rPr lang="ja-JP" altLang="en-US" dirty="0">
                <a:solidFill>
                  <a:schemeClr val="tx1"/>
                </a:solidFill>
                <a:latin typeface="+mn-ea"/>
                <a:ea typeface="+mn-ea"/>
              </a:rPr>
              <a:t>，１２の</a:t>
            </a:r>
            <a:r>
              <a:rPr lang="ja-JP" altLang="en-US" b="1" dirty="0">
                <a:solidFill>
                  <a:schemeClr val="tx1"/>
                </a:solidFill>
                <a:latin typeface="+mn-ea"/>
                <a:ea typeface="+mn-ea"/>
              </a:rPr>
              <a:t>個別の人権課題の認識</a:t>
            </a:r>
            <a:r>
              <a:rPr lang="ja-JP" altLang="en-US" dirty="0">
                <a:solidFill>
                  <a:schemeClr val="tx1"/>
                </a:solidFill>
                <a:latin typeface="+mn-ea"/>
                <a:ea typeface="+mn-ea"/>
              </a:rPr>
              <a:t>が必要，人権侵害の妥当性を検証する</a:t>
            </a:r>
            <a:r>
              <a:rPr lang="ja-JP" altLang="en-US" b="1" dirty="0">
                <a:solidFill>
                  <a:schemeClr val="tx1"/>
                </a:solidFill>
                <a:latin typeface="+mn-ea"/>
                <a:ea typeface="+mn-ea"/>
              </a:rPr>
              <a:t>法律・用語等の習得・活用</a:t>
            </a:r>
            <a:r>
              <a:rPr lang="ja-JP" altLang="en-US" dirty="0">
                <a:solidFill>
                  <a:schemeClr val="tx1"/>
                </a:solidFill>
                <a:latin typeface="+mn-ea"/>
                <a:ea typeface="+mn-ea"/>
              </a:rPr>
              <a:t>の力が必要です。 また，人権に関する情報を収集し，必要な情報を取捨選択する</a:t>
            </a:r>
            <a:r>
              <a:rPr lang="ja-JP" altLang="en-US" b="1" dirty="0">
                <a:solidFill>
                  <a:schemeClr val="tx1"/>
                </a:solidFill>
                <a:latin typeface="+mn-ea"/>
                <a:ea typeface="+mn-ea"/>
              </a:rPr>
              <a:t>人権に関する情報収集力</a:t>
            </a:r>
            <a:r>
              <a:rPr lang="ja-JP" altLang="en-US" dirty="0">
                <a:solidFill>
                  <a:schemeClr val="tx1"/>
                </a:solidFill>
                <a:latin typeface="+mn-ea"/>
                <a:ea typeface="+mn-ea"/>
              </a:rPr>
              <a:t>が必要です。</a:t>
            </a:r>
            <a:r>
              <a:rPr lang="ja-JP" altLang="ja-JP" b="1" dirty="0">
                <a:solidFill>
                  <a:schemeClr val="tx1"/>
                </a:solidFill>
                <a:latin typeface="+mn-ea"/>
                <a:ea typeface="+mn-ea"/>
              </a:rPr>
              <a:t>ｏ：知的理解を深め，高い見識</a:t>
            </a:r>
            <a:r>
              <a:rPr lang="ja-JP" altLang="ja-JP" dirty="0">
                <a:solidFill>
                  <a:schemeClr val="tx1"/>
                </a:solidFill>
                <a:latin typeface="+mn-ea"/>
                <a:ea typeface="+mn-ea"/>
              </a:rPr>
              <a:t>をもとに，背景に</a:t>
            </a:r>
            <a:r>
              <a:rPr lang="ja-JP" altLang="ja-JP" b="1" dirty="0">
                <a:solidFill>
                  <a:schemeClr val="tx1"/>
                </a:solidFill>
                <a:latin typeface="+mn-ea"/>
                <a:ea typeface="+mn-ea"/>
              </a:rPr>
              <a:t>「思いをめぐら</a:t>
            </a:r>
            <a:r>
              <a:rPr lang="ja-JP" altLang="en-US" b="1" dirty="0">
                <a:solidFill>
                  <a:schemeClr val="tx1"/>
                </a:solidFill>
                <a:latin typeface="+mn-ea"/>
                <a:ea typeface="+mn-ea"/>
              </a:rPr>
              <a:t>せましょう</a:t>
            </a:r>
            <a:r>
              <a:rPr lang="ja-JP" altLang="ja-JP" b="1" dirty="0">
                <a:solidFill>
                  <a:schemeClr val="tx1"/>
                </a:solidFill>
                <a:latin typeface="+mn-ea"/>
                <a:ea typeface="+mn-ea"/>
              </a:rPr>
              <a:t>」</a:t>
            </a:r>
            <a:endParaRPr lang="en-US" altLang="ja-JP" b="1" dirty="0">
              <a:solidFill>
                <a:schemeClr val="tx1"/>
              </a:solidFill>
              <a:latin typeface="+mn-ea"/>
              <a:ea typeface="+mn-ea"/>
            </a:endParaRPr>
          </a:p>
          <a:p>
            <a:r>
              <a:rPr lang="ja-JP" altLang="en-US" dirty="0">
                <a:solidFill>
                  <a:schemeClr val="tx1"/>
                </a:solidFill>
                <a:latin typeface="+mn-ea"/>
                <a:ea typeface="+mn-ea"/>
              </a:rPr>
              <a:t>　さらに，（</a:t>
            </a:r>
            <a:r>
              <a:rPr lang="ja-JP" altLang="en-US" b="1" dirty="0">
                <a:solidFill>
                  <a:schemeClr val="tx1"/>
                </a:solidFill>
                <a:latin typeface="+mn-ea"/>
                <a:ea typeface="+mn-ea"/>
              </a:rPr>
              <a:t>人権を守る実践的な行動力を身に付けるには）</a:t>
            </a:r>
            <a:r>
              <a:rPr lang="ja-JP" altLang="en-US" dirty="0">
                <a:solidFill>
                  <a:schemeClr val="tx1"/>
                </a:solidFill>
                <a:latin typeface="+mn-ea"/>
                <a:ea typeface="+mn-ea"/>
              </a:rPr>
              <a:t>，自らの人権意識を絶えず見つめ直し，</a:t>
            </a:r>
            <a:r>
              <a:rPr lang="ja-JP" altLang="en-US" b="1" dirty="0">
                <a:solidFill>
                  <a:schemeClr val="tx1"/>
                </a:solidFill>
                <a:latin typeface="+mn-ea"/>
                <a:ea typeface="+mn-ea"/>
              </a:rPr>
              <a:t>人権意識</a:t>
            </a:r>
            <a:r>
              <a:rPr lang="ja-JP" altLang="en-US" dirty="0">
                <a:solidFill>
                  <a:schemeClr val="tx1"/>
                </a:solidFill>
                <a:latin typeface="+mn-ea"/>
                <a:ea typeface="+mn-ea"/>
              </a:rPr>
              <a:t>を高め，人権問題の解決に取り組む</a:t>
            </a:r>
            <a:r>
              <a:rPr lang="ja-JP" altLang="en-US" b="1" dirty="0">
                <a:solidFill>
                  <a:schemeClr val="tx1"/>
                </a:solidFill>
                <a:latin typeface="+mn-ea"/>
                <a:ea typeface="+mn-ea"/>
              </a:rPr>
              <a:t>意欲</a:t>
            </a:r>
            <a:r>
              <a:rPr lang="ja-JP" altLang="en-US" dirty="0">
                <a:solidFill>
                  <a:schemeClr val="tx1"/>
                </a:solidFill>
                <a:latin typeface="+mn-ea"/>
                <a:ea typeface="+mn-ea"/>
              </a:rPr>
              <a:t>をもち，行動や</a:t>
            </a:r>
            <a:r>
              <a:rPr lang="ja-JP" altLang="en-US" b="1" dirty="0">
                <a:solidFill>
                  <a:schemeClr val="tx1"/>
                </a:solidFill>
                <a:latin typeface="+mn-ea"/>
                <a:ea typeface="+mn-ea"/>
              </a:rPr>
              <a:t>態度</a:t>
            </a:r>
            <a:r>
              <a:rPr lang="ja-JP" altLang="en-US" dirty="0">
                <a:solidFill>
                  <a:schemeClr val="tx1"/>
                </a:solidFill>
                <a:latin typeface="+mn-ea"/>
                <a:ea typeface="+mn-ea"/>
              </a:rPr>
              <a:t>に表す必要があります。次に，毅然として悪いことは悪いと諭すことができる</a:t>
            </a:r>
            <a:r>
              <a:rPr lang="ja-JP" altLang="en-US" b="1" dirty="0">
                <a:solidFill>
                  <a:schemeClr val="tx1"/>
                </a:solidFill>
                <a:latin typeface="+mn-ea"/>
                <a:ea typeface="+mn-ea"/>
              </a:rPr>
              <a:t>指導力</a:t>
            </a:r>
            <a:r>
              <a:rPr lang="ja-JP" altLang="en-US" dirty="0">
                <a:solidFill>
                  <a:schemeClr val="tx1"/>
                </a:solidFill>
                <a:latin typeface="+mn-ea"/>
                <a:ea typeface="+mn-ea"/>
              </a:rPr>
              <a:t>が大切です。また，原因を追求し，最善の解決方法で解決に向かう</a:t>
            </a:r>
            <a:r>
              <a:rPr lang="ja-JP" altLang="en-US" b="1" dirty="0">
                <a:solidFill>
                  <a:schemeClr val="tx1"/>
                </a:solidFill>
                <a:latin typeface="+mn-ea"/>
                <a:ea typeface="+mn-ea"/>
              </a:rPr>
              <a:t>問題解決力</a:t>
            </a:r>
            <a:r>
              <a:rPr lang="ja-JP" altLang="en-US" dirty="0">
                <a:solidFill>
                  <a:schemeClr val="tx1"/>
                </a:solidFill>
                <a:latin typeface="+mn-ea"/>
                <a:ea typeface="+mn-ea"/>
              </a:rPr>
              <a:t>が必要です。</a:t>
            </a:r>
            <a:r>
              <a:rPr lang="ja-JP" altLang="ja-JP" b="1" dirty="0">
                <a:solidFill>
                  <a:schemeClr val="tx1"/>
                </a:solidFill>
                <a:latin typeface="+mn-ea"/>
                <a:ea typeface="+mn-ea"/>
              </a:rPr>
              <a:t>ｍ：高い人権意識・意欲・態度</a:t>
            </a:r>
            <a:r>
              <a:rPr lang="ja-JP" altLang="ja-JP" dirty="0">
                <a:solidFill>
                  <a:schemeClr val="tx1"/>
                </a:solidFill>
                <a:latin typeface="+mn-ea"/>
                <a:ea typeface="+mn-ea"/>
              </a:rPr>
              <a:t>を備えて，見えてきた課題に</a:t>
            </a:r>
            <a:r>
              <a:rPr lang="ja-JP" altLang="ja-JP" b="1" dirty="0">
                <a:solidFill>
                  <a:schemeClr val="tx1"/>
                </a:solidFill>
                <a:latin typeface="+mn-ea"/>
                <a:ea typeface="+mn-ea"/>
              </a:rPr>
              <a:t>「向き合</a:t>
            </a:r>
            <a:r>
              <a:rPr lang="ja-JP" altLang="en-US" b="1" dirty="0">
                <a:solidFill>
                  <a:schemeClr val="tx1"/>
                </a:solidFill>
                <a:latin typeface="+mn-ea"/>
                <a:ea typeface="+mn-ea"/>
              </a:rPr>
              <a:t>いましょう</a:t>
            </a:r>
            <a:r>
              <a:rPr lang="ja-JP" altLang="ja-JP" b="1" dirty="0">
                <a:solidFill>
                  <a:schemeClr val="tx1"/>
                </a:solidFill>
                <a:latin typeface="+mn-ea"/>
                <a:ea typeface="+mn-ea"/>
              </a:rPr>
              <a:t>」</a:t>
            </a:r>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17C45E06-4D6A-4BC2-A222-34D8E8985C5B}" type="slidenum">
              <a:rPr lang="en-US" altLang="ja-JP" smtClean="0"/>
              <a:pPr>
                <a:defRPr/>
              </a:pPr>
              <a:t>11</a:t>
            </a:fld>
            <a:endParaRPr lang="en-US" altLang="ja-JP"/>
          </a:p>
        </p:txBody>
      </p:sp>
    </p:spTree>
    <p:extLst>
      <p:ext uri="{BB962C8B-B14F-4D97-AF65-F5344CB8AC3E}">
        <p14:creationId xmlns:p14="http://schemas.microsoft.com/office/powerpoint/2010/main" val="2746353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a:extLst>
              <a:ext uri="{FF2B5EF4-FFF2-40B4-BE49-F238E27FC236}">
                <a16:creationId xmlns:a16="http://schemas.microsoft.com/office/drawing/2014/main" id="{F3A1B99F-84F3-4D0F-AD08-81BC3971B5B0}"/>
              </a:ext>
            </a:extLst>
          </p:cNvPr>
          <p:cNvSpPr>
            <a:spLocks noGrp="1" noRot="1" noChangeAspect="1" noTextEdit="1"/>
          </p:cNvSpPr>
          <p:nvPr>
            <p:ph type="sldImg"/>
          </p:nvPr>
        </p:nvSpPr>
        <p:spPr>
          <a:ln/>
        </p:spPr>
      </p:sp>
      <p:sp>
        <p:nvSpPr>
          <p:cNvPr id="105475" name="ノート プレースホルダー 2">
            <a:extLst>
              <a:ext uri="{FF2B5EF4-FFF2-40B4-BE49-F238E27FC236}">
                <a16:creationId xmlns:a16="http://schemas.microsoft.com/office/drawing/2014/main" id="{889D5B67-6960-462F-9C64-797EDBED8AB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371">
              <a:defRPr/>
            </a:pPr>
            <a:r>
              <a:rPr lang="ja-JP" altLang="en-US" dirty="0">
                <a:latin typeface="+mj-ea"/>
                <a:ea typeface="+mj-ea"/>
              </a:rPr>
              <a:t>これは，</a:t>
            </a:r>
            <a:r>
              <a:rPr lang="en-US" altLang="ja-JP" dirty="0" err="1">
                <a:latin typeface="+mj-ea"/>
                <a:ea typeface="+mj-ea"/>
              </a:rPr>
              <a:t>MomGs</a:t>
            </a:r>
            <a:r>
              <a:rPr lang="ja-JP" altLang="en-US" dirty="0">
                <a:latin typeface="+mj-ea"/>
                <a:ea typeface="+mj-ea"/>
              </a:rPr>
              <a:t>の表です。</a:t>
            </a:r>
            <a:endParaRPr lang="en-US" altLang="ja-JP" dirty="0">
              <a:latin typeface="+mj-ea"/>
              <a:ea typeface="+mj-ea"/>
            </a:endParaRPr>
          </a:p>
          <a:p>
            <a:r>
              <a:rPr lang="ja-JP" altLang="ja-JP" dirty="0">
                <a:latin typeface="+mj-ea"/>
                <a:ea typeface="+mj-ea"/>
              </a:rPr>
              <a:t>「</a:t>
            </a:r>
            <a:r>
              <a:rPr lang="en-US" altLang="ja-JP" dirty="0" err="1">
                <a:latin typeface="+mj-ea"/>
                <a:ea typeface="+mj-ea"/>
              </a:rPr>
              <a:t>MomG</a:t>
            </a:r>
            <a:r>
              <a:rPr lang="ja-JP" altLang="ja-JP" dirty="0">
                <a:latin typeface="+mj-ea"/>
                <a:ea typeface="+mj-ea"/>
              </a:rPr>
              <a:t>ｓ」の活用にあたっては，自身の指導力等の分析や評価，実践の見直しなどの指標として活用し，資質・能力の向上に必要な研修内容の計画に役立てます。</a:t>
            </a:r>
            <a:endParaRPr lang="en-US" altLang="ja-JP" dirty="0">
              <a:latin typeface="+mj-ea"/>
              <a:ea typeface="+mj-ea"/>
            </a:endParaRPr>
          </a:p>
          <a:p>
            <a:r>
              <a:rPr lang="ja-JP" altLang="en-US" dirty="0">
                <a:latin typeface="+mj-ea"/>
                <a:ea typeface="+mj-ea"/>
              </a:rPr>
              <a:t>さらに</a:t>
            </a:r>
            <a:r>
              <a:rPr lang="ja-JP" altLang="ja-JP" dirty="0">
                <a:latin typeface="+mj-ea"/>
                <a:ea typeface="+mj-ea"/>
              </a:rPr>
              <a:t>，管理職にあっては，個々の教職員に身に付けさせたい資質・能力に応じた研修を勧めるなど，教職員の指導・助言の指標に活用できます</a:t>
            </a:r>
            <a:r>
              <a:rPr lang="ja-JP" altLang="ja-JP" dirty="0">
                <a:solidFill>
                  <a:schemeClr val="tx1"/>
                </a:solidFill>
                <a:latin typeface="+mj-ea"/>
                <a:ea typeface="+mj-ea"/>
              </a:rPr>
              <a:t>。</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各学期のはじめや外部の研修会に参加した時など，機会を捉えて自分自身の資質・能力を定期的に点検しましょう。</a:t>
            </a:r>
            <a:endParaRPr kumimoji="1" lang="en-US" altLang="ja-JP" dirty="0">
              <a:solidFill>
                <a:schemeClr val="tx1"/>
              </a:solidFill>
              <a:latin typeface="+mj-ea"/>
              <a:ea typeface="+mj-ea"/>
            </a:endParaRPr>
          </a:p>
          <a:p>
            <a:pPr defTabSz="452501">
              <a:buClr>
                <a:srgbClr val="000000"/>
              </a:buClr>
              <a:buSzPct val="100000"/>
              <a:defRPr/>
            </a:pPr>
            <a:r>
              <a:rPr kumimoji="1" lang="ja-JP" altLang="en-US" dirty="0">
                <a:solidFill>
                  <a:schemeClr val="tx1"/>
                </a:solidFill>
                <a:latin typeface="+mj-ea"/>
                <a:ea typeface="+mj-ea"/>
              </a:rPr>
              <a:t>教職員の経験年数や職種に応じた資質・能力については，令和２年度版「なくそう差別　築こう明るい社会」Ｐ</a:t>
            </a:r>
            <a:r>
              <a:rPr kumimoji="1" lang="en-US" altLang="ja-JP" dirty="0">
                <a:solidFill>
                  <a:schemeClr val="tx1"/>
                </a:solidFill>
                <a:latin typeface="+mj-ea"/>
                <a:ea typeface="+mj-ea"/>
              </a:rPr>
              <a:t>24</a:t>
            </a:r>
            <a:r>
              <a:rPr kumimoji="1" lang="ja-JP" altLang="en-US" dirty="0">
                <a:solidFill>
                  <a:schemeClr val="tx1"/>
                </a:solidFill>
                <a:latin typeface="+mj-ea"/>
                <a:ea typeface="+mj-ea"/>
              </a:rPr>
              <a:t>・</a:t>
            </a:r>
            <a:r>
              <a:rPr kumimoji="1" lang="en-US" altLang="ja-JP" dirty="0">
                <a:solidFill>
                  <a:schemeClr val="tx1"/>
                </a:solidFill>
                <a:latin typeface="+mj-ea"/>
                <a:ea typeface="+mj-ea"/>
              </a:rPr>
              <a:t>25</a:t>
            </a:r>
            <a:r>
              <a:rPr kumimoji="1" lang="ja-JP" altLang="en-US" dirty="0">
                <a:solidFill>
                  <a:schemeClr val="tx1"/>
                </a:solidFill>
                <a:latin typeface="+mj-ea"/>
                <a:ea typeface="+mj-ea"/>
              </a:rPr>
              <a:t>に掲載しています。</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　</a:t>
            </a:r>
          </a:p>
        </p:txBody>
      </p:sp>
      <p:sp>
        <p:nvSpPr>
          <p:cNvPr id="105476" name="スライド番号プレースホルダー 3">
            <a:extLst>
              <a:ext uri="{FF2B5EF4-FFF2-40B4-BE49-F238E27FC236}">
                <a16:creationId xmlns:a16="http://schemas.microsoft.com/office/drawing/2014/main" id="{A7A8D2B4-1C6D-428C-8953-DC4A99A6E62B}"/>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26963" algn="l"/>
                <a:tab pos="1853925" algn="l"/>
                <a:tab pos="2780888" algn="l"/>
                <a:tab pos="3707850" algn="l"/>
                <a:tab pos="4638020" algn="l"/>
                <a:tab pos="5564983" algn="l"/>
                <a:tab pos="6491946" algn="l"/>
                <a:tab pos="7418908" algn="l"/>
                <a:tab pos="8345871" algn="l"/>
                <a:tab pos="9276041" algn="l"/>
                <a:tab pos="10203004" algn="l"/>
              </a:tabLst>
              <a:defRPr sz="2800">
                <a:solidFill>
                  <a:schemeClr val="bg1"/>
                </a:solidFill>
                <a:latin typeface="Arial" panose="020B0604020202020204" pitchFamily="34" charset="0"/>
                <a:ea typeface="ＭＳ Ｐゴシック" panose="020B0600070205080204" pitchFamily="50" charset="-128"/>
              </a:defRPr>
            </a:lvl1pPr>
            <a:lvl2pPr>
              <a:tabLst>
                <a:tab pos="0" algn="l"/>
                <a:tab pos="926963" algn="l"/>
                <a:tab pos="1853925" algn="l"/>
                <a:tab pos="2780888" algn="l"/>
                <a:tab pos="3707850" algn="l"/>
                <a:tab pos="4638020" algn="l"/>
                <a:tab pos="5564983" algn="l"/>
                <a:tab pos="6491946" algn="l"/>
                <a:tab pos="7418908" algn="l"/>
                <a:tab pos="8345871" algn="l"/>
                <a:tab pos="9276041" algn="l"/>
                <a:tab pos="10203004" algn="l"/>
              </a:tabLst>
              <a:defRPr sz="2800">
                <a:solidFill>
                  <a:schemeClr val="bg1"/>
                </a:solidFill>
                <a:latin typeface="Arial" panose="020B0604020202020204" pitchFamily="34" charset="0"/>
                <a:ea typeface="ＭＳ Ｐゴシック" panose="020B0600070205080204" pitchFamily="50" charset="-128"/>
              </a:defRPr>
            </a:lvl2pPr>
            <a:lvl3pPr>
              <a:tabLst>
                <a:tab pos="0" algn="l"/>
                <a:tab pos="926963" algn="l"/>
                <a:tab pos="1853925" algn="l"/>
                <a:tab pos="2780888" algn="l"/>
                <a:tab pos="3707850" algn="l"/>
                <a:tab pos="4638020" algn="l"/>
                <a:tab pos="5564983" algn="l"/>
                <a:tab pos="6491946" algn="l"/>
                <a:tab pos="7418908" algn="l"/>
                <a:tab pos="8345871" algn="l"/>
                <a:tab pos="9276041" algn="l"/>
                <a:tab pos="10203004" algn="l"/>
              </a:tabLst>
              <a:defRPr sz="2800">
                <a:solidFill>
                  <a:schemeClr val="bg1"/>
                </a:solidFill>
                <a:latin typeface="Arial" panose="020B0604020202020204" pitchFamily="34" charset="0"/>
                <a:ea typeface="ＭＳ Ｐゴシック" panose="020B0600070205080204" pitchFamily="50" charset="-128"/>
              </a:defRPr>
            </a:lvl3pPr>
            <a:lvl4pPr>
              <a:tabLst>
                <a:tab pos="0" algn="l"/>
                <a:tab pos="926963" algn="l"/>
                <a:tab pos="1853925" algn="l"/>
                <a:tab pos="2780888" algn="l"/>
                <a:tab pos="3707850" algn="l"/>
                <a:tab pos="4638020" algn="l"/>
                <a:tab pos="5564983" algn="l"/>
                <a:tab pos="6491946" algn="l"/>
                <a:tab pos="7418908" algn="l"/>
                <a:tab pos="8345871" algn="l"/>
                <a:tab pos="9276041" algn="l"/>
                <a:tab pos="10203004" algn="l"/>
              </a:tabLst>
              <a:defRPr sz="2800">
                <a:solidFill>
                  <a:schemeClr val="bg1"/>
                </a:solidFill>
                <a:latin typeface="Arial" panose="020B0604020202020204" pitchFamily="34" charset="0"/>
                <a:ea typeface="ＭＳ Ｐゴシック" panose="020B0600070205080204" pitchFamily="50" charset="-128"/>
              </a:defRPr>
            </a:lvl4pPr>
            <a:lvl5pPr>
              <a:tabLst>
                <a:tab pos="0" algn="l"/>
                <a:tab pos="926963" algn="l"/>
                <a:tab pos="1853925" algn="l"/>
                <a:tab pos="2780888" algn="l"/>
                <a:tab pos="3707850" algn="l"/>
                <a:tab pos="4638020" algn="l"/>
                <a:tab pos="5564983" algn="l"/>
                <a:tab pos="6491946" algn="l"/>
                <a:tab pos="7418908" algn="l"/>
                <a:tab pos="8345871" algn="l"/>
                <a:tab pos="9276041" algn="l"/>
                <a:tab pos="10203004" algn="l"/>
              </a:tabLst>
              <a:defRPr sz="2800">
                <a:solidFill>
                  <a:schemeClr val="bg1"/>
                </a:solidFill>
                <a:latin typeface="Arial" panose="020B0604020202020204" pitchFamily="34" charset="0"/>
                <a:ea typeface="ＭＳ Ｐゴシック" panose="020B0600070205080204" pitchFamily="50" charset="-128"/>
              </a:defRPr>
            </a:lvl5pPr>
            <a:lvl6pPr marL="2540326" indent="-230939" defTabSz="453859" eaLnBrk="0" fontAlgn="base" hangingPunct="0">
              <a:spcBef>
                <a:spcPct val="0"/>
              </a:spcBef>
              <a:spcAft>
                <a:spcPct val="0"/>
              </a:spcAft>
              <a:tabLst>
                <a:tab pos="0" algn="l"/>
                <a:tab pos="926963" algn="l"/>
                <a:tab pos="1853925" algn="l"/>
                <a:tab pos="2780888" algn="l"/>
                <a:tab pos="3707850" algn="l"/>
                <a:tab pos="4638020" algn="l"/>
                <a:tab pos="5564983" algn="l"/>
                <a:tab pos="6491946" algn="l"/>
                <a:tab pos="7418908" algn="l"/>
                <a:tab pos="8345871" algn="l"/>
                <a:tab pos="9276041" algn="l"/>
                <a:tab pos="10203004" algn="l"/>
              </a:tabLst>
              <a:defRPr sz="2800">
                <a:solidFill>
                  <a:schemeClr val="bg1"/>
                </a:solidFill>
                <a:latin typeface="Arial" panose="020B0604020202020204" pitchFamily="34" charset="0"/>
                <a:ea typeface="ＭＳ Ｐゴシック" panose="020B0600070205080204" pitchFamily="50" charset="-128"/>
              </a:defRPr>
            </a:lvl6pPr>
            <a:lvl7pPr marL="3002203" indent="-230939" defTabSz="453859" eaLnBrk="0" fontAlgn="base" hangingPunct="0">
              <a:spcBef>
                <a:spcPct val="0"/>
              </a:spcBef>
              <a:spcAft>
                <a:spcPct val="0"/>
              </a:spcAft>
              <a:tabLst>
                <a:tab pos="0" algn="l"/>
                <a:tab pos="926963" algn="l"/>
                <a:tab pos="1853925" algn="l"/>
                <a:tab pos="2780888" algn="l"/>
                <a:tab pos="3707850" algn="l"/>
                <a:tab pos="4638020" algn="l"/>
                <a:tab pos="5564983" algn="l"/>
                <a:tab pos="6491946" algn="l"/>
                <a:tab pos="7418908" algn="l"/>
                <a:tab pos="8345871" algn="l"/>
                <a:tab pos="9276041" algn="l"/>
                <a:tab pos="10203004" algn="l"/>
              </a:tabLst>
              <a:defRPr sz="2800">
                <a:solidFill>
                  <a:schemeClr val="bg1"/>
                </a:solidFill>
                <a:latin typeface="Arial" panose="020B0604020202020204" pitchFamily="34" charset="0"/>
                <a:ea typeface="ＭＳ Ｐゴシック" panose="020B0600070205080204" pitchFamily="50" charset="-128"/>
              </a:defRPr>
            </a:lvl7pPr>
            <a:lvl8pPr marL="3464083" indent="-230939" defTabSz="453859" eaLnBrk="0" fontAlgn="base" hangingPunct="0">
              <a:spcBef>
                <a:spcPct val="0"/>
              </a:spcBef>
              <a:spcAft>
                <a:spcPct val="0"/>
              </a:spcAft>
              <a:tabLst>
                <a:tab pos="0" algn="l"/>
                <a:tab pos="926963" algn="l"/>
                <a:tab pos="1853925" algn="l"/>
                <a:tab pos="2780888" algn="l"/>
                <a:tab pos="3707850" algn="l"/>
                <a:tab pos="4638020" algn="l"/>
                <a:tab pos="5564983" algn="l"/>
                <a:tab pos="6491946" algn="l"/>
                <a:tab pos="7418908" algn="l"/>
                <a:tab pos="8345871" algn="l"/>
                <a:tab pos="9276041" algn="l"/>
                <a:tab pos="10203004" algn="l"/>
              </a:tabLst>
              <a:defRPr sz="2800">
                <a:solidFill>
                  <a:schemeClr val="bg1"/>
                </a:solidFill>
                <a:latin typeface="Arial" panose="020B0604020202020204" pitchFamily="34" charset="0"/>
                <a:ea typeface="ＭＳ Ｐゴシック" panose="020B0600070205080204" pitchFamily="50" charset="-128"/>
              </a:defRPr>
            </a:lvl8pPr>
            <a:lvl9pPr marL="3925960" indent="-230939" defTabSz="453859" eaLnBrk="0" fontAlgn="base" hangingPunct="0">
              <a:spcBef>
                <a:spcPct val="0"/>
              </a:spcBef>
              <a:spcAft>
                <a:spcPct val="0"/>
              </a:spcAft>
              <a:tabLst>
                <a:tab pos="0" algn="l"/>
                <a:tab pos="926963" algn="l"/>
                <a:tab pos="1853925" algn="l"/>
                <a:tab pos="2780888" algn="l"/>
                <a:tab pos="3707850" algn="l"/>
                <a:tab pos="4638020" algn="l"/>
                <a:tab pos="5564983" algn="l"/>
                <a:tab pos="6491946" algn="l"/>
                <a:tab pos="7418908" algn="l"/>
                <a:tab pos="8345871" algn="l"/>
                <a:tab pos="9276041" algn="l"/>
                <a:tab pos="10203004" algn="l"/>
              </a:tabLst>
              <a:defRPr sz="2800">
                <a:solidFill>
                  <a:schemeClr val="bg1"/>
                </a:solidFill>
                <a:latin typeface="Arial" panose="020B0604020202020204" pitchFamily="34" charset="0"/>
                <a:ea typeface="ＭＳ Ｐゴシック" panose="020B0600070205080204" pitchFamily="50" charset="-128"/>
              </a:defRPr>
            </a:lvl9pPr>
          </a:lstStyle>
          <a:p>
            <a:fld id="{724D02D0-374B-4623-A8F9-34C688A685DE}" type="slidenum">
              <a:rPr lang="en-US" altLang="ja-JP" sz="1200">
                <a:solidFill>
                  <a:srgbClr val="000000"/>
                </a:solidFill>
              </a:rPr>
              <a:pPr/>
              <a:t>12</a:t>
            </a:fld>
            <a:endParaRPr lang="en-US" altLang="ja-JP" sz="1200">
              <a:solidFill>
                <a:srgbClr val="000000"/>
              </a:solidFill>
            </a:endParaRPr>
          </a:p>
        </p:txBody>
      </p:sp>
    </p:spTree>
    <p:extLst>
      <p:ext uri="{BB962C8B-B14F-4D97-AF65-F5344CB8AC3E}">
        <p14:creationId xmlns:p14="http://schemas.microsoft.com/office/powerpoint/2010/main" val="243114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solidFill>
                  <a:schemeClr val="tx1"/>
                </a:solidFill>
                <a:latin typeface="+mn-ea"/>
                <a:ea typeface="+mn-ea"/>
              </a:rPr>
              <a:t>教師の姿そのものが人権教育の環境です。</a:t>
            </a:r>
          </a:p>
          <a:p>
            <a:r>
              <a:rPr lang="ja-JP" altLang="en-US" dirty="0">
                <a:solidFill>
                  <a:schemeClr val="tx1"/>
                </a:solidFill>
                <a:latin typeface="+mn-ea"/>
                <a:ea typeface="+mn-ea"/>
              </a:rPr>
              <a:t>教職員の人権意識を高めましょう。</a:t>
            </a:r>
          </a:p>
          <a:p>
            <a:r>
              <a:rPr lang="ja-JP" altLang="ja-JP" dirty="0">
                <a:solidFill>
                  <a:schemeClr val="tx1"/>
                </a:solidFill>
                <a:latin typeface="+mn-ea"/>
                <a:ea typeface="+mn-ea"/>
              </a:rPr>
              <a:t>最後に</a:t>
            </a:r>
          </a:p>
          <a:p>
            <a:r>
              <a:rPr lang="ja-JP" altLang="ja-JP" dirty="0">
                <a:solidFill>
                  <a:schemeClr val="tx1"/>
                </a:solidFill>
                <a:latin typeface="+mn-ea"/>
                <a:ea typeface="+mn-ea"/>
              </a:rPr>
              <a:t>人権教育は全ての教育の基本</a:t>
            </a:r>
            <a:r>
              <a:rPr lang="ja-JP" altLang="en-US" dirty="0">
                <a:solidFill>
                  <a:schemeClr val="tx1"/>
                </a:solidFill>
                <a:latin typeface="+mn-ea"/>
                <a:ea typeface="+mn-ea"/>
              </a:rPr>
              <a:t>です。</a:t>
            </a:r>
            <a:endParaRPr lang="ja-JP" altLang="ja-JP" dirty="0">
              <a:solidFill>
                <a:schemeClr val="tx1"/>
              </a:solidFill>
              <a:latin typeface="+mn-ea"/>
              <a:ea typeface="+mn-ea"/>
            </a:endParaRPr>
          </a:p>
          <a:p>
            <a:r>
              <a:rPr lang="ja-JP" altLang="ja-JP" dirty="0">
                <a:solidFill>
                  <a:schemeClr val="tx1"/>
                </a:solidFill>
                <a:latin typeface="+mn-ea"/>
                <a:ea typeface="+mn-ea"/>
              </a:rPr>
              <a:t>子どもたちが，今日も行きたいと思う学校づくりを進めましょう。</a:t>
            </a:r>
          </a:p>
          <a:p>
            <a:endParaRPr lang="en-US" altLang="ja-JP" dirty="0">
              <a:solidFill>
                <a:schemeClr val="tx1"/>
              </a:solidFill>
              <a:latin typeface="+mn-ea"/>
              <a:ea typeface="+mn-ea"/>
            </a:endParaRPr>
          </a:p>
          <a:p>
            <a:r>
              <a:rPr lang="ja-JP" altLang="ja-JP" dirty="0">
                <a:solidFill>
                  <a:schemeClr val="tx1"/>
                </a:solidFill>
                <a:latin typeface="+mn-ea"/>
                <a:ea typeface="+mn-ea"/>
              </a:rPr>
              <a:t>以上で，終わります。</a:t>
            </a:r>
          </a:p>
          <a:p>
            <a:endParaRPr lang="en-US" altLang="ja-JP" dirty="0">
              <a:solidFill>
                <a:schemeClr val="tx1"/>
              </a:solidFill>
              <a:latin typeface="+mn-ea"/>
              <a:ea typeface="+mn-ea"/>
            </a:endParaRPr>
          </a:p>
        </p:txBody>
      </p:sp>
    </p:spTree>
    <p:extLst>
      <p:ext uri="{BB962C8B-B14F-4D97-AF65-F5344CB8AC3E}">
        <p14:creationId xmlns:p14="http://schemas.microsoft.com/office/powerpoint/2010/main" val="184599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本コンテンツでは</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次の２点についてお話をさせていただきます。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はじめに</a:t>
            </a:r>
            <a:endParaRPr kumimoji="1" lang="en-US" altLang="ja-JP" dirty="0">
              <a:solidFill>
                <a:schemeClr val="tx1"/>
              </a:solidFill>
              <a:latin typeface="+mn-ea"/>
              <a:ea typeface="+mn-ea"/>
            </a:endParaRPr>
          </a:p>
          <a:p>
            <a:r>
              <a:rPr lang="ja-JP" altLang="en-US" dirty="0">
                <a:solidFill>
                  <a:schemeClr val="tx1"/>
                </a:solidFill>
                <a:latin typeface="+mn-ea"/>
                <a:ea typeface="+mn-ea"/>
              </a:rPr>
              <a:t>　○　人権教育における育てたい資質・能力</a:t>
            </a:r>
            <a:endParaRPr lang="en-US" altLang="ja-JP" dirty="0">
              <a:solidFill>
                <a:schemeClr val="tx1"/>
              </a:solidFill>
              <a:latin typeface="+mn-ea"/>
              <a:ea typeface="+mn-ea"/>
            </a:endParaRPr>
          </a:p>
          <a:p>
            <a:r>
              <a:rPr kumimoji="1" lang="ja-JP" altLang="en-US" dirty="0">
                <a:solidFill>
                  <a:schemeClr val="tx1"/>
                </a:solidFill>
                <a:latin typeface="+mn-ea"/>
                <a:ea typeface="+mn-ea"/>
              </a:rPr>
              <a:t>次に</a:t>
            </a:r>
            <a:endParaRPr kumimoji="1" lang="en-US" altLang="ja-JP" dirty="0">
              <a:solidFill>
                <a:schemeClr val="tx1"/>
              </a:solidFill>
              <a:latin typeface="+mn-ea"/>
              <a:ea typeface="+mn-ea"/>
            </a:endParaRPr>
          </a:p>
          <a:p>
            <a:r>
              <a:rPr lang="ja-JP" altLang="en-US" dirty="0">
                <a:solidFill>
                  <a:schemeClr val="tx1"/>
                </a:solidFill>
                <a:latin typeface="+mn-ea"/>
                <a:ea typeface="+mn-ea"/>
              </a:rPr>
              <a:t>　○　人権教育に係る教職員の基本姿勢の到達目標（</a:t>
            </a:r>
            <a:r>
              <a:rPr lang="en-US" altLang="ja-JP" dirty="0" err="1">
                <a:solidFill>
                  <a:schemeClr val="tx1"/>
                </a:solidFill>
                <a:latin typeface="+mn-ea"/>
                <a:ea typeface="+mn-ea"/>
              </a:rPr>
              <a:t>MomGs</a:t>
            </a:r>
            <a:r>
              <a:rPr lang="ja-JP" altLang="en-US" dirty="0">
                <a:solidFill>
                  <a:schemeClr val="tx1"/>
                </a:solidFill>
                <a:latin typeface="+mn-ea"/>
                <a:ea typeface="+mn-ea"/>
              </a:rPr>
              <a:t>）</a:t>
            </a:r>
          </a:p>
          <a:p>
            <a:r>
              <a:rPr lang="ja-JP" altLang="en-US" dirty="0">
                <a:solidFill>
                  <a:schemeClr val="tx1"/>
                </a:solidFill>
                <a:latin typeface="+mn-ea"/>
                <a:ea typeface="+mn-ea"/>
              </a:rPr>
              <a:t>です。　よろしくお願いします。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42847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　人権教育における育てたい資質・能力</a:t>
            </a:r>
            <a:endParaRPr lang="en-US" altLang="ja-JP" dirty="0">
              <a:latin typeface="+mn-ea"/>
            </a:endParaRPr>
          </a:p>
          <a:p>
            <a:endParaRPr lang="en-US" altLang="ja-JP" dirty="0">
              <a:latin typeface="+mn-ea"/>
            </a:endParaRPr>
          </a:p>
          <a:p>
            <a:pPr defTabSz="914292"/>
            <a:r>
              <a:rPr lang="ja-JP" altLang="en-US" dirty="0">
                <a:latin typeface="+mn-ea"/>
              </a:rPr>
              <a:t>人権教育の目標は</a:t>
            </a:r>
          </a:p>
          <a:p>
            <a:r>
              <a:rPr lang="ja-JP" altLang="en-US" dirty="0">
                <a:latin typeface="+mn-ea"/>
              </a:rPr>
              <a:t>一人一人の児童生徒がその発達段階に応じ，人権の意義・内容や重要性について理解し，</a:t>
            </a:r>
          </a:p>
          <a:p>
            <a:r>
              <a:rPr lang="ja-JP" altLang="en-US" dirty="0">
                <a:latin typeface="+mn-ea"/>
              </a:rPr>
              <a:t>自分の大切さと共に他の人の大切さを認めることができるようになり，それが様々な場面や</a:t>
            </a:r>
          </a:p>
          <a:p>
            <a:r>
              <a:rPr lang="ja-JP" altLang="en-US" dirty="0">
                <a:latin typeface="+mn-ea"/>
              </a:rPr>
              <a:t>状況下での具体的な態度や行動に現れるとともに，人権が尊重される社会づくりに向けた行動につながるようにすること</a:t>
            </a:r>
          </a:p>
          <a:p>
            <a:endParaRPr lang="en-US" altLang="ja-JP" dirty="0">
              <a:latin typeface="+mn-ea"/>
            </a:endParaRPr>
          </a:p>
          <a:p>
            <a:r>
              <a:rPr lang="ja-JP" altLang="en-US" dirty="0">
                <a:latin typeface="+mn-ea"/>
              </a:rPr>
              <a:t>つまり，</a:t>
            </a:r>
            <a:endParaRPr lang="en-US" altLang="ja-JP" dirty="0">
              <a:latin typeface="+mn-ea"/>
            </a:endParaRPr>
          </a:p>
          <a:p>
            <a:r>
              <a:rPr lang="ja-JP" altLang="en-US" dirty="0">
                <a:latin typeface="+mn-ea"/>
              </a:rPr>
              <a:t>　自分を大切に，他の人も大切にしようとする行動がとれる児童生徒の</a:t>
            </a:r>
            <a:r>
              <a:rPr lang="ja-JP" altLang="en-US">
                <a:latin typeface="+mn-ea"/>
              </a:rPr>
              <a:t>育成です。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35284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a:latin typeface="+mn-ea"/>
                <a:ea typeface="+mn-ea"/>
              </a:rPr>
              <a:t>人権感覚とは，人権の価値やその重要性にかんがみ，人権が擁護され，実現されている状態を感知して，これを望ましいものと感じ，反対に，これが侵害されている状態を感知して，それを許せないとするような，価値志向的な感覚です。</a:t>
            </a:r>
            <a:endParaRPr kumimoji="1" lang="en-US" altLang="ja-JP" dirty="0">
              <a:latin typeface="+mn-ea"/>
              <a:ea typeface="+mn-ea"/>
            </a:endParaRPr>
          </a:p>
          <a:p>
            <a:r>
              <a:rPr lang="ja-JP" altLang="en-US" dirty="0">
                <a:latin typeface="+mn-ea"/>
                <a:ea typeface="+mn-ea"/>
              </a:rPr>
              <a:t>　「価値志向的な感覚」とは，人間にとってきわめて重要な価値である人権が守られることを肯定し，侵害されることを否定するという意味において，まさに価値を志向し，価値に向かおうとする感覚であることを言ったもので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223771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371">
              <a:defRPr/>
            </a:pPr>
            <a:r>
              <a:rPr lang="ja-JP" altLang="en-US" dirty="0">
                <a:latin typeface="+mn-ea"/>
              </a:rPr>
              <a:t>人権教育における育てたい資質・能力について説明します。</a:t>
            </a:r>
            <a:endParaRPr lang="en-US" altLang="ja-JP" dirty="0">
              <a:latin typeface="+mn-ea"/>
            </a:endParaRPr>
          </a:p>
          <a:p>
            <a:pPr algn="l" eaLnBrk="1" hangingPunct="1">
              <a:lnSpc>
                <a:spcPct val="100000"/>
              </a:lnSpc>
              <a:spcBef>
                <a:spcPct val="0"/>
              </a:spcBef>
              <a:buFontTx/>
              <a:buNone/>
            </a:pPr>
            <a:r>
              <a:rPr lang="ja-JP" altLang="en-US" dirty="0">
                <a:latin typeface="+mn-ea"/>
              </a:rPr>
              <a:t>高いアンテナ：人権感覚（価値・態度的側面／技能的側面）と正しい理解：人権に関する知的理解（知識的側面）を関連付けながら自分の人権を守り他の人の人権を守ろうとする意識・意欲・態度をもつことで行動化：自分の人権を守り，他者の人権を守るための実践的な行動に繋げることができます。</a:t>
            </a:r>
            <a:endParaRPr lang="en-US" altLang="ja-JP" dirty="0">
              <a:latin typeface="+mn-ea"/>
            </a:endParaRPr>
          </a:p>
          <a:p>
            <a:r>
              <a:rPr lang="ja-JP" altLang="en-US" dirty="0">
                <a:latin typeface="+mn-ea"/>
              </a:rPr>
              <a:t>このように見たとき，人権教育は，人権に関する知的理解と人権感覚の涵養を基盤として，意識，態度，実践的な行動力など様々な資質や能力を育成し，発展させることを目指す総合的な教育であることがわかります。</a:t>
            </a:r>
          </a:p>
          <a:p>
            <a:r>
              <a:rPr lang="ja-JP" altLang="en-US" dirty="0">
                <a:latin typeface="+mn-ea"/>
              </a:rPr>
              <a:t>このような人権教育を通じて培われるべき資質・能力については，次の３つの側面（①知識的側面，②価値的・態度的側面及び③技能的側面）から捉えることができます。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a:p>
        </p:txBody>
      </p:sp>
    </p:spTree>
    <p:extLst>
      <p:ext uri="{BB962C8B-B14F-4D97-AF65-F5344CB8AC3E}">
        <p14:creationId xmlns:p14="http://schemas.microsoft.com/office/powerpoint/2010/main" val="311456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そこで３つの側面について詳しく説明します。</a:t>
            </a:r>
            <a:endParaRPr kumimoji="1" lang="en-US" altLang="ja-JP" dirty="0">
              <a:latin typeface="+mn-ea"/>
              <a:ea typeface="+mn-ea"/>
            </a:endParaRPr>
          </a:p>
          <a:p>
            <a:r>
              <a:rPr kumimoji="1" lang="ja-JP" altLang="en-US" dirty="0">
                <a:latin typeface="+mn-ea"/>
                <a:ea typeface="+mn-ea"/>
              </a:rPr>
              <a:t>知識的側面は，</a:t>
            </a:r>
            <a:r>
              <a:rPr lang="ja-JP" altLang="en-US" dirty="0">
                <a:latin typeface="+mn-ea"/>
                <a:ea typeface="+mn-ea"/>
              </a:rPr>
              <a:t>人権問題を解決したりする上で具体的に役立つ知識でなければなりません。</a:t>
            </a:r>
            <a:endParaRPr lang="en-US" altLang="ja-JP" dirty="0">
              <a:latin typeface="+mn-ea"/>
              <a:ea typeface="+mn-ea"/>
            </a:endParaRPr>
          </a:p>
          <a:p>
            <a:pPr algn="just"/>
            <a:r>
              <a:rPr lang="ja-JP" altLang="en-US" dirty="0">
                <a:latin typeface="+mn-ea"/>
                <a:ea typeface="+mn-ea"/>
              </a:rPr>
              <a:t>例えば，</a:t>
            </a:r>
            <a:endParaRPr lang="en-US" altLang="ja-JP" dirty="0">
              <a:latin typeface="+mn-ea"/>
              <a:ea typeface="+mn-ea"/>
            </a:endParaRPr>
          </a:p>
          <a:p>
            <a:pPr algn="just"/>
            <a:r>
              <a:rPr lang="ja-JP" altLang="en-US" dirty="0">
                <a:latin typeface="+mn-ea"/>
                <a:ea typeface="+mn-ea"/>
              </a:rPr>
              <a:t>・　自由，責任，正義，個人の尊厳，権利，　</a:t>
            </a:r>
            <a:endParaRPr lang="en-US" altLang="ja-JP" dirty="0">
              <a:latin typeface="+mn-ea"/>
              <a:ea typeface="+mn-ea"/>
            </a:endParaRPr>
          </a:p>
          <a:p>
            <a:pPr algn="just"/>
            <a:r>
              <a:rPr lang="ja-JP" altLang="en-US" dirty="0">
                <a:latin typeface="+mn-ea"/>
                <a:ea typeface="+mn-ea"/>
              </a:rPr>
              <a:t>　義務などの諸概念</a:t>
            </a:r>
            <a:endParaRPr lang="en-US" altLang="ja-JP" dirty="0">
              <a:latin typeface="+mn-ea"/>
              <a:ea typeface="+mn-ea"/>
            </a:endParaRPr>
          </a:p>
          <a:p>
            <a:pPr algn="just"/>
            <a:r>
              <a:rPr lang="ja-JP" altLang="en-US" dirty="0">
                <a:latin typeface="+mn-ea"/>
                <a:ea typeface="+mn-ea"/>
              </a:rPr>
              <a:t>・　人権の歴史や現状についての知識</a:t>
            </a:r>
            <a:endParaRPr lang="en-US" altLang="ja-JP" dirty="0">
              <a:latin typeface="+mn-ea"/>
              <a:ea typeface="+mn-ea"/>
            </a:endParaRPr>
          </a:p>
          <a:p>
            <a:pPr algn="just"/>
            <a:r>
              <a:rPr lang="ja-JP" altLang="en-US" dirty="0">
                <a:latin typeface="+mn-ea"/>
                <a:ea typeface="+mn-ea"/>
              </a:rPr>
              <a:t>・　国内法や国際法等々に関する知識</a:t>
            </a:r>
            <a:endParaRPr lang="en-US" altLang="ja-JP" dirty="0">
              <a:latin typeface="+mn-ea"/>
              <a:ea typeface="+mn-ea"/>
            </a:endParaRPr>
          </a:p>
          <a:p>
            <a:pPr algn="just"/>
            <a:r>
              <a:rPr lang="ja-JP" altLang="en-US" dirty="0">
                <a:latin typeface="+mn-ea"/>
                <a:ea typeface="+mn-ea"/>
              </a:rPr>
              <a:t>・　人権侵害を予防・解決するための実践的</a:t>
            </a:r>
            <a:endParaRPr lang="en-US" altLang="ja-JP" dirty="0">
              <a:latin typeface="+mn-ea"/>
              <a:ea typeface="+mn-ea"/>
            </a:endParaRPr>
          </a:p>
          <a:p>
            <a:pPr algn="just"/>
            <a:r>
              <a:rPr lang="ja-JP" altLang="en-US" dirty="0">
                <a:latin typeface="+mn-ea"/>
                <a:ea typeface="+mn-ea"/>
              </a:rPr>
              <a:t>　知識等</a:t>
            </a:r>
            <a:endParaRPr lang="en-US" altLang="ja-JP" dirty="0">
              <a:latin typeface="+mn-ea"/>
              <a:ea typeface="+mn-ea"/>
            </a:endParaRPr>
          </a:p>
          <a:p>
            <a:pPr algn="just"/>
            <a:r>
              <a:rPr lang="ja-JP" altLang="en-US" dirty="0">
                <a:latin typeface="+mn-ea"/>
                <a:ea typeface="+mn-ea"/>
              </a:rPr>
              <a:t>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73349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価値的・態度的側面は，知識や技能を実践行動に結びつけるためには，人権に係る価値や態度を育成が不可欠であります。</a:t>
            </a:r>
          </a:p>
          <a:p>
            <a:r>
              <a:rPr kumimoji="1" lang="ja-JP" altLang="en-US" dirty="0">
                <a:latin typeface="+mn-ea"/>
                <a:ea typeface="+mn-ea"/>
              </a:rPr>
              <a:t>この価値や態度とは，</a:t>
            </a:r>
          </a:p>
          <a:p>
            <a:r>
              <a:rPr kumimoji="1" lang="ja-JP" altLang="en-US" dirty="0">
                <a:latin typeface="+mn-ea"/>
                <a:ea typeface="+mn-ea"/>
              </a:rPr>
              <a:t>・人間の尊厳の尊重，自他の人権の尊重，多様性に対する肯定的評価，責任感</a:t>
            </a:r>
          </a:p>
          <a:p>
            <a:r>
              <a:rPr kumimoji="1" lang="ja-JP" altLang="en-US" dirty="0">
                <a:latin typeface="+mn-ea"/>
                <a:ea typeface="+mn-ea"/>
              </a:rPr>
              <a:t>・正義や自由の実現のために活動しようとする意欲など</a:t>
            </a:r>
            <a:endParaRPr kumimoji="1" lang="en-US" altLang="ja-JP" dirty="0">
              <a:latin typeface="+mn-ea"/>
              <a:ea typeface="+mn-ea"/>
            </a:endParaRPr>
          </a:p>
          <a:p>
            <a:r>
              <a:rPr kumimoji="1" lang="ja-JP" altLang="en-US" dirty="0">
                <a:latin typeface="+mn-ea"/>
                <a:ea typeface="+mn-ea"/>
              </a:rPr>
              <a:t>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spTree>
    <p:extLst>
      <p:ext uri="{BB962C8B-B14F-4D97-AF65-F5344CB8AC3E}">
        <p14:creationId xmlns:p14="http://schemas.microsoft.com/office/powerpoint/2010/main" val="43037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技能的側面とは，人権に関する知識の内容を感受し，共感的に受けとめ，それを内面化する技能が大切であります。</a:t>
            </a:r>
          </a:p>
          <a:p>
            <a:r>
              <a:rPr kumimoji="1" lang="ja-JP" altLang="en-US" dirty="0">
                <a:latin typeface="+mn-ea"/>
                <a:ea typeface="+mn-ea"/>
              </a:rPr>
              <a:t>技能とは，</a:t>
            </a:r>
          </a:p>
          <a:p>
            <a:r>
              <a:rPr kumimoji="1" lang="ja-JP" altLang="en-US" dirty="0">
                <a:latin typeface="+mn-ea"/>
                <a:ea typeface="+mn-ea"/>
              </a:rPr>
              <a:t>　・コミュニケーション技能</a:t>
            </a:r>
          </a:p>
          <a:p>
            <a:r>
              <a:rPr kumimoji="1" lang="ja-JP" altLang="en-US" dirty="0">
                <a:latin typeface="+mn-ea"/>
                <a:ea typeface="+mn-ea"/>
              </a:rPr>
              <a:t>　・合理的・分析的に思考する技能</a:t>
            </a:r>
          </a:p>
          <a:p>
            <a:r>
              <a:rPr kumimoji="1" lang="ja-JP" altLang="en-US" dirty="0">
                <a:latin typeface="+mn-ea"/>
                <a:ea typeface="+mn-ea"/>
              </a:rPr>
              <a:t>　・偏見や差別を見きわめる技能</a:t>
            </a:r>
          </a:p>
          <a:p>
            <a:r>
              <a:rPr kumimoji="1" lang="ja-JP" altLang="en-US" dirty="0">
                <a:latin typeface="+mn-ea"/>
                <a:ea typeface="+mn-ea"/>
              </a:rPr>
              <a:t>　・相違を認めて受容できる技能</a:t>
            </a:r>
          </a:p>
          <a:p>
            <a:r>
              <a:rPr kumimoji="1" lang="ja-JP" altLang="en-US" dirty="0">
                <a:latin typeface="+mn-ea"/>
                <a:ea typeface="+mn-ea"/>
              </a:rPr>
              <a:t>　・協力的・建設的に問題解決する技能</a:t>
            </a:r>
          </a:p>
          <a:p>
            <a:r>
              <a:rPr kumimoji="1" lang="ja-JP" altLang="en-US" dirty="0">
                <a:latin typeface="+mn-ea"/>
                <a:ea typeface="+mn-ea"/>
              </a:rPr>
              <a:t>　・責任を負う技能</a:t>
            </a:r>
            <a:endParaRPr kumimoji="1" lang="en-US" altLang="ja-JP" dirty="0">
              <a:latin typeface="+mn-ea"/>
              <a:ea typeface="+mn-ea"/>
            </a:endParaRPr>
          </a:p>
          <a:p>
            <a:r>
              <a:rPr kumimoji="1" lang="ja-JP" altLang="en-US" dirty="0">
                <a:latin typeface="+mn-ea"/>
                <a:ea typeface="+mn-ea"/>
              </a:rPr>
              <a:t>などです。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267259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実践事例を紹介します。</a:t>
            </a:r>
            <a:endParaRPr kumimoji="1" lang="en-US" altLang="ja-JP" dirty="0">
              <a:latin typeface="+mn-ea"/>
              <a:ea typeface="+mn-ea"/>
            </a:endParaRPr>
          </a:p>
          <a:p>
            <a:r>
              <a:rPr kumimoji="1" lang="ja-JP" altLang="en-US" dirty="0">
                <a:latin typeface="+mn-ea"/>
                <a:ea typeface="+mn-ea"/>
              </a:rPr>
              <a:t>これは，平成</a:t>
            </a:r>
            <a:r>
              <a:rPr kumimoji="1" lang="en-US" altLang="ja-JP" dirty="0">
                <a:latin typeface="+mn-ea"/>
                <a:ea typeface="+mn-ea"/>
              </a:rPr>
              <a:t>30</a:t>
            </a:r>
            <a:r>
              <a:rPr kumimoji="1" lang="ja-JP" altLang="en-US" dirty="0">
                <a:latin typeface="+mn-ea"/>
                <a:ea typeface="+mn-ea"/>
              </a:rPr>
              <a:t>年度・令和元年度文部科学省人権教育研究指定校の阿久根市立鶴川内中学校が，実践研究の中で「自他共に認め支え合い，高め合う子どもの姿」として１０項目を設定し，生徒が日常的に意識して生活できるように，全職員で取り組んだものです。</a:t>
            </a:r>
            <a:endParaRPr kumimoji="1" lang="en-US" altLang="ja-JP" dirty="0">
              <a:latin typeface="+mn-ea"/>
              <a:ea typeface="+mn-ea"/>
            </a:endParaRPr>
          </a:p>
          <a:p>
            <a:r>
              <a:rPr kumimoji="1" lang="ja-JP" altLang="en-US" dirty="0">
                <a:latin typeface="+mn-ea"/>
                <a:ea typeface="+mn-ea"/>
              </a:rPr>
              <a:t>①ありがとう！おはよう！</a:t>
            </a:r>
            <a:r>
              <a:rPr kumimoji="1" lang="en-US" altLang="ja-JP" dirty="0">
                <a:latin typeface="+mn-ea"/>
                <a:ea typeface="+mn-ea"/>
              </a:rPr>
              <a:t>【</a:t>
            </a:r>
            <a:r>
              <a:rPr kumimoji="1" lang="ja-JP" altLang="en-US" dirty="0">
                <a:latin typeface="+mn-ea"/>
                <a:ea typeface="+mn-ea"/>
              </a:rPr>
              <a:t>感謝やあいさつを言葉にできる</a:t>
            </a:r>
            <a:r>
              <a:rPr kumimoji="1" lang="en-US" altLang="ja-JP" dirty="0">
                <a:latin typeface="+mn-ea"/>
                <a:ea typeface="+mn-ea"/>
              </a:rPr>
              <a:t>】</a:t>
            </a:r>
          </a:p>
          <a:p>
            <a:r>
              <a:rPr kumimoji="1" lang="en-US" altLang="ja-JP" dirty="0">
                <a:latin typeface="+mn-ea"/>
                <a:ea typeface="+mn-ea"/>
              </a:rPr>
              <a:t>②</a:t>
            </a:r>
            <a:r>
              <a:rPr kumimoji="1" lang="ja-JP" altLang="en-US" dirty="0">
                <a:latin typeface="+mn-ea"/>
                <a:ea typeface="+mn-ea"/>
              </a:rPr>
              <a:t>えっへん！</a:t>
            </a:r>
            <a:r>
              <a:rPr kumimoji="1" lang="en-US" altLang="ja-JP" dirty="0">
                <a:latin typeface="+mn-ea"/>
                <a:ea typeface="+mn-ea"/>
              </a:rPr>
              <a:t>【</a:t>
            </a:r>
            <a:r>
              <a:rPr kumimoji="1" lang="ja-JP" altLang="en-US" dirty="0">
                <a:latin typeface="+mn-ea"/>
                <a:ea typeface="+mn-ea"/>
              </a:rPr>
              <a:t>自己を肯定する姿</a:t>
            </a:r>
            <a:r>
              <a:rPr kumimoji="1" lang="en-US" altLang="ja-JP" dirty="0">
                <a:latin typeface="+mn-ea"/>
                <a:ea typeface="+mn-ea"/>
              </a:rPr>
              <a:t>】</a:t>
            </a:r>
          </a:p>
          <a:p>
            <a:r>
              <a:rPr kumimoji="1" lang="en-US" altLang="ja-JP" dirty="0">
                <a:latin typeface="+mn-ea"/>
                <a:ea typeface="+mn-ea"/>
              </a:rPr>
              <a:t>③</a:t>
            </a:r>
            <a:r>
              <a:rPr kumimoji="1" lang="ja-JP" altLang="en-US" dirty="0">
                <a:latin typeface="+mn-ea"/>
                <a:ea typeface="+mn-ea"/>
              </a:rPr>
              <a:t>すごい！いいね！</a:t>
            </a:r>
            <a:r>
              <a:rPr kumimoji="1" lang="en-US" altLang="ja-JP" dirty="0">
                <a:latin typeface="+mn-ea"/>
                <a:ea typeface="+mn-ea"/>
              </a:rPr>
              <a:t>【</a:t>
            </a:r>
            <a:r>
              <a:rPr kumimoji="1" lang="ja-JP" altLang="en-US" dirty="0">
                <a:latin typeface="+mn-ea"/>
                <a:ea typeface="+mn-ea"/>
              </a:rPr>
              <a:t>他者を肯定する姿</a:t>
            </a:r>
            <a:r>
              <a:rPr kumimoji="1" lang="en-US" altLang="ja-JP" dirty="0">
                <a:latin typeface="+mn-ea"/>
                <a:ea typeface="+mn-ea"/>
              </a:rPr>
              <a:t>】</a:t>
            </a:r>
          </a:p>
          <a:p>
            <a:r>
              <a:rPr kumimoji="1" lang="en-US" altLang="ja-JP" dirty="0">
                <a:latin typeface="+mn-ea"/>
                <a:ea typeface="+mn-ea"/>
              </a:rPr>
              <a:t>④</a:t>
            </a:r>
            <a:r>
              <a:rPr kumimoji="1" lang="ja-JP" altLang="en-US" dirty="0" err="1">
                <a:latin typeface="+mn-ea"/>
                <a:ea typeface="+mn-ea"/>
              </a:rPr>
              <a:t>うんうん</a:t>
            </a:r>
            <a:r>
              <a:rPr kumimoji="1" lang="en-US" altLang="ja-JP" dirty="0">
                <a:latin typeface="+mn-ea"/>
                <a:ea typeface="+mn-ea"/>
              </a:rPr>
              <a:t>【</a:t>
            </a:r>
            <a:r>
              <a:rPr kumimoji="1" lang="ja-JP" altLang="en-US" dirty="0">
                <a:latin typeface="+mn-ea"/>
                <a:ea typeface="+mn-ea"/>
              </a:rPr>
              <a:t>聴く姿</a:t>
            </a:r>
            <a:r>
              <a:rPr kumimoji="1" lang="en-US" altLang="ja-JP" dirty="0">
                <a:latin typeface="+mn-ea"/>
                <a:ea typeface="+mn-ea"/>
              </a:rPr>
              <a:t>】</a:t>
            </a:r>
          </a:p>
          <a:p>
            <a:r>
              <a:rPr kumimoji="1" lang="en-US" altLang="ja-JP" dirty="0">
                <a:latin typeface="+mn-ea"/>
                <a:ea typeface="+mn-ea"/>
              </a:rPr>
              <a:t>⑤</a:t>
            </a:r>
            <a:r>
              <a:rPr kumimoji="1" lang="ja-JP" altLang="en-US" dirty="0">
                <a:latin typeface="+mn-ea"/>
                <a:ea typeface="+mn-ea"/>
              </a:rPr>
              <a:t>私はこう思う！</a:t>
            </a:r>
            <a:r>
              <a:rPr kumimoji="1" lang="en-US" altLang="ja-JP" dirty="0">
                <a:latin typeface="+mn-ea"/>
                <a:ea typeface="+mn-ea"/>
              </a:rPr>
              <a:t>【</a:t>
            </a:r>
            <a:r>
              <a:rPr kumimoji="1" lang="ja-JP" altLang="en-US" dirty="0">
                <a:latin typeface="+mn-ea"/>
                <a:ea typeface="+mn-ea"/>
              </a:rPr>
              <a:t>自分の考えを言える</a:t>
            </a:r>
            <a:r>
              <a:rPr kumimoji="1" lang="en-US" altLang="ja-JP" dirty="0">
                <a:latin typeface="+mn-ea"/>
                <a:ea typeface="+mn-ea"/>
              </a:rPr>
              <a:t>】</a:t>
            </a:r>
          </a:p>
          <a:p>
            <a:r>
              <a:rPr kumimoji="1" lang="en-US" altLang="ja-JP" dirty="0">
                <a:latin typeface="+mn-ea"/>
                <a:ea typeface="+mn-ea"/>
              </a:rPr>
              <a:t>⑥</a:t>
            </a:r>
            <a:r>
              <a:rPr kumimoji="1" lang="ja-JP" altLang="en-US" dirty="0">
                <a:latin typeface="+mn-ea"/>
                <a:ea typeface="+mn-ea"/>
              </a:rPr>
              <a:t>なるほど</a:t>
            </a:r>
            <a:r>
              <a:rPr kumimoji="1" lang="en-US" altLang="ja-JP" dirty="0">
                <a:latin typeface="+mn-ea"/>
                <a:ea typeface="+mn-ea"/>
              </a:rPr>
              <a:t>【</a:t>
            </a:r>
            <a:r>
              <a:rPr kumimoji="1" lang="ja-JP" altLang="en-US" dirty="0">
                <a:latin typeface="+mn-ea"/>
                <a:ea typeface="+mn-ea"/>
              </a:rPr>
              <a:t>受容・共感できる姿</a:t>
            </a:r>
            <a:r>
              <a:rPr kumimoji="1" lang="en-US" altLang="ja-JP" dirty="0">
                <a:latin typeface="+mn-ea"/>
                <a:ea typeface="+mn-ea"/>
              </a:rPr>
              <a:t>】</a:t>
            </a:r>
          </a:p>
          <a:p>
            <a:r>
              <a:rPr kumimoji="1" lang="en-US" altLang="ja-JP" dirty="0">
                <a:latin typeface="+mn-ea"/>
                <a:ea typeface="+mn-ea"/>
              </a:rPr>
              <a:t>⑦</a:t>
            </a:r>
            <a:r>
              <a:rPr kumimoji="1" lang="ja-JP" altLang="en-US" dirty="0">
                <a:latin typeface="+mn-ea"/>
                <a:ea typeface="+mn-ea"/>
              </a:rPr>
              <a:t>ドンマイ！</a:t>
            </a:r>
            <a:r>
              <a:rPr kumimoji="1" lang="en-US" altLang="ja-JP" dirty="0">
                <a:latin typeface="+mn-ea"/>
                <a:ea typeface="+mn-ea"/>
              </a:rPr>
              <a:t>【</a:t>
            </a:r>
            <a:r>
              <a:rPr kumimoji="1" lang="ja-JP" altLang="en-US" dirty="0">
                <a:latin typeface="+mn-ea"/>
                <a:ea typeface="+mn-ea"/>
              </a:rPr>
              <a:t>間違えてもよい雰囲気</a:t>
            </a:r>
            <a:r>
              <a:rPr kumimoji="1" lang="en-US" altLang="ja-JP" dirty="0">
                <a:latin typeface="+mn-ea"/>
                <a:ea typeface="+mn-ea"/>
              </a:rPr>
              <a:t>】</a:t>
            </a:r>
          </a:p>
          <a:p>
            <a:r>
              <a:rPr kumimoji="1" lang="en-US" altLang="ja-JP" dirty="0">
                <a:latin typeface="+mn-ea"/>
                <a:ea typeface="+mn-ea"/>
              </a:rPr>
              <a:t>⑧</a:t>
            </a:r>
            <a:r>
              <a:rPr kumimoji="1" lang="ja-JP" altLang="en-US" dirty="0">
                <a:latin typeface="+mn-ea"/>
                <a:ea typeface="+mn-ea"/>
              </a:rPr>
              <a:t>大丈夫？</a:t>
            </a:r>
            <a:r>
              <a:rPr kumimoji="1" lang="en-US" altLang="ja-JP" dirty="0">
                <a:latin typeface="+mn-ea"/>
                <a:ea typeface="+mn-ea"/>
              </a:rPr>
              <a:t>【</a:t>
            </a:r>
            <a:r>
              <a:rPr kumimoji="1" lang="ja-JP" altLang="en-US" dirty="0">
                <a:latin typeface="+mn-ea"/>
                <a:ea typeface="+mn-ea"/>
              </a:rPr>
              <a:t>自然に助け合う姿</a:t>
            </a:r>
            <a:r>
              <a:rPr kumimoji="1" lang="en-US" altLang="ja-JP" dirty="0">
                <a:latin typeface="+mn-ea"/>
                <a:ea typeface="+mn-ea"/>
              </a:rPr>
              <a:t>】</a:t>
            </a:r>
          </a:p>
          <a:p>
            <a:r>
              <a:rPr kumimoji="1" lang="en-US" altLang="ja-JP" dirty="0">
                <a:latin typeface="+mn-ea"/>
                <a:ea typeface="+mn-ea"/>
              </a:rPr>
              <a:t>⑨</a:t>
            </a:r>
            <a:r>
              <a:rPr kumimoji="1" lang="ja-JP" altLang="en-US" dirty="0">
                <a:latin typeface="+mn-ea"/>
                <a:ea typeface="+mn-ea"/>
              </a:rPr>
              <a:t>教えて？</a:t>
            </a:r>
            <a:r>
              <a:rPr kumimoji="1" lang="en-US" altLang="ja-JP" dirty="0">
                <a:latin typeface="+mn-ea"/>
                <a:ea typeface="+mn-ea"/>
              </a:rPr>
              <a:t>【</a:t>
            </a:r>
            <a:r>
              <a:rPr kumimoji="1" lang="ja-JP" altLang="en-US" dirty="0">
                <a:latin typeface="+mn-ea"/>
                <a:ea typeface="+mn-ea"/>
              </a:rPr>
              <a:t>分からないことを分からないと言える</a:t>
            </a:r>
            <a:r>
              <a:rPr kumimoji="1" lang="en-US" altLang="ja-JP" dirty="0">
                <a:latin typeface="+mn-ea"/>
                <a:ea typeface="+mn-ea"/>
              </a:rPr>
              <a:t>】</a:t>
            </a:r>
          </a:p>
          <a:p>
            <a:r>
              <a:rPr kumimoji="1" lang="en-US" altLang="ja-JP" dirty="0">
                <a:latin typeface="+mn-ea"/>
                <a:ea typeface="+mn-ea"/>
              </a:rPr>
              <a:t>⑩</a:t>
            </a:r>
            <a:r>
              <a:rPr kumimoji="1" lang="ja-JP" altLang="en-US" dirty="0">
                <a:latin typeface="+mn-ea"/>
                <a:ea typeface="+mn-ea"/>
              </a:rPr>
              <a:t>知りたい！</a:t>
            </a:r>
            <a:r>
              <a:rPr kumimoji="1" lang="en-US" altLang="ja-JP" dirty="0">
                <a:latin typeface="+mn-ea"/>
                <a:ea typeface="+mn-ea"/>
              </a:rPr>
              <a:t>【</a:t>
            </a:r>
            <a:r>
              <a:rPr kumimoji="1" lang="ja-JP" altLang="en-US" dirty="0">
                <a:latin typeface="+mn-ea"/>
                <a:ea typeface="+mn-ea"/>
              </a:rPr>
              <a:t>主体的に学ぶ姿</a:t>
            </a:r>
            <a:r>
              <a:rPr kumimoji="1" lang="en-US" altLang="ja-JP" dirty="0">
                <a:latin typeface="+mn-ea"/>
                <a:ea typeface="+mn-ea"/>
              </a:rPr>
              <a:t>】</a:t>
            </a:r>
          </a:p>
          <a:p>
            <a:endParaRPr kumimoji="1" lang="en-US" altLang="ja-JP" dirty="0">
              <a:latin typeface="+mn-ea"/>
              <a:ea typeface="+mn-ea"/>
            </a:endParaRPr>
          </a:p>
          <a:p>
            <a:r>
              <a:rPr kumimoji="1" lang="ja-JP" altLang="en-US" dirty="0">
                <a:latin typeface="+mn-ea"/>
                <a:ea typeface="+mn-ea"/>
              </a:rPr>
              <a:t>研究の成果として，生徒は自信をもって行動する姿が見られるようになり，また教師は生徒一人一人を褒める場面が増えてきたということです。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386830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3836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4997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3656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9352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6390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3834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855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7204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8107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2417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511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07954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09856"/>
            <a:ext cx="8806332"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人権教育における</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育てたい資質・能力</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960999" y="374836"/>
            <a:ext cx="7205819" cy="646331"/>
          </a:xfrm>
          <a:prstGeom prst="rect">
            <a:avLst/>
          </a:prstGeom>
          <a:noFill/>
        </p:spPr>
        <p:txBody>
          <a:bodyPr wrap="none" lIns="91440" tIns="45720" rIns="91440" bIns="45720">
            <a:spAutoFit/>
          </a:bodyPr>
          <a:lstStyle/>
          <a:p>
            <a:pPr algn="ctr"/>
            <a:r>
              <a:rPr lang="ja-JP" altLang="en-US" sz="3600" u="sng" spc="-150" dirty="0">
                <a:ln w="0"/>
                <a:effectLst>
                  <a:outerShdw blurRad="38100" dist="19050" dir="2700000" algn="tl" rotWithShape="0">
                    <a:schemeClr val="dk1">
                      <a:alpha val="40000"/>
                    </a:schemeClr>
                  </a:outerShdw>
                </a:effectLst>
                <a:latin typeface="+mj-ea"/>
                <a:ea typeface="+mj-ea"/>
              </a:rPr>
              <a:t>人権同和教育課ｅ</a:t>
            </a:r>
            <a:r>
              <a:rPr lang="en-US" altLang="ja-JP" sz="3600" u="sng" spc="-150" dirty="0">
                <a:ln w="0"/>
                <a:effectLst>
                  <a:outerShdw blurRad="38100" dist="19050" dir="2700000" algn="tl" rotWithShape="0">
                    <a:schemeClr val="dk1">
                      <a:alpha val="40000"/>
                    </a:schemeClr>
                  </a:outerShdw>
                </a:effectLst>
                <a:latin typeface="+mj-ea"/>
                <a:ea typeface="+mj-ea"/>
              </a:rPr>
              <a:t>-</a:t>
            </a:r>
            <a:r>
              <a:rPr lang="ja-JP" altLang="en-US" sz="3600" u="sng" spc="-150" dirty="0">
                <a:ln w="0"/>
                <a:effectLst>
                  <a:outerShdw blurRad="38100" dist="19050" dir="2700000" algn="tl" rotWithShape="0">
                    <a:schemeClr val="dk1">
                      <a:alpha val="40000"/>
                    </a:schemeClr>
                  </a:outerShdw>
                </a:effectLst>
                <a:latin typeface="+mj-ea"/>
                <a:ea typeface="+mj-ea"/>
              </a:rPr>
              <a:t>コンテンツ </a:t>
            </a:r>
            <a:r>
              <a:rPr lang="en-US" altLang="ja-JP" sz="3600" u="sng" spc="-150" dirty="0">
                <a:ln w="0"/>
                <a:effectLst>
                  <a:outerShdw blurRad="38100" dist="19050" dir="2700000" algn="tl" rotWithShape="0">
                    <a:schemeClr val="dk1">
                      <a:alpha val="40000"/>
                    </a:schemeClr>
                  </a:outerShdw>
                </a:effectLst>
                <a:latin typeface="+mj-ea"/>
                <a:ea typeface="+mj-ea"/>
              </a:rPr>
              <a:t>No16</a:t>
            </a:r>
            <a:endParaRPr lang="ja-JP" altLang="en-US" sz="3600" b="0" u="sng" cap="none" spc="-150" dirty="0">
              <a:ln w="0"/>
              <a:solidFill>
                <a:schemeClr val="tx1"/>
              </a:solidFill>
              <a:effectLst>
                <a:outerShdw blurRad="38100" dist="19050" dir="2700000" algn="tl" rotWithShape="0">
                  <a:schemeClr val="dk1">
                    <a:alpha val="40000"/>
                  </a:schemeClr>
                </a:outerShdw>
              </a:effectLst>
              <a:latin typeface="+mj-ea"/>
              <a:ea typeface="+mj-ea"/>
            </a:endParaRPr>
          </a:p>
        </p:txBody>
      </p:sp>
    </p:spTree>
    <p:extLst>
      <p:ext uri="{BB962C8B-B14F-4D97-AF65-F5344CB8AC3E}">
        <p14:creationId xmlns:p14="http://schemas.microsoft.com/office/powerpoint/2010/main" val="746068532"/>
      </p:ext>
    </p:extLst>
  </p:cSld>
  <p:clrMapOvr>
    <a:masterClrMapping/>
  </p:clrMapOvr>
  <p:transition spd="med" advTm="13089">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636440"/>
            <a:ext cx="7886700" cy="630191"/>
          </a:xfrm>
          <a:solidFill>
            <a:schemeClr val="accent1">
              <a:lumMod val="40000"/>
              <a:lumOff val="60000"/>
            </a:schemeClr>
          </a:solidFill>
        </p:spPr>
        <p:txBody>
          <a:bodyPr anchor="ctr">
            <a:normAutofit lnSpcReduction="10000"/>
          </a:bodyPr>
          <a:lstStyle/>
          <a:p>
            <a:pPr marL="0" indent="0">
              <a:buNone/>
            </a:pPr>
            <a:r>
              <a:rPr lang="ja-JP" altLang="en-US" sz="4000" dirty="0"/>
              <a:t>「教師が変われば子どもが変わる」</a:t>
            </a:r>
            <a:endParaRPr kumimoji="1" lang="ja-JP" altLang="en-US" dirty="0"/>
          </a:p>
        </p:txBody>
      </p:sp>
      <p:sp>
        <p:nvSpPr>
          <p:cNvPr id="4" name="スライド番号プレースホルダー 3"/>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6" name="コンテンツ プレースホルダー 2"/>
          <p:cNvSpPr txBox="1">
            <a:spLocks/>
          </p:cNvSpPr>
          <p:nvPr/>
        </p:nvSpPr>
        <p:spPr>
          <a:xfrm>
            <a:off x="863781" y="2305656"/>
            <a:ext cx="7886700" cy="967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教職員の言動は，児童生徒の心身の発達や人間形成に大きく影響する。</a:t>
            </a:r>
          </a:p>
        </p:txBody>
      </p:sp>
      <p:sp>
        <p:nvSpPr>
          <p:cNvPr id="7" name="コンテンツ プレースホルダー 2"/>
          <p:cNvSpPr txBox="1">
            <a:spLocks/>
          </p:cNvSpPr>
          <p:nvPr/>
        </p:nvSpPr>
        <p:spPr>
          <a:xfrm>
            <a:off x="628650" y="4957184"/>
            <a:ext cx="7886700" cy="630191"/>
          </a:xfrm>
          <a:prstGeom prst="rect">
            <a:avLst/>
          </a:prstGeom>
          <a:solidFill>
            <a:schemeClr val="accent1">
              <a:lumMod val="40000"/>
              <a:lumOff val="60000"/>
            </a:schemeClr>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t>教師に必要な能力</a:t>
            </a:r>
            <a:endParaRPr lang="ja-JP" altLang="en-US" dirty="0"/>
          </a:p>
        </p:txBody>
      </p:sp>
      <p:sp>
        <p:nvSpPr>
          <p:cNvPr id="8" name="コンテンツ プレースホルダー 2"/>
          <p:cNvSpPr txBox="1">
            <a:spLocks/>
          </p:cNvSpPr>
          <p:nvPr/>
        </p:nvSpPr>
        <p:spPr>
          <a:xfrm>
            <a:off x="863781" y="5635257"/>
            <a:ext cx="7886700" cy="1230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人間関係能力，コミュニケーション能力，</a:t>
            </a:r>
            <a:endParaRPr lang="en-US" altLang="ja-JP" dirty="0"/>
          </a:p>
          <a:p>
            <a:pPr marL="0" indent="0">
              <a:buNone/>
            </a:pPr>
            <a:r>
              <a:rPr lang="ja-JP" altLang="en-US" dirty="0"/>
              <a:t>カウンセリング技法，ＩＴ関連の知識・技能など</a:t>
            </a:r>
            <a:endParaRPr lang="en-US" altLang="ja-JP" dirty="0"/>
          </a:p>
        </p:txBody>
      </p:sp>
      <p:sp>
        <p:nvSpPr>
          <p:cNvPr id="9" name="コンテンツ プレースホルダー 2"/>
          <p:cNvSpPr txBox="1">
            <a:spLocks/>
          </p:cNvSpPr>
          <p:nvPr/>
        </p:nvSpPr>
        <p:spPr>
          <a:xfrm>
            <a:off x="628650" y="3284317"/>
            <a:ext cx="7886700" cy="630191"/>
          </a:xfrm>
          <a:prstGeom prst="rect">
            <a:avLst/>
          </a:prstGeom>
          <a:solidFill>
            <a:schemeClr val="accent1">
              <a:lumMod val="40000"/>
              <a:lumOff val="60000"/>
            </a:schemeClr>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t>教職員同士の互いを尊重する態度</a:t>
            </a:r>
            <a:endParaRPr lang="ja-JP" altLang="en-US" dirty="0"/>
          </a:p>
        </p:txBody>
      </p:sp>
      <p:sp>
        <p:nvSpPr>
          <p:cNvPr id="10" name="コンテンツ プレースホルダー 2"/>
          <p:cNvSpPr txBox="1">
            <a:spLocks/>
          </p:cNvSpPr>
          <p:nvPr/>
        </p:nvSpPr>
        <p:spPr>
          <a:xfrm>
            <a:off x="863781" y="3976365"/>
            <a:ext cx="7886700" cy="1124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指導上の課題について話し合い，共通理解を図り，互いを尊重する環境づくりが大切。</a:t>
            </a:r>
          </a:p>
        </p:txBody>
      </p:sp>
      <p:sp>
        <p:nvSpPr>
          <p:cNvPr id="11" name="角丸四角形 10"/>
          <p:cNvSpPr/>
          <p:nvPr/>
        </p:nvSpPr>
        <p:spPr>
          <a:xfrm>
            <a:off x="549728" y="157848"/>
            <a:ext cx="7965622" cy="775182"/>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Pゴシック" panose="020B0400000000000000" pitchFamily="50" charset="-128"/>
                <a:ea typeface="BIZ UDPゴシック" panose="020B0400000000000000" pitchFamily="50" charset="-128"/>
              </a:rPr>
              <a:t>２　人権教育に係る教職員の基本姿勢</a:t>
            </a:r>
            <a:endParaRPr kumimoji="1" lang="ja-JP" altLang="en-US" sz="3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3857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19" y="1166596"/>
            <a:ext cx="8575561" cy="5691404"/>
          </a:xfrm>
          <a:prstGeom prst="rect">
            <a:avLst/>
          </a:prstGeom>
        </p:spPr>
      </p:pic>
      <p:sp>
        <p:nvSpPr>
          <p:cNvPr id="3" name="タイトル 1">
            <a:extLst>
              <a:ext uri="{FF2B5EF4-FFF2-40B4-BE49-F238E27FC236}">
                <a16:creationId xmlns:a16="http://schemas.microsoft.com/office/drawing/2014/main" id="{04ABB498-4D3E-40A3-B482-693B31542DBD}"/>
              </a:ext>
            </a:extLst>
          </p:cNvPr>
          <p:cNvSpPr>
            <a:spLocks noGrp="1"/>
          </p:cNvSpPr>
          <p:nvPr>
            <p:ph type="title"/>
          </p:nvPr>
        </p:nvSpPr>
        <p:spPr>
          <a:xfrm>
            <a:off x="284219" y="135467"/>
            <a:ext cx="8575561" cy="1031129"/>
          </a:xfrm>
          <a:solidFill>
            <a:schemeClr val="accent3">
              <a:lumMod val="60000"/>
              <a:lumOff val="40000"/>
            </a:schemeClr>
          </a:solidFill>
        </p:spPr>
        <p:txBody>
          <a:bodyPr/>
          <a:lstStyle/>
          <a:p>
            <a:pPr marL="0" indent="0" algn="ctr">
              <a:buNone/>
            </a:pPr>
            <a:r>
              <a:rPr kumimoji="1" lang="ja-JP" altLang="en-US" sz="2800" b="0" dirty="0">
                <a:solidFill>
                  <a:schemeClr val="tx1"/>
                </a:solidFill>
                <a:effectLst/>
                <a:latin typeface="ＭＳ ゴシック" panose="020B0609070205080204" pitchFamily="49" charset="-128"/>
                <a:ea typeface="ＭＳ ゴシック" panose="020B0609070205080204" pitchFamily="49" charset="-128"/>
              </a:rPr>
              <a:t>人権教育に係る教職員の基本姿勢の到達目標</a:t>
            </a:r>
            <a:br>
              <a:rPr kumimoji="1" lang="en-US" altLang="ja-JP" sz="2800" b="0" dirty="0">
                <a:solidFill>
                  <a:schemeClr val="tx1"/>
                </a:solidFill>
                <a:effectLst/>
                <a:latin typeface="ＭＳ ゴシック" panose="020B0609070205080204" pitchFamily="49" charset="-128"/>
                <a:ea typeface="ＭＳ ゴシック" panose="020B0609070205080204" pitchFamily="49" charset="-128"/>
              </a:rPr>
            </a:br>
            <a:r>
              <a:rPr kumimoji="1" lang="ja-JP" altLang="en-US" sz="3600" b="0" dirty="0">
                <a:solidFill>
                  <a:schemeClr val="tx1"/>
                </a:solidFill>
                <a:effectLst/>
                <a:latin typeface="HGS創英角ｺﾞｼｯｸUB" panose="020B0900000000000000" pitchFamily="50" charset="-128"/>
                <a:ea typeface="HGS創英角ｺﾞｼｯｸUB" panose="020B0900000000000000" pitchFamily="50" charset="-128"/>
              </a:rPr>
              <a:t>ＭｏｍＧｓ（モムジーズ）</a:t>
            </a:r>
            <a:endParaRPr kumimoji="1" lang="ja-JP" altLang="en-US" sz="2800" b="0" dirty="0">
              <a:solidFill>
                <a:schemeClr val="tx1"/>
              </a:solidFill>
              <a:effectLst/>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68568260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図 3">
            <a:extLst>
              <a:ext uri="{FF2B5EF4-FFF2-40B4-BE49-F238E27FC236}">
                <a16:creationId xmlns:a16="http://schemas.microsoft.com/office/drawing/2014/main" id="{389D1D1C-D9E4-4EDB-967E-4C258D3964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422" y="407128"/>
            <a:ext cx="7125709" cy="604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 1">
            <a:extLst>
              <a:ext uri="{FF2B5EF4-FFF2-40B4-BE49-F238E27FC236}">
                <a16:creationId xmlns:a16="http://schemas.microsoft.com/office/drawing/2014/main" id="{A5BD940F-C35C-4E4B-8E89-AD0D6012BB12}"/>
              </a:ext>
            </a:extLst>
          </p:cNvPr>
          <p:cNvSpPr/>
          <p:nvPr/>
        </p:nvSpPr>
        <p:spPr bwMode="auto">
          <a:xfrm>
            <a:off x="1151466" y="407128"/>
            <a:ext cx="1792514" cy="5956657"/>
          </a:xfrm>
          <a:prstGeom prst="roundRect">
            <a:avLst>
              <a:gd name="adj" fmla="val 5385"/>
            </a:avLst>
          </a:prstGeom>
          <a:noFill/>
          <a:ln w="76200" cap="flat" cmpd="sng" algn="ctr">
            <a:solidFill>
              <a:srgbClr val="FF000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ja-JP" altLang="en-US" sz="1800" b="0" i="0" u="none" strike="noStrike" cap="none" normalizeH="0" baseline="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5718868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1665" y="170012"/>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162949" y="1010438"/>
            <a:ext cx="3867184"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buNone/>
            </a:pPr>
            <a:r>
              <a:rPr lang="ja-JP" altLang="en-US" sz="2800" dirty="0">
                <a:latin typeface="BIZ UD明朝 Medium" panose="02020500000000000000" pitchFamily="17" charset="-128"/>
                <a:ea typeface="BIZ UD明朝 Medium" panose="02020500000000000000" pitchFamily="17" charset="-128"/>
              </a:rPr>
              <a:t>　教師の姿そのものが人権教育の環境です。</a:t>
            </a:r>
            <a:endParaRPr lang="en-US" altLang="ja-JP" sz="2800" dirty="0">
              <a:latin typeface="BIZ UD明朝 Medium" panose="02020500000000000000" pitchFamily="17" charset="-128"/>
              <a:ea typeface="BIZ UD明朝 Medium" panose="02020500000000000000" pitchFamily="17" charset="-128"/>
            </a:endParaRPr>
          </a:p>
          <a:p>
            <a:pPr>
              <a:lnSpc>
                <a:spcPct val="150000"/>
              </a:lnSpc>
              <a:buNone/>
            </a:pPr>
            <a:r>
              <a:rPr lang="ja-JP" altLang="en-US" sz="2800" dirty="0">
                <a:latin typeface="BIZ UD明朝 Medium" panose="02020500000000000000" pitchFamily="17" charset="-128"/>
                <a:ea typeface="BIZ UD明朝 Medium" panose="02020500000000000000" pitchFamily="17" charset="-128"/>
              </a:rPr>
              <a:t>　教職員の人権意識を高めましょう。</a:t>
            </a:r>
            <a:endParaRPr lang="en-US" altLang="ja-JP" sz="2800" dirty="0">
              <a:latin typeface="BIZ UD明朝 Medium" panose="02020500000000000000" pitchFamily="17" charset="-128"/>
              <a:ea typeface="BIZ UD明朝 Medium" panose="02020500000000000000" pitchFamily="17" charset="-128"/>
            </a:endParaRPr>
          </a:p>
          <a:p>
            <a:pPr>
              <a:lnSpc>
                <a:spcPct val="90000"/>
              </a:lnSpc>
              <a:spcBef>
                <a:spcPct val="0"/>
              </a:spcBef>
              <a:spcAft>
                <a:spcPts val="600"/>
              </a:spcAft>
              <a:buNone/>
            </a:pPr>
            <a:endParaRPr lang="en-US" altLang="ja-JP" sz="2900" dirty="0">
              <a:latin typeface="BIZ UD明朝 Medium" panose="02020500000000000000" pitchFamily="17" charset="-128"/>
              <a:ea typeface="BIZ UD明朝 Medium" panose="02020500000000000000" pitchFamily="17" charset="-128"/>
              <a:cs typeface="+mj-cs"/>
            </a:endParaRPr>
          </a:p>
        </p:txBody>
      </p:sp>
      <p:sp>
        <p:nvSpPr>
          <p:cNvPr id="3" name="スライド番号プレースホルダー 2"/>
          <p:cNvSpPr>
            <a:spLocks noGrp="1"/>
          </p:cNvSpPr>
          <p:nvPr>
            <p:ph type="sldNum" sz="quarter" idx="4294967295"/>
          </p:nvPr>
        </p:nvSpPr>
        <p:spPr>
          <a:xfrm>
            <a:off x="7315200" y="6356350"/>
            <a:ext cx="1200150" cy="365125"/>
          </a:xfrm>
          <a:prstGeom prst="rect">
            <a:avLst/>
          </a:prstGeo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13</a:t>
            </a:fld>
            <a:endParaRPr kumimoji="0" lang="en-US" altLang="ja-JP" sz="1000">
              <a:solidFill>
                <a:schemeClr val="bg1"/>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239661" y="5108342"/>
            <a:ext cx="5911757" cy="1477328"/>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lang="ja-JP" altLang="en-US" dirty="0"/>
              <a:t>　・　令和４年度版　人権の擁護</a:t>
            </a:r>
            <a:endParaRPr lang="en-US" altLang="ja-JP" dirty="0"/>
          </a:p>
          <a:p>
            <a:r>
              <a:rPr kumimoji="1" lang="ja-JP" altLang="en-US" dirty="0"/>
              <a:t>　・　鹿児島県人権教育・啓発基本計画（２次改定）</a:t>
            </a:r>
            <a:endParaRPr kumimoji="1" lang="en-US" altLang="ja-JP" dirty="0"/>
          </a:p>
          <a:p>
            <a:r>
              <a:rPr lang="ja-JP" altLang="en-US" dirty="0"/>
              <a:t>　・　みんなのための人権ハンドブック</a:t>
            </a:r>
            <a:endParaRPr lang="en-US" altLang="ja-JP" dirty="0"/>
          </a:p>
          <a:p>
            <a:r>
              <a:rPr kumimoji="1" lang="ja-JP" altLang="en-US" dirty="0"/>
              <a:t>　・　なくそう差別　築こう明るい社会</a:t>
            </a:r>
          </a:p>
        </p:txBody>
      </p:sp>
    </p:spTree>
    <p:extLst>
      <p:ext uri="{BB962C8B-B14F-4D97-AF65-F5344CB8AC3E}">
        <p14:creationId xmlns:p14="http://schemas.microsoft.com/office/powerpoint/2010/main" val="403958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257"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2" name="テキスト ボックス 1"/>
          <p:cNvSpPr txBox="1"/>
          <p:nvPr/>
        </p:nvSpPr>
        <p:spPr>
          <a:xfrm>
            <a:off x="266398" y="1054166"/>
            <a:ext cx="8084264" cy="1446550"/>
          </a:xfrm>
          <a:prstGeom prst="rect">
            <a:avLst/>
          </a:prstGeom>
          <a:noFill/>
          <a:ln>
            <a:noFill/>
          </a:ln>
        </p:spPr>
        <p:txBody>
          <a:bodyPr wrap="none" rtlCol="0">
            <a:spAutoFit/>
          </a:bodyPr>
          <a:lstStyle/>
          <a:p>
            <a:r>
              <a:rPr lang="ja-JP" altLang="en-US" sz="4400" dirty="0">
                <a:solidFill>
                  <a:schemeClr val="bg1"/>
                </a:solidFill>
                <a:latin typeface="BIZ UDゴシック" panose="020B0400000000000000" pitchFamily="49" charset="-128"/>
                <a:ea typeface="BIZ UDゴシック" panose="020B0400000000000000" pitchFamily="49" charset="-128"/>
              </a:rPr>
              <a:t>１　人権教育における育てたい</a:t>
            </a:r>
            <a:endParaRPr lang="en-US" altLang="ja-JP" sz="4400" dirty="0">
              <a:solidFill>
                <a:schemeClr val="bg1"/>
              </a:solidFill>
              <a:latin typeface="BIZ UDゴシック" panose="020B0400000000000000" pitchFamily="49" charset="-128"/>
              <a:ea typeface="BIZ UDゴシック" panose="020B0400000000000000" pitchFamily="49" charset="-128"/>
            </a:endParaRPr>
          </a:p>
          <a:p>
            <a:r>
              <a:rPr lang="ja-JP" altLang="en-US" sz="4400" dirty="0">
                <a:solidFill>
                  <a:schemeClr val="bg1"/>
                </a:solidFill>
                <a:latin typeface="BIZ UDゴシック" panose="020B0400000000000000" pitchFamily="49" charset="-128"/>
                <a:ea typeface="BIZ UDゴシック" panose="020B0400000000000000" pitchFamily="49" charset="-128"/>
              </a:rPr>
              <a:t>　資質・能力</a:t>
            </a:r>
            <a:endParaRPr lang="en-US" altLang="ja-JP" sz="4400" dirty="0">
              <a:solidFill>
                <a:schemeClr val="bg1"/>
              </a:solidFill>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266398" y="3554881"/>
            <a:ext cx="8648521" cy="1446550"/>
          </a:xfrm>
          <a:prstGeom prst="rect">
            <a:avLst/>
          </a:prstGeom>
          <a:noFill/>
          <a:ln>
            <a:noFill/>
          </a:ln>
        </p:spPr>
        <p:txBody>
          <a:bodyPr wrap="square" rtlCol="0">
            <a:spAutoFit/>
          </a:bodyPr>
          <a:lstStyle/>
          <a:p>
            <a:r>
              <a:rPr lang="ja-JP" altLang="en-US" sz="4400" dirty="0">
                <a:solidFill>
                  <a:schemeClr val="bg1"/>
                </a:solidFill>
                <a:latin typeface="BIZ UDゴシック" panose="020B0400000000000000" pitchFamily="49" charset="-128"/>
                <a:ea typeface="BIZ UDゴシック" panose="020B0400000000000000" pitchFamily="49" charset="-128"/>
              </a:rPr>
              <a:t>２　人権教育に係る教職員の</a:t>
            </a:r>
            <a:endParaRPr lang="en-US" altLang="ja-JP" sz="4400" dirty="0">
              <a:solidFill>
                <a:schemeClr val="bg1"/>
              </a:solidFill>
              <a:latin typeface="BIZ UDゴシック" panose="020B0400000000000000" pitchFamily="49" charset="-128"/>
              <a:ea typeface="BIZ UDゴシック" panose="020B0400000000000000" pitchFamily="49" charset="-128"/>
            </a:endParaRPr>
          </a:p>
          <a:p>
            <a:r>
              <a:rPr lang="ja-JP" altLang="en-US" sz="4400" dirty="0">
                <a:solidFill>
                  <a:schemeClr val="bg1"/>
                </a:solidFill>
                <a:latin typeface="BIZ UDゴシック" panose="020B0400000000000000" pitchFamily="49" charset="-128"/>
                <a:ea typeface="BIZ UDゴシック" panose="020B0400000000000000" pitchFamily="49" charset="-128"/>
              </a:rPr>
              <a:t>　基本姿勢の到達目標（</a:t>
            </a:r>
            <a:r>
              <a:rPr lang="en-US" altLang="ja-JP" sz="4400" dirty="0" err="1">
                <a:solidFill>
                  <a:schemeClr val="bg1"/>
                </a:solidFill>
                <a:latin typeface="BIZ UDゴシック" panose="020B0400000000000000" pitchFamily="49" charset="-128"/>
                <a:ea typeface="BIZ UDゴシック" panose="020B0400000000000000" pitchFamily="49" charset="-128"/>
              </a:rPr>
              <a:t>MomGs</a:t>
            </a:r>
            <a:r>
              <a:rPr lang="ja-JP" altLang="en-US" sz="4400" dirty="0">
                <a:solidFill>
                  <a:schemeClr val="bg1"/>
                </a:solidFill>
                <a:latin typeface="BIZ UDゴシック" panose="020B0400000000000000" pitchFamily="49" charset="-128"/>
                <a:ea typeface="BIZ UDゴシック" panose="020B0400000000000000" pitchFamily="49" charset="-128"/>
              </a:rPr>
              <a:t>）</a:t>
            </a: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094" y="5137955"/>
            <a:ext cx="1740065" cy="1687654"/>
          </a:xfrm>
          <a:prstGeom prst="rect">
            <a:avLst/>
          </a:prstGeom>
        </p:spPr>
      </p:pic>
    </p:spTree>
    <p:extLst>
      <p:ext uri="{BB962C8B-B14F-4D97-AF65-F5344CB8AC3E}">
        <p14:creationId xmlns:p14="http://schemas.microsoft.com/office/powerpoint/2010/main" val="317190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3</a:t>
            </a:fld>
            <a:endParaRPr lang="ja-JP" altLang="en-US">
              <a:solidFill>
                <a:prstClr val="black">
                  <a:tint val="75000"/>
                </a:prstClr>
              </a:solidFill>
            </a:endParaRPr>
          </a:p>
        </p:txBody>
      </p:sp>
      <p:sp>
        <p:nvSpPr>
          <p:cNvPr id="7" name="タイトル 1"/>
          <p:cNvSpPr txBox="1">
            <a:spLocks/>
          </p:cNvSpPr>
          <p:nvPr/>
        </p:nvSpPr>
        <p:spPr>
          <a:xfrm>
            <a:off x="838633" y="1676578"/>
            <a:ext cx="4064107" cy="830844"/>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人権教育の目標は</a:t>
            </a:r>
          </a:p>
        </p:txBody>
      </p:sp>
      <p:sp>
        <p:nvSpPr>
          <p:cNvPr id="9" name="コンテンツ プレースホルダー 2"/>
          <p:cNvSpPr>
            <a:spLocks noGrp="1"/>
          </p:cNvSpPr>
          <p:nvPr>
            <p:ph idx="1"/>
          </p:nvPr>
        </p:nvSpPr>
        <p:spPr>
          <a:xfrm>
            <a:off x="838632" y="2899486"/>
            <a:ext cx="7676717" cy="3365847"/>
          </a:xfrm>
        </p:spPr>
        <p:txBody>
          <a:bodyPr>
            <a:normAutofit lnSpcReduction="10000"/>
          </a:bodyPr>
          <a:lstStyle/>
          <a:p>
            <a:pPr marL="0" indent="361950">
              <a:buNone/>
            </a:pPr>
            <a:r>
              <a:rPr lang="ja-JP" altLang="en-US" dirty="0"/>
              <a:t>一人一人の児童生徒がその発達段階に応じ，</a:t>
            </a:r>
            <a:endParaRPr lang="en-US" altLang="ja-JP" dirty="0"/>
          </a:p>
          <a:p>
            <a:pPr marL="0" indent="0">
              <a:buNone/>
            </a:pPr>
            <a:r>
              <a:rPr lang="ja-JP" altLang="en-US" dirty="0"/>
              <a:t>人権の意義・内容や重要性について理解し，</a:t>
            </a:r>
            <a:endParaRPr lang="en-US" altLang="ja-JP" dirty="0"/>
          </a:p>
          <a:p>
            <a:pPr marL="0" indent="0">
              <a:buNone/>
            </a:pPr>
            <a:r>
              <a:rPr lang="ja-JP" altLang="en-US" dirty="0"/>
              <a:t>自分の大切さと共に他の人の大切さを認める</a:t>
            </a:r>
            <a:endParaRPr lang="en-US" altLang="ja-JP" dirty="0"/>
          </a:p>
          <a:p>
            <a:pPr marL="0" indent="0">
              <a:buNone/>
            </a:pPr>
            <a:r>
              <a:rPr lang="ja-JP" altLang="en-US" dirty="0"/>
              <a:t>ことができるようになり，それが様々な場面や</a:t>
            </a:r>
            <a:endParaRPr lang="en-US" altLang="ja-JP" dirty="0"/>
          </a:p>
          <a:p>
            <a:pPr marL="0" indent="0">
              <a:buNone/>
            </a:pPr>
            <a:r>
              <a:rPr lang="ja-JP" altLang="en-US" dirty="0"/>
              <a:t>状況下での具体的な態度や行動に現れるとともに，</a:t>
            </a:r>
            <a:endParaRPr lang="en-US" altLang="ja-JP" dirty="0"/>
          </a:p>
          <a:p>
            <a:pPr marL="0" indent="0">
              <a:buNone/>
            </a:pPr>
            <a:r>
              <a:rPr lang="ja-JP" altLang="en-US" dirty="0"/>
              <a:t>人権が尊重される社会づくりに向けた行動に</a:t>
            </a:r>
            <a:endParaRPr lang="en-US" altLang="ja-JP" dirty="0"/>
          </a:p>
          <a:p>
            <a:pPr marL="0" indent="0">
              <a:buNone/>
            </a:pPr>
            <a:r>
              <a:rPr lang="ja-JP" altLang="en-US" dirty="0"/>
              <a:t>つながるようにすること</a:t>
            </a:r>
            <a:endParaRPr lang="en-US" altLang="ja-JP" sz="4800" dirty="0"/>
          </a:p>
        </p:txBody>
      </p:sp>
      <p:sp>
        <p:nvSpPr>
          <p:cNvPr id="3" name="角丸四角形 2"/>
          <p:cNvSpPr/>
          <p:nvPr/>
        </p:nvSpPr>
        <p:spPr>
          <a:xfrm>
            <a:off x="301645" y="469934"/>
            <a:ext cx="7965622" cy="814580"/>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BIZ UDPゴシック" panose="020B0400000000000000" pitchFamily="50" charset="-128"/>
                <a:ea typeface="BIZ UDPゴシック" panose="020B0400000000000000" pitchFamily="50" charset="-128"/>
              </a:rPr>
              <a:t>１　人権教育における育てたい資質・能力</a:t>
            </a:r>
            <a:endParaRPr kumimoji="1" lang="ja-JP" altLang="en-US" sz="3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971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34498"/>
            <a:ext cx="7886700" cy="706028"/>
          </a:xfrm>
          <a:solidFill>
            <a:schemeClr val="accent1">
              <a:lumMod val="40000"/>
              <a:lumOff val="60000"/>
            </a:schemeClr>
          </a:solidFill>
        </p:spPr>
        <p:txBody>
          <a:bodyPr/>
          <a:lstStyle/>
          <a:p>
            <a:r>
              <a:rPr kumimoji="1" lang="ja-JP" altLang="en-US" dirty="0"/>
              <a:t>人権感覚とは</a:t>
            </a:r>
          </a:p>
        </p:txBody>
      </p:sp>
      <p:sp>
        <p:nvSpPr>
          <p:cNvPr id="3" name="コンテンツ プレースホルダー 2"/>
          <p:cNvSpPr>
            <a:spLocks noGrp="1"/>
          </p:cNvSpPr>
          <p:nvPr>
            <p:ph idx="1"/>
          </p:nvPr>
        </p:nvSpPr>
        <p:spPr>
          <a:xfrm>
            <a:off x="628650" y="1175658"/>
            <a:ext cx="7886700" cy="2074326"/>
          </a:xfrm>
          <a:solidFill>
            <a:schemeClr val="accent4"/>
          </a:solidFill>
        </p:spPr>
        <p:txBody>
          <a:bodyPr>
            <a:normAutofit/>
          </a:bodyPr>
          <a:lstStyle/>
          <a:p>
            <a:pPr marL="0" indent="0" algn="just">
              <a:buNone/>
            </a:pPr>
            <a:r>
              <a:rPr lang="ja-JP" altLang="en-US" sz="3200" dirty="0"/>
              <a:t>　</a:t>
            </a:r>
            <a:r>
              <a:rPr lang="ja-JP" altLang="en-US" sz="2400" dirty="0"/>
              <a:t>人権の価値やその重要性にかんがみ，人権が擁護され，</a:t>
            </a:r>
            <a:endParaRPr lang="en-US" altLang="ja-JP" sz="2400" dirty="0"/>
          </a:p>
          <a:p>
            <a:pPr marL="0" indent="0" algn="just">
              <a:buNone/>
            </a:pPr>
            <a:r>
              <a:rPr lang="ja-JP" altLang="en-US" sz="2400" dirty="0"/>
              <a:t>実現されている状態を感知して，これを望ましいものと感じ，</a:t>
            </a:r>
            <a:endParaRPr lang="en-US" altLang="ja-JP" sz="2400" dirty="0"/>
          </a:p>
          <a:p>
            <a:pPr marL="0" indent="0" algn="just">
              <a:buNone/>
            </a:pPr>
            <a:r>
              <a:rPr lang="ja-JP" altLang="en-US" sz="2400" dirty="0"/>
              <a:t>反対に，これが侵害されている状態を感知して，それを</a:t>
            </a:r>
            <a:endParaRPr lang="en-US" altLang="ja-JP" sz="2400" dirty="0"/>
          </a:p>
          <a:p>
            <a:pPr marL="0" indent="0" algn="just">
              <a:buNone/>
            </a:pPr>
            <a:r>
              <a:rPr lang="ja-JP" altLang="en-US" sz="2400" dirty="0"/>
              <a:t>許せないとするような，</a:t>
            </a:r>
            <a:r>
              <a:rPr lang="ja-JP" altLang="en-US" sz="2400" u="wavyDbl" dirty="0"/>
              <a:t>価値志向的な感覚</a:t>
            </a:r>
            <a:r>
              <a:rPr lang="ja-JP" altLang="en-US" sz="2400" dirty="0"/>
              <a:t>である。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4</a:t>
            </a:fld>
            <a:endParaRPr lang="ja-JP" altLang="en-US">
              <a:solidFill>
                <a:prstClr val="black">
                  <a:tint val="75000"/>
                </a:prstClr>
              </a:solidFill>
            </a:endParaRPr>
          </a:p>
        </p:txBody>
      </p:sp>
      <p:sp>
        <p:nvSpPr>
          <p:cNvPr id="5" name="タイトル 1"/>
          <p:cNvSpPr txBox="1">
            <a:spLocks/>
          </p:cNvSpPr>
          <p:nvPr/>
        </p:nvSpPr>
        <p:spPr>
          <a:xfrm>
            <a:off x="628650" y="3542985"/>
            <a:ext cx="7886700" cy="706028"/>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価値志向的な感覚とは</a:t>
            </a:r>
          </a:p>
        </p:txBody>
      </p:sp>
      <p:sp>
        <p:nvSpPr>
          <p:cNvPr id="6" name="コンテンツ プレースホルダー 2"/>
          <p:cNvSpPr txBox="1">
            <a:spLocks/>
          </p:cNvSpPr>
          <p:nvPr/>
        </p:nvSpPr>
        <p:spPr>
          <a:xfrm>
            <a:off x="628650" y="4380089"/>
            <a:ext cx="7886700" cy="1976261"/>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pPr>
            <a:r>
              <a:rPr lang="ja-JP" altLang="en-US" sz="3200" dirty="0"/>
              <a:t>　</a:t>
            </a:r>
            <a:r>
              <a:rPr lang="ja-JP" altLang="en-US" sz="2400" dirty="0"/>
              <a:t>人間にとってきわめて重要な価値である人権が守られる</a:t>
            </a:r>
            <a:endParaRPr lang="en-US" altLang="ja-JP" sz="2400" dirty="0"/>
          </a:p>
          <a:p>
            <a:pPr marL="0" indent="0" algn="just">
              <a:buFont typeface="Arial" panose="020B0604020202020204" pitchFamily="34" charset="0"/>
              <a:buNone/>
            </a:pPr>
            <a:r>
              <a:rPr lang="ja-JP" altLang="en-US" sz="2400" dirty="0"/>
              <a:t>ことを肯定し，侵害されることを否定するという意味において，</a:t>
            </a:r>
            <a:endParaRPr lang="en-US" altLang="ja-JP" sz="2400" dirty="0"/>
          </a:p>
          <a:p>
            <a:pPr marL="0" indent="0" algn="just">
              <a:buFont typeface="Arial" panose="020B0604020202020204" pitchFamily="34" charset="0"/>
              <a:buNone/>
            </a:pPr>
            <a:r>
              <a:rPr lang="ja-JP" altLang="en-US" sz="2400" dirty="0"/>
              <a:t>まさに価値を志向し，価値に向かおうとする感覚であること</a:t>
            </a:r>
            <a:endParaRPr lang="en-US" altLang="ja-JP" sz="2400" dirty="0"/>
          </a:p>
          <a:p>
            <a:pPr marL="0" indent="0" algn="just">
              <a:buFont typeface="Arial" panose="020B0604020202020204" pitchFamily="34" charset="0"/>
              <a:buNone/>
            </a:pPr>
            <a:r>
              <a:rPr lang="ja-JP" altLang="en-US" sz="2400" dirty="0"/>
              <a:t>を言ったものである。</a:t>
            </a:r>
          </a:p>
        </p:txBody>
      </p:sp>
    </p:spTree>
    <p:extLst>
      <p:ext uri="{BB962C8B-B14F-4D97-AF65-F5344CB8AC3E}">
        <p14:creationId xmlns:p14="http://schemas.microsoft.com/office/powerpoint/2010/main" val="2605859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番号プレースホルダ 5"/>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buChar char="•"/>
              <a:defRPr kumimoji="1" sz="3200">
                <a:solidFill>
                  <a:schemeClr val="tx1"/>
                </a:solidFill>
                <a:latin typeface="Comic Sans MS" pitchFamily="66" charset="0"/>
                <a:ea typeface="ＭＳ Ｐゴシック" charset="-128"/>
              </a:defRPr>
            </a:lvl1pPr>
            <a:lvl2pPr marL="742950" indent="-285750" algn="l" eaLnBrk="0" hangingPunct="0">
              <a:buChar char="–"/>
              <a:defRPr kumimoji="1" sz="2800">
                <a:solidFill>
                  <a:schemeClr val="tx1"/>
                </a:solidFill>
                <a:latin typeface="Comic Sans MS" pitchFamily="66" charset="0"/>
                <a:ea typeface="ＭＳ Ｐゴシック" charset="-128"/>
              </a:defRPr>
            </a:lvl2pPr>
            <a:lvl3pPr marL="1143000" indent="-228600" algn="l" eaLnBrk="0" hangingPunct="0">
              <a:buChar char="•"/>
              <a:defRPr kumimoji="1" sz="2400">
                <a:solidFill>
                  <a:schemeClr val="tx1"/>
                </a:solidFill>
                <a:latin typeface="Comic Sans MS" pitchFamily="66" charset="0"/>
                <a:ea typeface="ＭＳ Ｐゴシック" charset="-128"/>
              </a:defRPr>
            </a:lvl3pPr>
            <a:lvl4pPr marL="1600200" indent="-228600" algn="l" eaLnBrk="0" hangingPunct="0">
              <a:buChar char="–"/>
              <a:defRPr kumimoji="1" sz="2000">
                <a:solidFill>
                  <a:schemeClr val="tx1"/>
                </a:solidFill>
                <a:latin typeface="Comic Sans MS" pitchFamily="66" charset="0"/>
                <a:ea typeface="ＭＳ Ｐゴシック" charset="-128"/>
              </a:defRPr>
            </a:lvl4pPr>
            <a:lvl5pPr marL="2057400" indent="-228600" algn="l" eaLnBrk="0" hangingPunct="0">
              <a:buChar char="»"/>
              <a:defRPr kumimoji="1" sz="2000">
                <a:solidFill>
                  <a:schemeClr val="tx1"/>
                </a:solidFill>
                <a:latin typeface="Comic Sans MS" pitchFamily="66"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9pPr>
          </a:lstStyle>
          <a:p>
            <a:pPr algn="r" eaLnBrk="1" hangingPunct="1">
              <a:buFontTx/>
              <a:buNone/>
            </a:pPr>
            <a:fld id="{78CF1691-988F-4E8F-9F1B-C984E12D890C}" type="slidenum">
              <a:rPr kumimoji="0" lang="en-US" altLang="ja-JP" sz="1400" smtClean="0">
                <a:solidFill>
                  <a:srgbClr val="000000"/>
                </a:solidFill>
              </a:rPr>
              <a:pPr algn="r" eaLnBrk="1" hangingPunct="1">
                <a:buFontTx/>
                <a:buNone/>
              </a:pPr>
              <a:t>5</a:t>
            </a:fld>
            <a:endParaRPr kumimoji="0" lang="en-US" altLang="ja-JP" sz="1400">
              <a:solidFill>
                <a:srgbClr val="000000"/>
              </a:solidFill>
            </a:endParaRPr>
          </a:p>
        </p:txBody>
      </p:sp>
      <p:sp>
        <p:nvSpPr>
          <p:cNvPr id="4102" name="Oval 5"/>
          <p:cNvSpPr>
            <a:spLocks noChangeArrowheads="1"/>
          </p:cNvSpPr>
          <p:nvPr/>
        </p:nvSpPr>
        <p:spPr bwMode="auto">
          <a:xfrm>
            <a:off x="719138" y="674508"/>
            <a:ext cx="7586662" cy="784638"/>
          </a:xfrm>
          <a:prstGeom prst="roundRect">
            <a:avLst/>
          </a:prstGeom>
          <a:solidFill>
            <a:srgbClr val="FFCCFF"/>
          </a:solidFill>
          <a:ln>
            <a:solidFill>
              <a:srgbClr val="FF0000"/>
            </a:solidFill>
            <a:headEnd/>
            <a:tailEnd/>
          </a:ln>
        </p:spPr>
        <p:style>
          <a:lnRef idx="2">
            <a:schemeClr val="dk1"/>
          </a:lnRef>
          <a:fillRef idx="1">
            <a:schemeClr val="lt1"/>
          </a:fillRef>
          <a:effectRef idx="0">
            <a:schemeClr val="dk1"/>
          </a:effectRef>
          <a:fontRef idx="minor">
            <a:schemeClr val="dk1"/>
          </a:fontRef>
        </p:style>
        <p:txBody>
          <a:bodyPr lIns="74295" tIns="8890" rIns="74295" bIns="8890"/>
          <a:lstStyle>
            <a:lvl1pPr algn="l" eaLnBrk="0" hangingPunct="0">
              <a:buChar char="•"/>
              <a:defRPr kumimoji="1" sz="3200">
                <a:solidFill>
                  <a:schemeClr val="tx1"/>
                </a:solidFill>
                <a:latin typeface="Comic Sans MS" pitchFamily="66" charset="0"/>
                <a:ea typeface="ＭＳ Ｐゴシック" charset="-128"/>
              </a:defRPr>
            </a:lvl1pPr>
            <a:lvl2pPr marL="742950" indent="-285750" algn="l" eaLnBrk="0" hangingPunct="0">
              <a:buChar char="–"/>
              <a:defRPr kumimoji="1" sz="2800">
                <a:solidFill>
                  <a:schemeClr val="tx1"/>
                </a:solidFill>
                <a:latin typeface="Comic Sans MS" pitchFamily="66" charset="0"/>
                <a:ea typeface="ＭＳ Ｐゴシック" charset="-128"/>
              </a:defRPr>
            </a:lvl2pPr>
            <a:lvl3pPr marL="1143000" indent="-228600" algn="l" eaLnBrk="0" hangingPunct="0">
              <a:buChar char="•"/>
              <a:defRPr kumimoji="1" sz="2400">
                <a:solidFill>
                  <a:schemeClr val="tx1"/>
                </a:solidFill>
                <a:latin typeface="Comic Sans MS" pitchFamily="66" charset="0"/>
                <a:ea typeface="ＭＳ Ｐゴシック" charset="-128"/>
              </a:defRPr>
            </a:lvl3pPr>
            <a:lvl4pPr marL="1600200" indent="-228600" algn="l" eaLnBrk="0" hangingPunct="0">
              <a:buChar char="–"/>
              <a:defRPr kumimoji="1" sz="2000">
                <a:solidFill>
                  <a:schemeClr val="tx1"/>
                </a:solidFill>
                <a:latin typeface="Comic Sans MS" pitchFamily="66" charset="0"/>
                <a:ea typeface="ＭＳ Ｐゴシック" charset="-128"/>
              </a:defRPr>
            </a:lvl4pPr>
            <a:lvl5pPr marL="2057400" indent="-228600" algn="l" eaLnBrk="0" hangingPunct="0">
              <a:buChar char="»"/>
              <a:defRPr kumimoji="1" sz="2000">
                <a:solidFill>
                  <a:schemeClr val="tx1"/>
                </a:solidFill>
                <a:latin typeface="Comic Sans MS" pitchFamily="66"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9pPr>
          </a:lstStyle>
          <a:p>
            <a:pPr algn="ctr" eaLnBrk="1" hangingPunct="1">
              <a:lnSpc>
                <a:spcPct val="100000"/>
              </a:lnSpc>
              <a:spcBef>
                <a:spcPct val="0"/>
              </a:spcBef>
              <a:buFontTx/>
              <a:buNone/>
              <a:defRPr/>
            </a:pPr>
            <a:r>
              <a:rPr lang="ja-JP" altLang="en-US" sz="2400" b="0" dirty="0">
                <a:solidFill>
                  <a:srgbClr val="000000"/>
                </a:solidFill>
                <a:latin typeface="HG丸ｺﾞｼｯｸM-PRO" panose="020F0600000000000000" pitchFamily="50" charset="-128"/>
                <a:ea typeface="HG丸ｺﾞｼｯｸM-PRO" panose="020F0600000000000000" pitchFamily="50" charset="-128"/>
              </a:rPr>
              <a:t>自分の人権を守り，他者の人権を守るための</a:t>
            </a:r>
          </a:p>
          <a:p>
            <a:pPr algn="ctr" eaLnBrk="1" hangingPunct="1">
              <a:lnSpc>
                <a:spcPct val="100000"/>
              </a:lnSpc>
              <a:spcBef>
                <a:spcPct val="0"/>
              </a:spcBef>
              <a:buFontTx/>
              <a:buNone/>
              <a:defRPr/>
            </a:pPr>
            <a:r>
              <a:rPr lang="ja-JP" altLang="en-US" sz="2400" b="0" dirty="0">
                <a:solidFill>
                  <a:srgbClr val="000000"/>
                </a:solidFill>
                <a:latin typeface="HG丸ｺﾞｼｯｸM-PRO" panose="020F0600000000000000" pitchFamily="50" charset="-128"/>
                <a:ea typeface="HG丸ｺﾞｼｯｸM-PRO" panose="020F0600000000000000" pitchFamily="50" charset="-128"/>
              </a:rPr>
              <a:t>実践的な行動</a:t>
            </a:r>
            <a:endParaRPr lang="ja-JP" altLang="en-US" sz="4000" b="0" dirty="0">
              <a:solidFill>
                <a:srgbClr val="000000"/>
              </a:solidFill>
              <a:latin typeface="HG丸ｺﾞｼｯｸM-PRO" panose="020F0600000000000000" pitchFamily="50" charset="-128"/>
              <a:ea typeface="HG丸ｺﾞｼｯｸM-PRO" panose="020F0600000000000000" pitchFamily="50" charset="-128"/>
            </a:endParaRPr>
          </a:p>
        </p:txBody>
      </p:sp>
      <p:sp>
        <p:nvSpPr>
          <p:cNvPr id="76804" name="AutoShape 10"/>
          <p:cNvSpPr>
            <a:spLocks noChangeArrowheads="1"/>
          </p:cNvSpPr>
          <p:nvPr/>
        </p:nvSpPr>
        <p:spPr bwMode="auto">
          <a:xfrm>
            <a:off x="4157340" y="1462973"/>
            <a:ext cx="668338" cy="665162"/>
          </a:xfrm>
          <a:prstGeom prst="upArrow">
            <a:avLst>
              <a:gd name="adj1" fmla="val 50000"/>
              <a:gd name="adj2" fmla="val 250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gn="l" eaLnBrk="0" hangingPunct="0">
              <a:buChar char="•"/>
              <a:defRPr kumimoji="1" sz="3200">
                <a:solidFill>
                  <a:schemeClr val="tx1"/>
                </a:solidFill>
                <a:latin typeface="Comic Sans MS" pitchFamily="66" charset="0"/>
                <a:ea typeface="ＭＳ Ｐゴシック" charset="-128"/>
              </a:defRPr>
            </a:lvl1pPr>
            <a:lvl2pPr marL="742950" indent="-285750" algn="l" eaLnBrk="0" hangingPunct="0">
              <a:buChar char="–"/>
              <a:defRPr kumimoji="1" sz="2800">
                <a:solidFill>
                  <a:schemeClr val="tx1"/>
                </a:solidFill>
                <a:latin typeface="Comic Sans MS" pitchFamily="66" charset="0"/>
                <a:ea typeface="ＭＳ Ｐゴシック" charset="-128"/>
              </a:defRPr>
            </a:lvl2pPr>
            <a:lvl3pPr marL="1143000" indent="-228600" algn="l" eaLnBrk="0" hangingPunct="0">
              <a:buChar char="•"/>
              <a:defRPr kumimoji="1" sz="2400">
                <a:solidFill>
                  <a:schemeClr val="tx1"/>
                </a:solidFill>
                <a:latin typeface="Comic Sans MS" pitchFamily="66" charset="0"/>
                <a:ea typeface="ＭＳ Ｐゴシック" charset="-128"/>
              </a:defRPr>
            </a:lvl3pPr>
            <a:lvl4pPr marL="1600200" indent="-228600" algn="l" eaLnBrk="0" hangingPunct="0">
              <a:buChar char="–"/>
              <a:defRPr kumimoji="1" sz="2000">
                <a:solidFill>
                  <a:schemeClr val="tx1"/>
                </a:solidFill>
                <a:latin typeface="Comic Sans MS" pitchFamily="66" charset="0"/>
                <a:ea typeface="ＭＳ Ｐゴシック" charset="-128"/>
              </a:defRPr>
            </a:lvl4pPr>
            <a:lvl5pPr marL="2057400" indent="-228600" algn="l" eaLnBrk="0" hangingPunct="0">
              <a:buChar char="»"/>
              <a:defRPr kumimoji="1" sz="2000">
                <a:solidFill>
                  <a:schemeClr val="tx1"/>
                </a:solidFill>
                <a:latin typeface="Comic Sans MS" pitchFamily="66"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9pPr>
          </a:lstStyle>
          <a:p>
            <a:pPr algn="ctr" eaLnBrk="1" hangingPunct="1">
              <a:buFontTx/>
              <a:buNone/>
            </a:pPr>
            <a:endParaRPr lang="ja-JP" altLang="en-US" sz="1800">
              <a:solidFill>
                <a:srgbClr val="000000"/>
              </a:solidFill>
            </a:endParaRPr>
          </a:p>
        </p:txBody>
      </p:sp>
      <p:sp>
        <p:nvSpPr>
          <p:cNvPr id="76805" name="AutoShape 13"/>
          <p:cNvSpPr>
            <a:spLocks noChangeArrowheads="1"/>
          </p:cNvSpPr>
          <p:nvPr/>
        </p:nvSpPr>
        <p:spPr bwMode="auto">
          <a:xfrm>
            <a:off x="4188974" y="3688605"/>
            <a:ext cx="825500" cy="841375"/>
          </a:xfrm>
          <a:prstGeom prst="leftRightArrow">
            <a:avLst>
              <a:gd name="adj1" fmla="val 50185"/>
              <a:gd name="adj2" fmla="val 30037"/>
            </a:avLst>
          </a:prstGeom>
          <a:gradFill rotWithShape="0">
            <a:gsLst>
              <a:gs pos="0">
                <a:srgbClr val="FF9900"/>
              </a:gs>
              <a:gs pos="100000">
                <a:srgbClr val="FFFFCC"/>
              </a:gs>
              <a:gs pos="100000">
                <a:srgbClr val="C27400"/>
              </a:gs>
            </a:gsLst>
            <a:path path="rect">
              <a:fillToRect l="50000" t="50000" r="50000" b="50000"/>
            </a:path>
          </a:gradFill>
          <a:ln w="9525" algn="ctr">
            <a:solidFill>
              <a:srgbClr val="000000"/>
            </a:solidFill>
            <a:miter lim="800000"/>
            <a:headEnd/>
            <a:tailEnd/>
          </a:ln>
        </p:spPr>
        <p:txBody>
          <a:bodyPr wrap="none" anchor="ctr"/>
          <a:lstStyle>
            <a:lvl1pPr algn="l" eaLnBrk="0" hangingPunct="0">
              <a:buChar char="•"/>
              <a:defRPr kumimoji="1" sz="3200">
                <a:solidFill>
                  <a:schemeClr val="tx1"/>
                </a:solidFill>
                <a:latin typeface="Comic Sans MS" pitchFamily="66" charset="0"/>
                <a:ea typeface="ＭＳ Ｐゴシック" charset="-128"/>
              </a:defRPr>
            </a:lvl1pPr>
            <a:lvl2pPr marL="742950" indent="-285750" algn="l" eaLnBrk="0" hangingPunct="0">
              <a:buChar char="–"/>
              <a:defRPr kumimoji="1" sz="2800">
                <a:solidFill>
                  <a:schemeClr val="tx1"/>
                </a:solidFill>
                <a:latin typeface="Comic Sans MS" pitchFamily="66" charset="0"/>
                <a:ea typeface="ＭＳ Ｐゴシック" charset="-128"/>
              </a:defRPr>
            </a:lvl2pPr>
            <a:lvl3pPr marL="1143000" indent="-228600" algn="l" eaLnBrk="0" hangingPunct="0">
              <a:buChar char="•"/>
              <a:defRPr kumimoji="1" sz="2400">
                <a:solidFill>
                  <a:schemeClr val="tx1"/>
                </a:solidFill>
                <a:latin typeface="Comic Sans MS" pitchFamily="66" charset="0"/>
                <a:ea typeface="ＭＳ Ｐゴシック" charset="-128"/>
              </a:defRPr>
            </a:lvl3pPr>
            <a:lvl4pPr marL="1600200" indent="-228600" algn="l" eaLnBrk="0" hangingPunct="0">
              <a:buChar char="–"/>
              <a:defRPr kumimoji="1" sz="2000">
                <a:solidFill>
                  <a:schemeClr val="tx1"/>
                </a:solidFill>
                <a:latin typeface="Comic Sans MS" pitchFamily="66" charset="0"/>
                <a:ea typeface="ＭＳ Ｐゴシック" charset="-128"/>
              </a:defRPr>
            </a:lvl4pPr>
            <a:lvl5pPr marL="2057400" indent="-228600" algn="l" eaLnBrk="0" hangingPunct="0">
              <a:buChar char="»"/>
              <a:defRPr kumimoji="1" sz="2000">
                <a:solidFill>
                  <a:schemeClr val="tx1"/>
                </a:solidFill>
                <a:latin typeface="Comic Sans MS" pitchFamily="66"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9pPr>
          </a:lstStyle>
          <a:p>
            <a:pPr algn="ctr" eaLnBrk="1" hangingPunct="1">
              <a:buFontTx/>
              <a:buNone/>
            </a:pPr>
            <a:r>
              <a:rPr lang="ja-JP" altLang="en-US" sz="1800" dirty="0">
                <a:solidFill>
                  <a:srgbClr val="000000"/>
                </a:solidFill>
              </a:rPr>
              <a:t>関連</a:t>
            </a:r>
          </a:p>
        </p:txBody>
      </p:sp>
      <p:sp>
        <p:nvSpPr>
          <p:cNvPr id="76806" name="AutoShape 14"/>
          <p:cNvSpPr>
            <a:spLocks noChangeArrowheads="1"/>
          </p:cNvSpPr>
          <p:nvPr/>
        </p:nvSpPr>
        <p:spPr bwMode="auto">
          <a:xfrm rot="2944566">
            <a:off x="3423846" y="2978744"/>
            <a:ext cx="436562" cy="882650"/>
          </a:xfrm>
          <a:prstGeom prst="upArrow">
            <a:avLst>
              <a:gd name="adj1" fmla="val 50000"/>
              <a:gd name="adj2" fmla="val 87556"/>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gn="l" eaLnBrk="0" hangingPunct="0">
              <a:buChar char="•"/>
              <a:defRPr kumimoji="1" sz="3200">
                <a:solidFill>
                  <a:schemeClr val="tx1"/>
                </a:solidFill>
                <a:latin typeface="Comic Sans MS" pitchFamily="66" charset="0"/>
                <a:ea typeface="ＭＳ Ｐゴシック" charset="-128"/>
              </a:defRPr>
            </a:lvl1pPr>
            <a:lvl2pPr marL="742950" indent="-285750" algn="l" eaLnBrk="0" hangingPunct="0">
              <a:buChar char="–"/>
              <a:defRPr kumimoji="1" sz="2800">
                <a:solidFill>
                  <a:schemeClr val="tx1"/>
                </a:solidFill>
                <a:latin typeface="Comic Sans MS" pitchFamily="66" charset="0"/>
                <a:ea typeface="ＭＳ Ｐゴシック" charset="-128"/>
              </a:defRPr>
            </a:lvl2pPr>
            <a:lvl3pPr marL="1143000" indent="-228600" algn="l" eaLnBrk="0" hangingPunct="0">
              <a:buChar char="•"/>
              <a:defRPr kumimoji="1" sz="2400">
                <a:solidFill>
                  <a:schemeClr val="tx1"/>
                </a:solidFill>
                <a:latin typeface="Comic Sans MS" pitchFamily="66" charset="0"/>
                <a:ea typeface="ＭＳ Ｐゴシック" charset="-128"/>
              </a:defRPr>
            </a:lvl3pPr>
            <a:lvl4pPr marL="1600200" indent="-228600" algn="l" eaLnBrk="0" hangingPunct="0">
              <a:buChar char="–"/>
              <a:defRPr kumimoji="1" sz="2000">
                <a:solidFill>
                  <a:schemeClr val="tx1"/>
                </a:solidFill>
                <a:latin typeface="Comic Sans MS" pitchFamily="66" charset="0"/>
                <a:ea typeface="ＭＳ Ｐゴシック" charset="-128"/>
              </a:defRPr>
            </a:lvl4pPr>
            <a:lvl5pPr marL="2057400" indent="-228600" algn="l" eaLnBrk="0" hangingPunct="0">
              <a:buChar char="»"/>
              <a:defRPr kumimoji="1" sz="2000">
                <a:solidFill>
                  <a:schemeClr val="tx1"/>
                </a:solidFill>
                <a:latin typeface="Comic Sans MS" pitchFamily="66"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9pPr>
          </a:lstStyle>
          <a:p>
            <a:pPr algn="ctr" eaLnBrk="1" hangingPunct="1">
              <a:buFontTx/>
              <a:buNone/>
            </a:pPr>
            <a:endParaRPr lang="ja-JP" altLang="en-US" sz="1800">
              <a:solidFill>
                <a:srgbClr val="000000"/>
              </a:solidFill>
            </a:endParaRPr>
          </a:p>
        </p:txBody>
      </p:sp>
      <p:sp>
        <p:nvSpPr>
          <p:cNvPr id="76809" name="AutoShape 14"/>
          <p:cNvSpPr>
            <a:spLocks noChangeArrowheads="1"/>
          </p:cNvSpPr>
          <p:nvPr/>
        </p:nvSpPr>
        <p:spPr bwMode="auto">
          <a:xfrm rot="-3113540">
            <a:off x="5181094" y="2955037"/>
            <a:ext cx="417513" cy="882650"/>
          </a:xfrm>
          <a:prstGeom prst="upArrow">
            <a:avLst>
              <a:gd name="adj1" fmla="val 50000"/>
              <a:gd name="adj2" fmla="val 87734"/>
            </a:avLst>
          </a:prstGeom>
          <a:solidFill>
            <a:srgbClr val="00B0F0"/>
          </a:solidFill>
          <a:ln w="9525" algn="ctr">
            <a:solidFill>
              <a:schemeClr val="bg1"/>
            </a:solidFill>
            <a:miter lim="800000"/>
            <a:headEnd/>
            <a:tailEnd/>
          </a:ln>
        </p:spPr>
        <p:txBody>
          <a:bodyPr lIns="74295" tIns="8890" rIns="74295" bIns="8890"/>
          <a:lstStyle>
            <a:lvl1pPr algn="l" eaLnBrk="0" hangingPunct="0">
              <a:buChar char="•"/>
              <a:defRPr kumimoji="1" sz="3200">
                <a:solidFill>
                  <a:schemeClr val="tx1"/>
                </a:solidFill>
                <a:latin typeface="Comic Sans MS" pitchFamily="66" charset="0"/>
                <a:ea typeface="ＭＳ Ｐゴシック" charset="-128"/>
              </a:defRPr>
            </a:lvl1pPr>
            <a:lvl2pPr marL="742950" indent="-285750" algn="l" eaLnBrk="0" hangingPunct="0">
              <a:buChar char="–"/>
              <a:defRPr kumimoji="1" sz="2800">
                <a:solidFill>
                  <a:schemeClr val="tx1"/>
                </a:solidFill>
                <a:latin typeface="Comic Sans MS" pitchFamily="66" charset="0"/>
                <a:ea typeface="ＭＳ Ｐゴシック" charset="-128"/>
              </a:defRPr>
            </a:lvl2pPr>
            <a:lvl3pPr marL="1143000" indent="-228600" algn="l" eaLnBrk="0" hangingPunct="0">
              <a:buChar char="•"/>
              <a:defRPr kumimoji="1" sz="2400">
                <a:solidFill>
                  <a:schemeClr val="tx1"/>
                </a:solidFill>
                <a:latin typeface="Comic Sans MS" pitchFamily="66" charset="0"/>
                <a:ea typeface="ＭＳ Ｐゴシック" charset="-128"/>
              </a:defRPr>
            </a:lvl3pPr>
            <a:lvl4pPr marL="1600200" indent="-228600" algn="l" eaLnBrk="0" hangingPunct="0">
              <a:buChar char="–"/>
              <a:defRPr kumimoji="1" sz="2000">
                <a:solidFill>
                  <a:schemeClr val="tx1"/>
                </a:solidFill>
                <a:latin typeface="Comic Sans MS" pitchFamily="66" charset="0"/>
                <a:ea typeface="ＭＳ Ｐゴシック" charset="-128"/>
              </a:defRPr>
            </a:lvl4pPr>
            <a:lvl5pPr marL="2057400" indent="-228600" algn="l" eaLnBrk="0" hangingPunct="0">
              <a:buChar char="»"/>
              <a:defRPr kumimoji="1" sz="2000">
                <a:solidFill>
                  <a:schemeClr val="tx1"/>
                </a:solidFill>
                <a:latin typeface="Comic Sans MS" pitchFamily="66"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9pPr>
          </a:lstStyle>
          <a:p>
            <a:pPr algn="ctr" eaLnBrk="1" hangingPunct="1">
              <a:buFontTx/>
              <a:buNone/>
            </a:pPr>
            <a:endParaRPr lang="ja-JP" altLang="en-US" sz="1800">
              <a:solidFill>
                <a:srgbClr val="000000"/>
              </a:solidFill>
            </a:endParaRPr>
          </a:p>
        </p:txBody>
      </p:sp>
      <p:sp>
        <p:nvSpPr>
          <p:cNvPr id="76810" name="Oval 7"/>
          <p:cNvSpPr>
            <a:spLocks noChangeArrowheads="1"/>
          </p:cNvSpPr>
          <p:nvPr/>
        </p:nvSpPr>
        <p:spPr bwMode="auto">
          <a:xfrm>
            <a:off x="612350" y="2124558"/>
            <a:ext cx="7957400" cy="1005055"/>
          </a:xfrm>
          <a:prstGeom prst="ellipse">
            <a:avLst/>
          </a:prstGeom>
          <a:solidFill>
            <a:srgbClr val="90FC24"/>
          </a:solidFill>
          <a:ln w="9525" algn="ctr">
            <a:solidFill>
              <a:srgbClr val="0000CC"/>
            </a:solidFill>
            <a:round/>
            <a:headEnd/>
            <a:tailEnd/>
          </a:ln>
        </p:spPr>
        <p:txBody>
          <a:bodyPr lIns="74295" tIns="8890" rIns="74295" bIns="8890"/>
          <a:lstStyle>
            <a:lvl1pPr algn="l" eaLnBrk="0" hangingPunct="0">
              <a:buChar char="•"/>
              <a:defRPr kumimoji="1" sz="3200">
                <a:solidFill>
                  <a:schemeClr val="tx1"/>
                </a:solidFill>
                <a:latin typeface="Comic Sans MS" pitchFamily="66" charset="0"/>
                <a:ea typeface="ＭＳ Ｐゴシック" charset="-128"/>
              </a:defRPr>
            </a:lvl1pPr>
            <a:lvl2pPr marL="742950" indent="-285750" algn="l" eaLnBrk="0" hangingPunct="0">
              <a:buChar char="–"/>
              <a:defRPr kumimoji="1" sz="2800">
                <a:solidFill>
                  <a:schemeClr val="tx1"/>
                </a:solidFill>
                <a:latin typeface="Comic Sans MS" pitchFamily="66" charset="0"/>
                <a:ea typeface="ＭＳ Ｐゴシック" charset="-128"/>
              </a:defRPr>
            </a:lvl2pPr>
            <a:lvl3pPr marL="1143000" indent="-228600" algn="l" eaLnBrk="0" hangingPunct="0">
              <a:buChar char="•"/>
              <a:defRPr kumimoji="1" sz="2400">
                <a:solidFill>
                  <a:schemeClr val="tx1"/>
                </a:solidFill>
                <a:latin typeface="Comic Sans MS" pitchFamily="66" charset="0"/>
                <a:ea typeface="ＭＳ Ｐゴシック" charset="-128"/>
              </a:defRPr>
            </a:lvl3pPr>
            <a:lvl4pPr marL="1600200" indent="-228600" algn="l" eaLnBrk="0" hangingPunct="0">
              <a:buChar char="–"/>
              <a:defRPr kumimoji="1" sz="2000">
                <a:solidFill>
                  <a:schemeClr val="tx1"/>
                </a:solidFill>
                <a:latin typeface="Comic Sans MS" pitchFamily="66" charset="0"/>
                <a:ea typeface="ＭＳ Ｐゴシック" charset="-128"/>
              </a:defRPr>
            </a:lvl4pPr>
            <a:lvl5pPr marL="2057400" indent="-228600" algn="l" eaLnBrk="0" hangingPunct="0">
              <a:buChar char="»"/>
              <a:defRPr kumimoji="1" sz="2000">
                <a:solidFill>
                  <a:schemeClr val="tx1"/>
                </a:solidFill>
                <a:latin typeface="Comic Sans MS" pitchFamily="66"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9pPr>
          </a:lstStyle>
          <a:p>
            <a:pPr algn="ctr" eaLnBrk="1" hangingPunct="1">
              <a:buNone/>
            </a:pPr>
            <a:r>
              <a:rPr lang="ja-JP" altLang="en-US" sz="2400" b="0" dirty="0">
                <a:solidFill>
                  <a:srgbClr val="000000"/>
                </a:solidFill>
                <a:latin typeface="HG丸ｺﾞｼｯｸM-PRO" pitchFamily="50" charset="-128"/>
                <a:ea typeface="HG丸ｺﾞｼｯｸM-PRO" pitchFamily="50" charset="-128"/>
              </a:rPr>
              <a:t>自分の人権を守り他の人の人権を守ろうとする意識・意欲・態度</a:t>
            </a:r>
            <a:endParaRPr lang="en-US" altLang="ja-JP" sz="2400" i="1" dirty="0">
              <a:solidFill>
                <a:srgbClr val="000000"/>
              </a:solidFill>
              <a:latin typeface="HG丸ｺﾞｼｯｸM-PRO" pitchFamily="50" charset="-128"/>
              <a:ea typeface="HG丸ｺﾞｼｯｸM-PRO" pitchFamily="50" charset="-128"/>
            </a:endParaRPr>
          </a:p>
        </p:txBody>
      </p:sp>
      <p:sp>
        <p:nvSpPr>
          <p:cNvPr id="76811" name="Oval 8"/>
          <p:cNvSpPr>
            <a:spLocks noChangeArrowheads="1"/>
          </p:cNvSpPr>
          <p:nvPr/>
        </p:nvSpPr>
        <p:spPr bwMode="auto">
          <a:xfrm>
            <a:off x="5077578" y="3732926"/>
            <a:ext cx="3744913" cy="869244"/>
          </a:xfrm>
          <a:prstGeom prst="ellipse">
            <a:avLst/>
          </a:prstGeom>
          <a:solidFill>
            <a:srgbClr val="FFFF66"/>
          </a:solidFill>
          <a:ln w="9525" algn="ctr">
            <a:solidFill>
              <a:srgbClr val="FF9900"/>
            </a:solidFill>
            <a:round/>
            <a:headEnd/>
            <a:tailEnd/>
          </a:ln>
        </p:spPr>
        <p:txBody>
          <a:bodyPr lIns="74295" tIns="8890" rIns="74295" bIns="8890"/>
          <a:lstStyle>
            <a:lvl1pPr algn="l" eaLnBrk="0" hangingPunct="0">
              <a:buChar char="•"/>
              <a:defRPr kumimoji="1" sz="3200">
                <a:solidFill>
                  <a:schemeClr val="tx1"/>
                </a:solidFill>
                <a:latin typeface="Comic Sans MS" pitchFamily="66" charset="0"/>
                <a:ea typeface="ＭＳ Ｐゴシック" charset="-128"/>
              </a:defRPr>
            </a:lvl1pPr>
            <a:lvl2pPr marL="742950" indent="-285750" algn="l" eaLnBrk="0" hangingPunct="0">
              <a:buChar char="–"/>
              <a:defRPr kumimoji="1" sz="2800">
                <a:solidFill>
                  <a:schemeClr val="tx1"/>
                </a:solidFill>
                <a:latin typeface="Comic Sans MS" pitchFamily="66" charset="0"/>
                <a:ea typeface="ＭＳ Ｐゴシック" charset="-128"/>
              </a:defRPr>
            </a:lvl2pPr>
            <a:lvl3pPr marL="1143000" indent="-228600" algn="l" eaLnBrk="0" hangingPunct="0">
              <a:buChar char="•"/>
              <a:defRPr kumimoji="1" sz="2400">
                <a:solidFill>
                  <a:schemeClr val="tx1"/>
                </a:solidFill>
                <a:latin typeface="Comic Sans MS" pitchFamily="66" charset="0"/>
                <a:ea typeface="ＭＳ Ｐゴシック" charset="-128"/>
              </a:defRPr>
            </a:lvl3pPr>
            <a:lvl4pPr marL="1600200" indent="-228600" algn="l" eaLnBrk="0" hangingPunct="0">
              <a:buChar char="–"/>
              <a:defRPr kumimoji="1" sz="2000">
                <a:solidFill>
                  <a:schemeClr val="tx1"/>
                </a:solidFill>
                <a:latin typeface="Comic Sans MS" pitchFamily="66" charset="0"/>
                <a:ea typeface="ＭＳ Ｐゴシック" charset="-128"/>
              </a:defRPr>
            </a:lvl4pPr>
            <a:lvl5pPr marL="2057400" indent="-228600" algn="l" eaLnBrk="0" hangingPunct="0">
              <a:buChar char="»"/>
              <a:defRPr kumimoji="1" sz="2000">
                <a:solidFill>
                  <a:schemeClr val="tx1"/>
                </a:solidFill>
                <a:latin typeface="Comic Sans MS" pitchFamily="66"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9pPr>
          </a:lstStyle>
          <a:p>
            <a:pPr algn="ctr" eaLnBrk="1" hangingPunct="1">
              <a:lnSpc>
                <a:spcPct val="100000"/>
              </a:lnSpc>
              <a:spcBef>
                <a:spcPct val="0"/>
              </a:spcBef>
              <a:buFontTx/>
              <a:buNone/>
            </a:pPr>
            <a:r>
              <a:rPr lang="ja-JP" altLang="en-US" sz="3600" i="1" dirty="0">
                <a:solidFill>
                  <a:srgbClr val="000000"/>
                </a:solidFill>
                <a:latin typeface="HG丸ｺﾞｼｯｸM-PRO" pitchFamily="50" charset="-128"/>
                <a:ea typeface="HG丸ｺﾞｼｯｸM-PRO" pitchFamily="50" charset="-128"/>
              </a:rPr>
              <a:t>人権感覚</a:t>
            </a:r>
          </a:p>
        </p:txBody>
      </p:sp>
      <p:sp>
        <p:nvSpPr>
          <p:cNvPr id="3" name="正方形/長方形 2"/>
          <p:cNvSpPr/>
          <p:nvPr/>
        </p:nvSpPr>
        <p:spPr>
          <a:xfrm>
            <a:off x="2414741" y="1430694"/>
            <a:ext cx="1723549" cy="584775"/>
          </a:xfrm>
          <a:prstGeom prst="rect">
            <a:avLst/>
          </a:prstGeom>
          <a:noFill/>
        </p:spPr>
        <p:txBody>
          <a:bodyPr wrap="none">
            <a:spAutoFit/>
          </a:bodyPr>
          <a:lstStyle/>
          <a:p>
            <a:pPr>
              <a:defRPr/>
            </a:pPr>
            <a:r>
              <a:rPr lang="ja-JP" altLang="en-US" sz="4000" b="0" i="1" dirty="0">
                <a:ln w="12700">
                  <a:solidFill>
                    <a:srgbClr val="FF0000">
                      <a:satMod val="155000"/>
                    </a:srgbClr>
                  </a:solidFill>
                  <a:prstDash val="solid"/>
                </a:ln>
                <a:solidFill>
                  <a:srgbClr val="FF3300"/>
                </a:solidFill>
                <a:effectLst>
                  <a:outerShdw blurRad="41275" dist="20320" dir="1800000" algn="tl" rotWithShape="0">
                    <a:srgbClr val="000000">
                      <a:alpha val="40000"/>
                    </a:srgbClr>
                  </a:outerShdw>
                </a:effectLst>
                <a:latin typeface="HG丸ｺﾞｼｯｸM-PRO" panose="020F0600000000000000" pitchFamily="50" charset="-128"/>
                <a:ea typeface="HG丸ｺﾞｼｯｸM-PRO" panose="020F0600000000000000" pitchFamily="50" charset="-128"/>
              </a:rPr>
              <a:t>行動化</a:t>
            </a:r>
          </a:p>
        </p:txBody>
      </p:sp>
      <p:sp>
        <p:nvSpPr>
          <p:cNvPr id="25" name="正方形/長方形 24"/>
          <p:cNvSpPr/>
          <p:nvPr/>
        </p:nvSpPr>
        <p:spPr>
          <a:xfrm>
            <a:off x="471952" y="3036414"/>
            <a:ext cx="2749472" cy="584775"/>
          </a:xfrm>
          <a:prstGeom prst="rect">
            <a:avLst/>
          </a:prstGeom>
          <a:noFill/>
        </p:spPr>
        <p:txBody>
          <a:bodyPr wrap="none">
            <a:spAutoFit/>
          </a:bodyPr>
          <a:lstStyle/>
          <a:p>
            <a:pPr>
              <a:defRPr/>
            </a:pPr>
            <a:r>
              <a:rPr lang="ja-JP" altLang="en-US" sz="4000" b="0" i="1" dirty="0">
                <a:ln w="12700">
                  <a:solidFill>
                    <a:srgbClr val="FFCC00"/>
                  </a:solidFill>
                  <a:prstDash val="solid"/>
                </a:ln>
                <a:solidFill>
                  <a:srgbClr val="FF3300"/>
                </a:solidFill>
                <a:effectLst>
                  <a:outerShdw blurRad="41275" dist="20320" dir="1800000" algn="tl" rotWithShape="0">
                    <a:srgbClr val="000000">
                      <a:alpha val="40000"/>
                    </a:srgbClr>
                  </a:outerShdw>
                </a:effectLst>
                <a:latin typeface="HG丸ｺﾞｼｯｸM-PRO" panose="020F0600000000000000" pitchFamily="50" charset="-128"/>
                <a:ea typeface="HG丸ｺﾞｼｯｸM-PRO" panose="020F0600000000000000" pitchFamily="50" charset="-128"/>
              </a:rPr>
              <a:t>正しい理解</a:t>
            </a:r>
          </a:p>
        </p:txBody>
      </p:sp>
      <p:sp>
        <p:nvSpPr>
          <p:cNvPr id="26" name="正方形/長方形 25"/>
          <p:cNvSpPr/>
          <p:nvPr/>
        </p:nvSpPr>
        <p:spPr>
          <a:xfrm>
            <a:off x="5702056" y="3046919"/>
            <a:ext cx="3262432" cy="584775"/>
          </a:xfrm>
          <a:prstGeom prst="rect">
            <a:avLst/>
          </a:prstGeom>
          <a:noFill/>
        </p:spPr>
        <p:txBody>
          <a:bodyPr wrap="none">
            <a:spAutoFit/>
          </a:bodyPr>
          <a:lstStyle/>
          <a:p>
            <a:pPr>
              <a:defRPr/>
            </a:pPr>
            <a:r>
              <a:rPr lang="ja-JP" altLang="en-US" sz="4000" b="0" i="1" dirty="0">
                <a:ln w="12700">
                  <a:solidFill>
                    <a:srgbClr val="99CCFF"/>
                  </a:solidFill>
                  <a:prstDash val="solid"/>
                </a:ln>
                <a:solidFill>
                  <a:srgbClr val="0000CC"/>
                </a:solidFill>
                <a:effectLst>
                  <a:outerShdw blurRad="41275" dist="20320" dir="1800000" algn="tl" rotWithShape="0">
                    <a:srgbClr val="000000">
                      <a:alpha val="40000"/>
                    </a:srgbClr>
                  </a:outerShdw>
                </a:effectLst>
                <a:latin typeface="HG丸ｺﾞｼｯｸM-PRO" panose="020F0600000000000000" pitchFamily="50" charset="-128"/>
                <a:ea typeface="HG丸ｺﾞｼｯｸM-PRO" panose="020F0600000000000000" pitchFamily="50" charset="-128"/>
              </a:rPr>
              <a:t>高いアンテナ</a:t>
            </a:r>
          </a:p>
        </p:txBody>
      </p:sp>
      <p:sp>
        <p:nvSpPr>
          <p:cNvPr id="16" name="タイトル 1"/>
          <p:cNvSpPr txBox="1">
            <a:spLocks/>
          </p:cNvSpPr>
          <p:nvPr/>
        </p:nvSpPr>
        <p:spPr>
          <a:xfrm>
            <a:off x="719138" y="132966"/>
            <a:ext cx="7772400" cy="374367"/>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latin typeface="HG丸ｺﾞｼｯｸM-PRO" pitchFamily="50" charset="-128"/>
                <a:ea typeface="HG丸ｺﾞｼｯｸM-PRO" pitchFamily="50" charset="-128"/>
              </a:rPr>
              <a:t>人権教育における育てたい資質・能力</a:t>
            </a:r>
            <a:endParaRPr lang="ja-JP" altLang="en-US" sz="3200" dirty="0"/>
          </a:p>
        </p:txBody>
      </p:sp>
      <p:sp>
        <p:nvSpPr>
          <p:cNvPr id="17" name="Oval 7"/>
          <p:cNvSpPr>
            <a:spLocks noChangeArrowheads="1"/>
          </p:cNvSpPr>
          <p:nvPr/>
        </p:nvSpPr>
        <p:spPr bwMode="auto">
          <a:xfrm>
            <a:off x="374212" y="3698766"/>
            <a:ext cx="3814762" cy="910629"/>
          </a:xfrm>
          <a:prstGeom prst="ellipse">
            <a:avLst/>
          </a:prstGeom>
          <a:solidFill>
            <a:srgbClr val="CCECFF"/>
          </a:solidFill>
          <a:ln w="9525" algn="ctr">
            <a:solidFill>
              <a:srgbClr val="0000CC"/>
            </a:solidFill>
            <a:round/>
            <a:headEnd/>
            <a:tailEnd/>
          </a:ln>
        </p:spPr>
        <p:txBody>
          <a:bodyPr lIns="74295" tIns="8890" rIns="74295" bIns="8890"/>
          <a:lstStyle>
            <a:lvl1pPr algn="l" eaLnBrk="0" hangingPunct="0">
              <a:buChar char="•"/>
              <a:defRPr kumimoji="1" sz="3200">
                <a:solidFill>
                  <a:schemeClr val="tx1"/>
                </a:solidFill>
                <a:latin typeface="Comic Sans MS" pitchFamily="66" charset="0"/>
                <a:ea typeface="ＭＳ Ｐゴシック" charset="-128"/>
              </a:defRPr>
            </a:lvl1pPr>
            <a:lvl2pPr marL="742950" indent="-285750" algn="l" eaLnBrk="0" hangingPunct="0">
              <a:buChar char="–"/>
              <a:defRPr kumimoji="1" sz="2800">
                <a:solidFill>
                  <a:schemeClr val="tx1"/>
                </a:solidFill>
                <a:latin typeface="Comic Sans MS" pitchFamily="66" charset="0"/>
                <a:ea typeface="ＭＳ Ｐゴシック" charset="-128"/>
              </a:defRPr>
            </a:lvl2pPr>
            <a:lvl3pPr marL="1143000" indent="-228600" algn="l" eaLnBrk="0" hangingPunct="0">
              <a:buChar char="•"/>
              <a:defRPr kumimoji="1" sz="2400">
                <a:solidFill>
                  <a:schemeClr val="tx1"/>
                </a:solidFill>
                <a:latin typeface="Comic Sans MS" pitchFamily="66" charset="0"/>
                <a:ea typeface="ＭＳ Ｐゴシック" charset="-128"/>
              </a:defRPr>
            </a:lvl3pPr>
            <a:lvl4pPr marL="1600200" indent="-228600" algn="l" eaLnBrk="0" hangingPunct="0">
              <a:buChar char="–"/>
              <a:defRPr kumimoji="1" sz="2000">
                <a:solidFill>
                  <a:schemeClr val="tx1"/>
                </a:solidFill>
                <a:latin typeface="Comic Sans MS" pitchFamily="66" charset="0"/>
                <a:ea typeface="ＭＳ Ｐゴシック" charset="-128"/>
              </a:defRPr>
            </a:lvl4pPr>
            <a:lvl5pPr marL="2057400" indent="-228600" algn="l" eaLnBrk="0" hangingPunct="0">
              <a:buChar char="»"/>
              <a:defRPr kumimoji="1" sz="2000">
                <a:solidFill>
                  <a:schemeClr val="tx1"/>
                </a:solidFill>
                <a:latin typeface="Comic Sans MS" pitchFamily="66"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Comic Sans MS" pitchFamily="66" charset="0"/>
                <a:ea typeface="ＭＳ Ｐゴシック" charset="-128"/>
              </a:defRPr>
            </a:lvl9pPr>
          </a:lstStyle>
          <a:p>
            <a:pPr algn="ctr" eaLnBrk="1" hangingPunct="1">
              <a:lnSpc>
                <a:spcPct val="100000"/>
              </a:lnSpc>
              <a:spcBef>
                <a:spcPct val="0"/>
              </a:spcBef>
              <a:buFontTx/>
              <a:buNone/>
            </a:pPr>
            <a:r>
              <a:rPr lang="ja-JP" altLang="en-US" sz="2400" i="1" dirty="0">
                <a:solidFill>
                  <a:srgbClr val="000000"/>
                </a:solidFill>
                <a:latin typeface="HG丸ｺﾞｼｯｸM-PRO" pitchFamily="50" charset="-128"/>
                <a:ea typeface="HG丸ｺﾞｼｯｸM-PRO" pitchFamily="50" charset="-128"/>
              </a:rPr>
              <a:t>人権に関する</a:t>
            </a:r>
            <a:endParaRPr lang="en-US" altLang="ja-JP" sz="2400" i="1" dirty="0">
              <a:solidFill>
                <a:srgbClr val="000000"/>
              </a:solidFill>
              <a:latin typeface="HG丸ｺﾞｼｯｸM-PRO" pitchFamily="50" charset="-128"/>
              <a:ea typeface="HG丸ｺﾞｼｯｸM-PRO" pitchFamily="50" charset="-128"/>
            </a:endParaRPr>
          </a:p>
          <a:p>
            <a:pPr algn="ctr" eaLnBrk="1" hangingPunct="1">
              <a:lnSpc>
                <a:spcPct val="100000"/>
              </a:lnSpc>
              <a:spcBef>
                <a:spcPct val="0"/>
              </a:spcBef>
              <a:buFontTx/>
              <a:buNone/>
            </a:pPr>
            <a:r>
              <a:rPr lang="ja-JP" altLang="en-US" sz="2400" i="1" dirty="0">
                <a:solidFill>
                  <a:srgbClr val="000000"/>
                </a:solidFill>
                <a:latin typeface="HG丸ｺﾞｼｯｸM-PRO" pitchFamily="50" charset="-128"/>
                <a:ea typeface="HG丸ｺﾞｼｯｸM-PRO" pitchFamily="50" charset="-128"/>
              </a:rPr>
              <a:t>知的理解</a:t>
            </a:r>
          </a:p>
        </p:txBody>
      </p:sp>
      <p:sp>
        <p:nvSpPr>
          <p:cNvPr id="2" name="角丸四角形 1"/>
          <p:cNvSpPr/>
          <p:nvPr/>
        </p:nvSpPr>
        <p:spPr>
          <a:xfrm>
            <a:off x="679525" y="5130138"/>
            <a:ext cx="1889974" cy="574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000000"/>
                </a:solidFill>
                <a:latin typeface="HG丸ｺﾞｼｯｸM-PRO" pitchFamily="50" charset="-128"/>
                <a:ea typeface="HG丸ｺﾞｼｯｸM-PRO" pitchFamily="50" charset="-128"/>
              </a:rPr>
              <a:t>知識的側面</a:t>
            </a:r>
            <a:endParaRPr lang="ja-JP" altLang="en-US" sz="4000" dirty="0">
              <a:solidFill>
                <a:srgbClr val="000000"/>
              </a:solidFill>
              <a:latin typeface="HG丸ｺﾞｼｯｸM-PRO" pitchFamily="50" charset="-128"/>
              <a:ea typeface="HG丸ｺﾞｼｯｸM-PRO" pitchFamily="50" charset="-128"/>
            </a:endParaRPr>
          </a:p>
        </p:txBody>
      </p:sp>
      <p:sp>
        <p:nvSpPr>
          <p:cNvPr id="19" name="角丸四角形 18"/>
          <p:cNvSpPr/>
          <p:nvPr/>
        </p:nvSpPr>
        <p:spPr>
          <a:xfrm>
            <a:off x="3184734" y="5085074"/>
            <a:ext cx="2790009" cy="587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000000"/>
                </a:solidFill>
                <a:latin typeface="HG丸ｺﾞｼｯｸM-PRO" pitchFamily="50" charset="-128"/>
                <a:ea typeface="HG丸ｺﾞｼｯｸM-PRO" pitchFamily="50" charset="-128"/>
              </a:rPr>
              <a:t>価値・態度的側面</a:t>
            </a:r>
          </a:p>
        </p:txBody>
      </p:sp>
      <p:sp>
        <p:nvSpPr>
          <p:cNvPr id="20" name="タイトル 1"/>
          <p:cNvSpPr txBox="1">
            <a:spLocks/>
          </p:cNvSpPr>
          <p:nvPr/>
        </p:nvSpPr>
        <p:spPr>
          <a:xfrm>
            <a:off x="915415" y="6259671"/>
            <a:ext cx="7772400" cy="478180"/>
          </a:xfrm>
          <a:prstGeom prst="rect">
            <a:avLst/>
          </a:prstGeom>
          <a:solidFill>
            <a:srgbClr val="B0F79D"/>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latin typeface="HG丸ｺﾞｼｯｸM-PRO" pitchFamily="50" charset="-128"/>
                <a:ea typeface="HG丸ｺﾞｼｯｸM-PRO" pitchFamily="50" charset="-128"/>
              </a:rPr>
              <a:t>人権教育の成立基盤としての教育・学習環境</a:t>
            </a:r>
            <a:endParaRPr lang="ja-JP" altLang="en-US" sz="3200" dirty="0"/>
          </a:p>
        </p:txBody>
      </p:sp>
      <p:sp>
        <p:nvSpPr>
          <p:cNvPr id="21" name="角丸四角形 20"/>
          <p:cNvSpPr/>
          <p:nvPr/>
        </p:nvSpPr>
        <p:spPr>
          <a:xfrm>
            <a:off x="6598076" y="5046658"/>
            <a:ext cx="1938338" cy="603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000000"/>
                </a:solidFill>
                <a:latin typeface="HG丸ｺﾞｼｯｸM-PRO" pitchFamily="50" charset="-128"/>
                <a:ea typeface="HG丸ｺﾞｼｯｸM-PRO" pitchFamily="50" charset="-128"/>
              </a:rPr>
              <a:t>技能的側面</a:t>
            </a:r>
          </a:p>
        </p:txBody>
      </p:sp>
      <p:sp>
        <p:nvSpPr>
          <p:cNvPr id="6" name="右矢印 5"/>
          <p:cNvSpPr/>
          <p:nvPr/>
        </p:nvSpPr>
        <p:spPr>
          <a:xfrm rot="19115541">
            <a:off x="1722186" y="4767681"/>
            <a:ext cx="565469" cy="239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19115541">
            <a:off x="5463748" y="4711144"/>
            <a:ext cx="565469" cy="239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rot="13007620">
            <a:off x="7104729" y="4711144"/>
            <a:ext cx="565469" cy="239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16200000">
            <a:off x="1363164" y="5626966"/>
            <a:ext cx="522697" cy="671618"/>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rot="16200000">
            <a:off x="7424204" y="5601134"/>
            <a:ext cx="522697" cy="671618"/>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6200000">
            <a:off x="4329702" y="5636305"/>
            <a:ext cx="522697" cy="671618"/>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左右矢印 6"/>
          <p:cNvSpPr/>
          <p:nvPr/>
        </p:nvSpPr>
        <p:spPr>
          <a:xfrm>
            <a:off x="2602521" y="5295632"/>
            <a:ext cx="568484" cy="228736"/>
          </a:xfrm>
          <a:prstGeom prst="lef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右矢印 29"/>
          <p:cNvSpPr/>
          <p:nvPr/>
        </p:nvSpPr>
        <p:spPr>
          <a:xfrm>
            <a:off x="5988472" y="5274749"/>
            <a:ext cx="568484" cy="228736"/>
          </a:xfrm>
          <a:prstGeom prst="lef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995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0736" y="105233"/>
            <a:ext cx="8617527" cy="6624098"/>
          </a:xfrm>
          <a:solidFill>
            <a:schemeClr val="accent6">
              <a:lumMod val="40000"/>
              <a:lumOff val="60000"/>
            </a:schemeClr>
          </a:solidFill>
        </p:spPr>
        <p:txBody>
          <a:bodyPr>
            <a:noAutofit/>
          </a:bodyPr>
          <a:lstStyle/>
          <a:p>
            <a:pPr marL="0" indent="0">
              <a:buNone/>
            </a:pPr>
            <a:r>
              <a:rPr lang="ja-JP" altLang="en-US" sz="3600" dirty="0"/>
              <a:t>①　知識的側面</a:t>
            </a:r>
          </a:p>
          <a:p>
            <a:pPr marL="0" indent="0" algn="just">
              <a:buNone/>
            </a:pPr>
            <a:r>
              <a:rPr lang="ja-JP" altLang="en-US" sz="3600" dirty="0"/>
              <a:t>　　 人権問題を解決したりする上で具体的</a:t>
            </a:r>
            <a:endParaRPr lang="en-US" altLang="ja-JP" sz="3600" dirty="0"/>
          </a:p>
          <a:p>
            <a:pPr marL="0" indent="0" algn="just">
              <a:buNone/>
            </a:pPr>
            <a:r>
              <a:rPr lang="en-US" altLang="ja-JP" sz="3600" dirty="0"/>
              <a:t>  </a:t>
            </a:r>
            <a:r>
              <a:rPr lang="ja-JP" altLang="en-US" sz="3600" dirty="0"/>
              <a:t>に役立つ知識でなければならない</a:t>
            </a:r>
            <a:endParaRPr lang="en-US" altLang="ja-JP" sz="3600" dirty="0"/>
          </a:p>
          <a:p>
            <a:pPr marL="0" indent="0" algn="just">
              <a:buNone/>
            </a:pPr>
            <a:endParaRPr lang="en-US" altLang="ja-JP" sz="2400" dirty="0"/>
          </a:p>
          <a:p>
            <a:pPr marL="0" indent="0" algn="just">
              <a:buNone/>
            </a:pPr>
            <a:r>
              <a:rPr lang="ja-JP" altLang="en-US" sz="3600" dirty="0"/>
              <a:t>（例えば）</a:t>
            </a:r>
            <a:endParaRPr lang="en-US" altLang="ja-JP" sz="3600" dirty="0"/>
          </a:p>
          <a:p>
            <a:pPr marL="0" indent="0" algn="just">
              <a:buNone/>
            </a:pPr>
            <a:r>
              <a:rPr lang="ja-JP" altLang="en-US" sz="3600" dirty="0"/>
              <a:t>  ・　自由，責任，正義，個人の尊厳，権利，　</a:t>
            </a:r>
            <a:endParaRPr lang="en-US" altLang="ja-JP" sz="3600" dirty="0"/>
          </a:p>
          <a:p>
            <a:pPr marL="0" indent="0" algn="just">
              <a:buNone/>
            </a:pPr>
            <a:r>
              <a:rPr lang="ja-JP" altLang="en-US" sz="3600" dirty="0"/>
              <a:t>　義務などの諸概念</a:t>
            </a:r>
            <a:endParaRPr lang="en-US" altLang="ja-JP" sz="3600" dirty="0"/>
          </a:p>
          <a:p>
            <a:pPr marL="0" indent="0" algn="just">
              <a:buNone/>
            </a:pPr>
            <a:r>
              <a:rPr lang="ja-JP" altLang="en-US" sz="3600" dirty="0"/>
              <a:t>  ・　人権の歴史や現状についての知識</a:t>
            </a:r>
            <a:endParaRPr lang="en-US" altLang="ja-JP" sz="3600" dirty="0"/>
          </a:p>
          <a:p>
            <a:pPr marL="0" indent="0" algn="just">
              <a:buNone/>
            </a:pPr>
            <a:r>
              <a:rPr lang="ja-JP" altLang="en-US" sz="3600" dirty="0"/>
              <a:t>  ・　国内法や国際法等々に関する知識</a:t>
            </a:r>
            <a:endParaRPr lang="en-US" altLang="ja-JP" sz="3600" dirty="0"/>
          </a:p>
          <a:p>
            <a:pPr marL="0" indent="0" algn="just">
              <a:buNone/>
            </a:pPr>
            <a:r>
              <a:rPr lang="ja-JP" altLang="en-US" sz="3600" dirty="0"/>
              <a:t>  ・　人権侵害を予防・解決するための実践</a:t>
            </a:r>
            <a:endParaRPr lang="en-US" altLang="ja-JP" sz="3600" dirty="0"/>
          </a:p>
          <a:p>
            <a:pPr marL="0" indent="0" algn="just">
              <a:buNone/>
            </a:pPr>
            <a:r>
              <a:rPr lang="en-US" altLang="ja-JP" sz="3600" dirty="0"/>
              <a:t>   </a:t>
            </a:r>
            <a:r>
              <a:rPr lang="ja-JP" altLang="en-US" sz="3600" dirty="0"/>
              <a:t>的知識等</a:t>
            </a:r>
          </a:p>
        </p:txBody>
      </p:sp>
      <p:sp>
        <p:nvSpPr>
          <p:cNvPr id="4" name="スライド番号プレースホルダー 3"/>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6</a:t>
            </a:fld>
            <a:endParaRPr lang="ja-JP" altLang="en-US">
              <a:solidFill>
                <a:prstClr val="black">
                  <a:tint val="75000"/>
                </a:prstClr>
              </a:solidFill>
            </a:endParaRPr>
          </a:p>
        </p:txBody>
      </p:sp>
    </p:spTree>
    <p:extLst>
      <p:ext uri="{BB962C8B-B14F-4D97-AF65-F5344CB8AC3E}">
        <p14:creationId xmlns:p14="http://schemas.microsoft.com/office/powerpoint/2010/main" val="400887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5" name="コンテンツ プレースホルダー 2"/>
          <p:cNvSpPr txBox="1">
            <a:spLocks/>
          </p:cNvSpPr>
          <p:nvPr/>
        </p:nvSpPr>
        <p:spPr>
          <a:xfrm>
            <a:off x="160420" y="234367"/>
            <a:ext cx="8839202" cy="6370471"/>
          </a:xfrm>
          <a:prstGeom prst="rect">
            <a:avLst/>
          </a:prstGeom>
          <a:solidFill>
            <a:schemeClr val="accent6">
              <a:lumMod val="40000"/>
              <a:lumOff val="60000"/>
            </a:schemeClr>
          </a:solidFill>
        </p:spPr>
        <p:txBody>
          <a:bodyPr vert="horz" lIns="91440" tIns="144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t>②　価値的・態度的側面</a:t>
            </a:r>
          </a:p>
          <a:p>
            <a:pPr marL="0" indent="0" algn="just">
              <a:buNone/>
            </a:pPr>
            <a:r>
              <a:rPr lang="ja-JP" altLang="en-US" sz="3600" spc="-150" dirty="0"/>
              <a:t>  　  知識や技能を実践行動に結びつけるため</a:t>
            </a:r>
            <a:endParaRPr lang="en-US" altLang="ja-JP" sz="3600" spc="-150" dirty="0"/>
          </a:p>
          <a:p>
            <a:pPr marL="0" indent="0" algn="just">
              <a:buNone/>
            </a:pPr>
            <a:r>
              <a:rPr lang="en-US" altLang="ja-JP" sz="3600" spc="-150" dirty="0"/>
              <a:t>   </a:t>
            </a:r>
            <a:r>
              <a:rPr lang="ja-JP" altLang="en-US" sz="3600" spc="-150" dirty="0"/>
              <a:t>には，人権に係る価値や態度を育成が不可</a:t>
            </a:r>
            <a:endParaRPr lang="en-US" altLang="ja-JP" sz="3600" spc="-150" dirty="0"/>
          </a:p>
          <a:p>
            <a:pPr marL="0" indent="0" algn="just">
              <a:buNone/>
            </a:pPr>
            <a:r>
              <a:rPr lang="en-US" altLang="ja-JP" sz="3600" spc="-150" dirty="0"/>
              <a:t>   </a:t>
            </a:r>
            <a:r>
              <a:rPr lang="ja-JP" altLang="en-US" sz="3600" spc="-150" dirty="0"/>
              <a:t>欠である。</a:t>
            </a:r>
            <a:endParaRPr lang="en-US" altLang="ja-JP" sz="3600" spc="-150" dirty="0"/>
          </a:p>
          <a:p>
            <a:pPr marL="0" indent="0" algn="just">
              <a:buNone/>
            </a:pPr>
            <a:endParaRPr lang="en-US" altLang="ja-JP" sz="3600" dirty="0"/>
          </a:p>
          <a:p>
            <a:pPr marL="0" indent="0" algn="just">
              <a:buFont typeface="Arial" panose="020B0604020202020204" pitchFamily="34" charset="0"/>
              <a:buNone/>
            </a:pPr>
            <a:r>
              <a:rPr lang="ja-JP" altLang="en-US" sz="3600" dirty="0"/>
              <a:t>（価値や態度とは）</a:t>
            </a:r>
            <a:endParaRPr lang="en-US" altLang="ja-JP" sz="3600" dirty="0"/>
          </a:p>
          <a:p>
            <a:pPr marL="0" indent="0" algn="just">
              <a:buFont typeface="Arial" panose="020B0604020202020204" pitchFamily="34" charset="0"/>
              <a:buNone/>
            </a:pPr>
            <a:r>
              <a:rPr lang="ja-JP" altLang="en-US" sz="3600" dirty="0"/>
              <a:t>    </a:t>
            </a:r>
            <a:r>
              <a:rPr lang="ja-JP" altLang="en-US" sz="3600" spc="-150" dirty="0"/>
              <a:t>・   人間の尊厳の尊重，自他の人権の尊重，</a:t>
            </a:r>
            <a:endParaRPr lang="en-US" altLang="ja-JP" sz="3600" spc="-150" dirty="0"/>
          </a:p>
          <a:p>
            <a:pPr marL="0" indent="0" algn="just">
              <a:buFont typeface="Arial" panose="020B0604020202020204" pitchFamily="34" charset="0"/>
              <a:buNone/>
            </a:pPr>
            <a:r>
              <a:rPr lang="en-US" altLang="ja-JP" sz="3600" spc="-150" dirty="0"/>
              <a:t>     </a:t>
            </a:r>
            <a:r>
              <a:rPr lang="ja-JP" altLang="en-US" sz="3600" spc="-150" dirty="0"/>
              <a:t>多様性に対する肯定的評価，責任感</a:t>
            </a:r>
            <a:endParaRPr lang="en-US" altLang="ja-JP" sz="3600" spc="-150" dirty="0"/>
          </a:p>
          <a:p>
            <a:pPr marL="0" indent="0" algn="just">
              <a:buFont typeface="Arial" panose="020B0604020202020204" pitchFamily="34" charset="0"/>
              <a:buNone/>
            </a:pPr>
            <a:r>
              <a:rPr lang="en-US" altLang="ja-JP" sz="3600" spc="-150" dirty="0"/>
              <a:t>    </a:t>
            </a:r>
            <a:r>
              <a:rPr lang="ja-JP" altLang="en-US" sz="3600" spc="-150" dirty="0"/>
              <a:t>・   正義や自由の実現のために活動しようと</a:t>
            </a:r>
            <a:endParaRPr lang="en-US" altLang="ja-JP" sz="3600" spc="-150" dirty="0"/>
          </a:p>
          <a:p>
            <a:pPr marL="0" indent="0" algn="just">
              <a:buFont typeface="Arial" panose="020B0604020202020204" pitchFamily="34" charset="0"/>
              <a:buNone/>
            </a:pPr>
            <a:r>
              <a:rPr lang="en-US" altLang="ja-JP" sz="3600" spc="-150" dirty="0"/>
              <a:t>    </a:t>
            </a:r>
            <a:r>
              <a:rPr lang="ja-JP" altLang="en-US" sz="3600" spc="-150" dirty="0"/>
              <a:t>する意欲など</a:t>
            </a:r>
            <a:endParaRPr lang="en-US" altLang="ja-JP" sz="3600" spc="-150" dirty="0"/>
          </a:p>
        </p:txBody>
      </p:sp>
    </p:spTree>
    <p:extLst>
      <p:ext uri="{BB962C8B-B14F-4D97-AF65-F5344CB8AC3E}">
        <p14:creationId xmlns:p14="http://schemas.microsoft.com/office/powerpoint/2010/main" val="38447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6" name="コンテンツ プレースホルダー 2"/>
          <p:cNvSpPr txBox="1">
            <a:spLocks/>
          </p:cNvSpPr>
          <p:nvPr/>
        </p:nvSpPr>
        <p:spPr>
          <a:xfrm>
            <a:off x="280735" y="206940"/>
            <a:ext cx="8617527" cy="6442347"/>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t>③  技能的側面</a:t>
            </a:r>
          </a:p>
          <a:p>
            <a:pPr marL="0" indent="0" algn="just">
              <a:buFont typeface="Arial" panose="020B0604020202020204" pitchFamily="34" charset="0"/>
              <a:buNone/>
            </a:pPr>
            <a:r>
              <a:rPr lang="ja-JP" altLang="en-US" sz="3600" dirty="0"/>
              <a:t>　  人権に関する知識の内容を感受し，共感   </a:t>
            </a:r>
            <a:endParaRPr lang="en-US" altLang="ja-JP" sz="3600" dirty="0"/>
          </a:p>
          <a:p>
            <a:pPr marL="0" indent="0" algn="just">
              <a:buFont typeface="Arial" panose="020B0604020202020204" pitchFamily="34" charset="0"/>
              <a:buNone/>
            </a:pPr>
            <a:r>
              <a:rPr lang="en-US" altLang="ja-JP" sz="3600" dirty="0"/>
              <a:t> </a:t>
            </a:r>
            <a:r>
              <a:rPr lang="ja-JP" altLang="en-US" sz="3600" dirty="0"/>
              <a:t>的に受けとめ，それを内面化する技能が大</a:t>
            </a:r>
            <a:endParaRPr lang="en-US" altLang="ja-JP" sz="3600" dirty="0"/>
          </a:p>
          <a:p>
            <a:pPr marL="0" indent="0" algn="just">
              <a:buFont typeface="Arial" panose="020B0604020202020204" pitchFamily="34" charset="0"/>
              <a:buNone/>
            </a:pPr>
            <a:r>
              <a:rPr lang="en-US" altLang="ja-JP" sz="3600" dirty="0"/>
              <a:t> </a:t>
            </a:r>
            <a:r>
              <a:rPr lang="ja-JP" altLang="en-US" sz="3600" dirty="0"/>
              <a:t>切である。</a:t>
            </a:r>
            <a:endParaRPr lang="en-US" altLang="ja-JP" sz="3600" dirty="0"/>
          </a:p>
          <a:p>
            <a:pPr marL="0" indent="0" algn="just">
              <a:buFont typeface="Arial" panose="020B0604020202020204" pitchFamily="34" charset="0"/>
              <a:buNone/>
            </a:pPr>
            <a:endParaRPr lang="en-US" altLang="ja-JP" sz="1100" dirty="0"/>
          </a:p>
          <a:p>
            <a:pPr marL="0" indent="0" algn="just">
              <a:buFont typeface="Arial" panose="020B0604020202020204" pitchFamily="34" charset="0"/>
              <a:buNone/>
            </a:pPr>
            <a:r>
              <a:rPr lang="ja-JP" altLang="en-US" sz="3600" dirty="0"/>
              <a:t>（技能とは）</a:t>
            </a:r>
            <a:endParaRPr lang="en-US" altLang="ja-JP" sz="3600" dirty="0"/>
          </a:p>
          <a:p>
            <a:pPr marL="0" indent="0" algn="just">
              <a:buFont typeface="Arial" panose="020B0604020202020204" pitchFamily="34" charset="0"/>
              <a:buNone/>
            </a:pPr>
            <a:r>
              <a:rPr lang="ja-JP" altLang="en-US" dirty="0"/>
              <a:t>　・コミュニケーション技能</a:t>
            </a:r>
            <a:endParaRPr lang="en-US" altLang="ja-JP" dirty="0"/>
          </a:p>
          <a:p>
            <a:pPr marL="0" indent="0" algn="just">
              <a:buFont typeface="Arial" panose="020B0604020202020204" pitchFamily="34" charset="0"/>
              <a:buNone/>
            </a:pPr>
            <a:r>
              <a:rPr lang="ja-JP" altLang="en-US" dirty="0"/>
              <a:t>　・合理的・分析的に思考する技能</a:t>
            </a:r>
            <a:endParaRPr lang="en-US" altLang="ja-JP" dirty="0"/>
          </a:p>
          <a:p>
            <a:pPr marL="0" indent="0" algn="just">
              <a:buFont typeface="Arial" panose="020B0604020202020204" pitchFamily="34" charset="0"/>
              <a:buNone/>
            </a:pPr>
            <a:r>
              <a:rPr lang="ja-JP" altLang="en-US" dirty="0"/>
              <a:t>　・偏見や差別を見きわめる技能</a:t>
            </a:r>
            <a:endParaRPr lang="en-US" altLang="ja-JP" dirty="0"/>
          </a:p>
          <a:p>
            <a:pPr marL="0" indent="0" algn="just">
              <a:buFont typeface="Arial" panose="020B0604020202020204" pitchFamily="34" charset="0"/>
              <a:buNone/>
            </a:pPr>
            <a:r>
              <a:rPr lang="ja-JP" altLang="en-US" dirty="0"/>
              <a:t>　・相違を認めて受容できる技能</a:t>
            </a:r>
            <a:endParaRPr lang="en-US" altLang="ja-JP" dirty="0"/>
          </a:p>
          <a:p>
            <a:pPr marL="0" indent="0" algn="just">
              <a:buFont typeface="Arial" panose="020B0604020202020204" pitchFamily="34" charset="0"/>
              <a:buNone/>
            </a:pPr>
            <a:r>
              <a:rPr lang="ja-JP" altLang="en-US" dirty="0"/>
              <a:t>　・協力的・建設的に問題解決する技能</a:t>
            </a:r>
            <a:endParaRPr lang="en-US" altLang="ja-JP" dirty="0"/>
          </a:p>
          <a:p>
            <a:pPr marL="0" indent="0" algn="just">
              <a:buFont typeface="Arial" panose="020B0604020202020204" pitchFamily="34" charset="0"/>
              <a:buNone/>
            </a:pPr>
            <a:r>
              <a:rPr lang="ja-JP" altLang="en-US" dirty="0"/>
              <a:t>　・責任を負う技能</a:t>
            </a:r>
          </a:p>
        </p:txBody>
      </p:sp>
    </p:spTree>
    <p:extLst>
      <p:ext uri="{BB962C8B-B14F-4D97-AF65-F5344CB8AC3E}">
        <p14:creationId xmlns:p14="http://schemas.microsoft.com/office/powerpoint/2010/main" val="335028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9</a:t>
            </a:fld>
            <a:endParaRPr lang="ja-JP" altLang="en-US">
              <a:solidFill>
                <a:prstClr val="black">
                  <a:tint val="75000"/>
                </a:prstClr>
              </a:solidFill>
            </a:endParaRPr>
          </a:p>
        </p:txBody>
      </p:sp>
      <p:pic>
        <p:nvPicPr>
          <p:cNvPr id="11" name="図 10"/>
          <p:cNvPicPr>
            <a:picLocks noChangeAspect="1"/>
          </p:cNvPicPr>
          <p:nvPr/>
        </p:nvPicPr>
        <p:blipFill>
          <a:blip r:embed="rId3"/>
          <a:stretch>
            <a:fillRect/>
          </a:stretch>
        </p:blipFill>
        <p:spPr>
          <a:xfrm>
            <a:off x="6014213" y="1454883"/>
            <a:ext cx="3230899" cy="2996072"/>
          </a:xfrm>
          <a:prstGeom prst="rect">
            <a:avLst/>
          </a:prstGeom>
        </p:spPr>
      </p:pic>
      <p:pic>
        <p:nvPicPr>
          <p:cNvPr id="13" name="図 12"/>
          <p:cNvPicPr>
            <a:picLocks noChangeAspect="1"/>
          </p:cNvPicPr>
          <p:nvPr/>
        </p:nvPicPr>
        <p:blipFill>
          <a:blip r:embed="rId4"/>
          <a:stretch>
            <a:fillRect/>
          </a:stretch>
        </p:blipFill>
        <p:spPr>
          <a:xfrm>
            <a:off x="6516954" y="3044184"/>
            <a:ext cx="2527788" cy="2474757"/>
          </a:xfrm>
          <a:prstGeom prst="rect">
            <a:avLst/>
          </a:prstGeom>
        </p:spPr>
      </p:pic>
      <p:pic>
        <p:nvPicPr>
          <p:cNvPr id="2" name="図 1"/>
          <p:cNvPicPr>
            <a:picLocks noChangeAspect="1"/>
          </p:cNvPicPr>
          <p:nvPr/>
        </p:nvPicPr>
        <p:blipFill>
          <a:blip r:embed="rId5"/>
          <a:stretch>
            <a:fillRect/>
          </a:stretch>
        </p:blipFill>
        <p:spPr>
          <a:xfrm>
            <a:off x="233490" y="281291"/>
            <a:ext cx="5921126" cy="6440185"/>
          </a:xfrm>
          <a:prstGeom prst="rect">
            <a:avLst/>
          </a:prstGeom>
        </p:spPr>
      </p:pic>
      <p:pic>
        <p:nvPicPr>
          <p:cNvPr id="12" name="図 11"/>
          <p:cNvPicPr>
            <a:picLocks noChangeAspect="1"/>
          </p:cNvPicPr>
          <p:nvPr/>
        </p:nvPicPr>
        <p:blipFill>
          <a:blip r:embed="rId6"/>
          <a:stretch>
            <a:fillRect/>
          </a:stretch>
        </p:blipFill>
        <p:spPr>
          <a:xfrm>
            <a:off x="4387981" y="1183989"/>
            <a:ext cx="2799737" cy="1418534"/>
          </a:xfrm>
          <a:prstGeom prst="rect">
            <a:avLst/>
          </a:prstGeom>
        </p:spPr>
      </p:pic>
    </p:spTree>
    <p:extLst>
      <p:ext uri="{BB962C8B-B14F-4D97-AF65-F5344CB8AC3E}">
        <p14:creationId xmlns:p14="http://schemas.microsoft.com/office/powerpoint/2010/main" val="3458823058"/>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4577</TotalTime>
  <Words>2519</Words>
  <Application>Microsoft Office PowerPoint</Application>
  <PresentationFormat>画面に合わせる (4:3)</PresentationFormat>
  <Paragraphs>197</Paragraphs>
  <Slides>13</Slides>
  <Notes>13</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13</vt:i4>
      </vt:variant>
    </vt:vector>
  </HeadingPairs>
  <TitlesOfParts>
    <vt:vector size="31" baseType="lpstr">
      <vt:lpstr>BIZ UDPゴシック</vt:lpstr>
      <vt:lpstr>BIZ UDゴシック</vt:lpstr>
      <vt:lpstr>BIZ UD明朝 Medium</vt:lpstr>
      <vt:lpstr>HGP創英角ｺﾞｼｯｸUB</vt:lpstr>
      <vt:lpstr>HGS創英角ｺﾞｼｯｸUB</vt:lpstr>
      <vt:lpstr>HGｺﾞｼｯｸM</vt:lpstr>
      <vt:lpstr>HG丸ｺﾞｼｯｸM-PRO</vt:lpstr>
      <vt:lpstr>ＭＳ Ｐゴシック</vt:lpstr>
      <vt:lpstr>ＭＳ ゴシック</vt:lpstr>
      <vt:lpstr>Arial</vt:lpstr>
      <vt:lpstr>Calibri</vt:lpstr>
      <vt:lpstr>Calibri Light</vt:lpstr>
      <vt:lpstr>Comic Sans MS</vt:lpstr>
      <vt:lpstr>Georgia</vt:lpstr>
      <vt:lpstr>Times New Roman</vt:lpstr>
      <vt:lpstr>Trebuchet MS</vt:lpstr>
      <vt:lpstr>スリップストリーム</vt:lpstr>
      <vt:lpstr>Office テーマ</vt:lpstr>
      <vt:lpstr>　人権教育における   　　　　　　育てたい資質・能力</vt:lpstr>
      <vt:lpstr>PowerPoint プレゼンテーション</vt:lpstr>
      <vt:lpstr>PowerPoint プレゼンテーション</vt:lpstr>
      <vt:lpstr>人権感覚とは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人権教育に係る教職員の基本姿勢の到達目標 ＭｏｍＧｓ（モムジーズ）</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黒川 周一</cp:lastModifiedBy>
  <cp:revision>329</cp:revision>
  <cp:lastPrinted>2021-03-26T08:38:54Z</cp:lastPrinted>
  <dcterms:created xsi:type="dcterms:W3CDTF">2020-05-11T09:35:31Z</dcterms:created>
  <dcterms:modified xsi:type="dcterms:W3CDTF">2023-03-24T05:35:31Z</dcterms:modified>
</cp:coreProperties>
</file>