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handoutMasterIdLst>
    <p:handoutMasterId r:id="rId16"/>
  </p:handoutMasterIdLst>
  <p:sldIdLst>
    <p:sldId id="417" r:id="rId3"/>
    <p:sldId id="406" r:id="rId4"/>
    <p:sldId id="409" r:id="rId5"/>
    <p:sldId id="408" r:id="rId6"/>
    <p:sldId id="424" r:id="rId7"/>
    <p:sldId id="410" r:id="rId8"/>
    <p:sldId id="420" r:id="rId9"/>
    <p:sldId id="418" r:id="rId10"/>
    <p:sldId id="415" r:id="rId11"/>
    <p:sldId id="422" r:id="rId12"/>
    <p:sldId id="419" r:id="rId13"/>
    <p:sldId id="312"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CCFF"/>
    <a:srgbClr val="000000"/>
    <a:srgbClr val="CCFFCC"/>
    <a:srgbClr val="FFFF99"/>
    <a:srgbClr val="CCFFFF"/>
    <a:srgbClr val="FF0066"/>
    <a:srgbClr val="FFCC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8" autoAdjust="0"/>
    <p:restoredTop sz="62827" autoAdjust="0"/>
  </p:normalViewPr>
  <p:slideViewPr>
    <p:cSldViewPr snapToGrid="0">
      <p:cViewPr varScale="1">
        <p:scale>
          <a:sx n="42" d="100"/>
          <a:sy n="42" d="100"/>
        </p:scale>
        <p:origin x="1876" y="32"/>
      </p:cViewPr>
      <p:guideLst/>
    </p:cSldViewPr>
  </p:slideViewPr>
  <p:outlineViewPr>
    <p:cViewPr>
      <p:scale>
        <a:sx n="33" d="100"/>
        <a:sy n="33" d="100"/>
      </p:scale>
      <p:origin x="0" y="-6252"/>
    </p:cViewPr>
  </p:outlineViewPr>
  <p:notesTextViewPr>
    <p:cViewPr>
      <p:scale>
        <a:sx n="125" d="100"/>
        <a:sy n="125"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Sheet1!$D$3:$O$3</c:f>
              <c:numCache>
                <c:formatCode>0.0_ </c:formatCode>
                <c:ptCount val="12"/>
                <c:pt idx="0">
                  <c:v>1.2</c:v>
                </c:pt>
                <c:pt idx="1">
                  <c:v>13.5</c:v>
                </c:pt>
                <c:pt idx="2">
                  <c:v>0.7</c:v>
                </c:pt>
                <c:pt idx="3">
                  <c:v>14.9</c:v>
                </c:pt>
                <c:pt idx="4">
                  <c:v>17.8</c:v>
                </c:pt>
                <c:pt idx="5">
                  <c:v>22</c:v>
                </c:pt>
                <c:pt idx="6">
                  <c:v>22.2</c:v>
                </c:pt>
                <c:pt idx="7">
                  <c:v>27.9</c:v>
                </c:pt>
                <c:pt idx="8">
                  <c:v>28.4</c:v>
                </c:pt>
                <c:pt idx="9">
                  <c:v>31.7</c:v>
                </c:pt>
                <c:pt idx="10">
                  <c:v>33.6</c:v>
                </c:pt>
                <c:pt idx="11">
                  <c:v>44.7</c:v>
                </c:pt>
              </c:numCache>
            </c:numRef>
          </c:val>
          <c:extLst>
            <c:ext xmlns:c16="http://schemas.microsoft.com/office/drawing/2014/chart" uri="{C3380CC4-5D6E-409C-BE32-E72D297353CC}">
              <c16:uniqueId val="{00000000-BEEF-40DF-B73F-9CD080AF5BBC}"/>
            </c:ext>
          </c:extLst>
        </c:ser>
        <c:dLbls>
          <c:showLegendKey val="0"/>
          <c:showVal val="0"/>
          <c:showCatName val="0"/>
          <c:showSerName val="0"/>
          <c:showPercent val="0"/>
          <c:showBubbleSize val="0"/>
        </c:dLbls>
        <c:gapWidth val="20"/>
        <c:overlap val="30"/>
        <c:axId val="590344168"/>
        <c:axId val="590342856"/>
      </c:barChart>
      <c:catAx>
        <c:axId val="590344168"/>
        <c:scaling>
          <c:orientation val="minMax"/>
        </c:scaling>
        <c:delete val="1"/>
        <c:axPos val="l"/>
        <c:numFmt formatCode="General" sourceLinked="1"/>
        <c:majorTickMark val="none"/>
        <c:minorTickMark val="none"/>
        <c:tickLblPos val="nextTo"/>
        <c:crossAx val="590342856"/>
        <c:crosses val="autoZero"/>
        <c:auto val="1"/>
        <c:lblAlgn val="ctr"/>
        <c:lblOffset val="100"/>
        <c:noMultiLvlLbl val="0"/>
      </c:catAx>
      <c:valAx>
        <c:axId val="590342856"/>
        <c:scaling>
          <c:orientation val="minMax"/>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59034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2"/>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1"/>
            <a:ext cx="2949786" cy="498692"/>
          </a:xfrm>
          <a:prstGeom prst="rect">
            <a:avLst/>
          </a:prstGeom>
        </p:spPr>
        <p:txBody>
          <a:bodyPr vert="horz" lIns="91559" tIns="45779" rIns="91559" bIns="45779" rtlCol="0"/>
          <a:lstStyle>
            <a:lvl1pPr algn="r">
              <a:defRPr sz="1200"/>
            </a:lvl1pPr>
          </a:lstStyle>
          <a:p>
            <a:fld id="{32DCD440-C21B-4EF5-A4D3-BB56BB656102}" type="datetimeFigureOut">
              <a:rPr kumimoji="1" lang="ja-JP" altLang="en-US" smtClean="0"/>
              <a:t>2024/10/21</a:t>
            </a:fld>
            <a:endParaRPr kumimoji="1" lang="ja-JP" altLang="en-US"/>
          </a:p>
        </p:txBody>
      </p:sp>
      <p:sp>
        <p:nvSpPr>
          <p:cNvPr id="4" name="フッター プレースホルダー 3"/>
          <p:cNvSpPr>
            <a:spLocks noGrp="1"/>
          </p:cNvSpPr>
          <p:nvPr>
            <p:ph type="ftr" sz="quarter" idx="2"/>
          </p:nvPr>
        </p:nvSpPr>
        <p:spPr>
          <a:xfrm>
            <a:off x="2"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6" cy="498692"/>
          </a:xfrm>
          <a:prstGeom prst="rect">
            <a:avLst/>
          </a:prstGeom>
        </p:spPr>
        <p:txBody>
          <a:bodyPr vert="horz" lIns="91559" tIns="45779" rIns="91559" bIns="45779"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2"/>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2"/>
          </a:xfrm>
          <a:prstGeom prst="rect">
            <a:avLst/>
          </a:prstGeom>
        </p:spPr>
        <p:txBody>
          <a:bodyPr vert="horz" lIns="91559" tIns="45779" rIns="91559" bIns="45779" rtlCol="0"/>
          <a:lstStyle>
            <a:lvl1pPr algn="r">
              <a:defRPr sz="1200"/>
            </a:lvl1pPr>
          </a:lstStyle>
          <a:p>
            <a:fld id="{C6B2C924-E609-4431-B130-84FA06EF891B}" type="datetimeFigureOut">
              <a:rPr kumimoji="1" lang="ja-JP" altLang="en-US" smtClean="0"/>
              <a:t>2024/10/21</a:t>
            </a:fld>
            <a:endParaRPr kumimoji="1" lang="ja-JP" altLang="en-US"/>
          </a:p>
        </p:txBody>
      </p:sp>
      <p:sp>
        <p:nvSpPr>
          <p:cNvPr id="4" name="スライド イメージ プレースホルダー 3"/>
          <p:cNvSpPr>
            <a:spLocks noGrp="1" noRot="1" noChangeAspect="1"/>
          </p:cNvSpPr>
          <p:nvPr>
            <p:ph type="sldImg" idx="2"/>
          </p:nvPr>
        </p:nvSpPr>
        <p:spPr>
          <a:xfrm>
            <a:off x="1169988" y="1244600"/>
            <a:ext cx="4467225" cy="3351213"/>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59" tIns="45779" rIns="91559" bIns="45779"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ＭＳ ゴシック" panose="020B0609070205080204" pitchFamily="49" charset="-128"/>
                <a:ea typeface="ＭＳ ゴシック" panose="020B0609070205080204" pitchFamily="49" charset="-128"/>
              </a:rPr>
              <a:t>　人権同和教育課ｅコンテンツ</a:t>
            </a:r>
            <a:r>
              <a:rPr lang="en-US" altLang="ja-JP" dirty="0">
                <a:latin typeface="ＭＳ ゴシック" panose="020B0609070205080204" pitchFamily="49" charset="-128"/>
                <a:ea typeface="ＭＳ ゴシック" panose="020B0609070205080204" pitchFamily="49" charset="-128"/>
              </a:rPr>
              <a:t>No.</a:t>
            </a:r>
            <a:r>
              <a:rPr lang="ja-JP" altLang="en-US" dirty="0">
                <a:latin typeface="ＭＳ ゴシック" panose="020B0609070205080204" pitchFamily="49" charset="-128"/>
                <a:ea typeface="ＭＳ ゴシック" panose="020B0609070205080204" pitchFamily="49" charset="-128"/>
              </a:rPr>
              <a:t>３</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「高齢者の人権」</a:t>
            </a:r>
            <a:endParaRPr lang="en-US" altLang="ja-JP" dirty="0">
              <a:latin typeface="ＭＳ ゴシック" panose="020B0609070205080204" pitchFamily="49" charset="-128"/>
              <a:ea typeface="ＭＳ ゴシック" panose="020B0609070205080204" pitchFamily="49" charset="-128"/>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0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85" indent="-287712" defTabSz="91400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434"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408"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381"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176"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970"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764"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559"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50069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また，この他にも学校</a:t>
            </a:r>
            <a:r>
              <a:rPr kumimoji="1" lang="ja-JP" altLang="en-US">
                <a:latin typeface="ＭＳ ゴシック" panose="020B0609070205080204" pitchFamily="49" charset="-128"/>
                <a:ea typeface="ＭＳ ゴシック" panose="020B0609070205080204" pitchFamily="49" charset="-128"/>
              </a:rPr>
              <a:t>での学習例</a:t>
            </a:r>
            <a:r>
              <a:rPr kumimoji="1" lang="ja-JP" altLang="en-US" dirty="0">
                <a:latin typeface="ＭＳ ゴシック" panose="020B0609070205080204" pitchFamily="49" charset="-128"/>
                <a:ea typeface="ＭＳ ゴシック" panose="020B0609070205080204" pitchFamily="49" charset="-128"/>
              </a:rPr>
              <a:t>を紹介します。</a:t>
            </a:r>
            <a:endParaRPr kumimoji="1" lang="en-US" altLang="ja-JP" dirty="0">
              <a:latin typeface="ＭＳ ゴシック" panose="020B0609070205080204" pitchFamily="49" charset="-128"/>
              <a:ea typeface="ＭＳ ゴシック" panose="020B0609070205080204" pitchFamily="49" charset="-128"/>
            </a:endParaRPr>
          </a:p>
          <a:p>
            <a:pPr defTabSz="915589"/>
            <a:r>
              <a:rPr kumimoji="1" lang="ja-JP" altLang="en-US" dirty="0">
                <a:latin typeface="ＭＳ ゴシック" panose="020B0609070205080204" pitchFamily="49" charset="-128"/>
                <a:ea typeface="ＭＳ ゴシック" panose="020B0609070205080204" pitchFamily="49" charset="-128"/>
              </a:rPr>
              <a:t>　高齢者への尊敬や感謝の心を育てる取組として，小学校では，総合的な学習の時間を活用して，高齢者福祉施設を訪問してのふれあい活動，伝統芸能の継承，昔遊びなどの活動などが考えられます。</a:t>
            </a:r>
            <a:endParaRPr kumimoji="1" lang="en-US" altLang="ja-JP" dirty="0">
              <a:latin typeface="ＭＳ ゴシック" panose="020B0609070205080204" pitchFamily="49" charset="-128"/>
              <a:ea typeface="ＭＳ ゴシック" panose="020B0609070205080204" pitchFamily="49" charset="-128"/>
            </a:endParaRPr>
          </a:p>
          <a:p>
            <a:pPr defTabSz="915589"/>
            <a:r>
              <a:rPr kumimoji="1" lang="ja-JP" altLang="en-US" dirty="0">
                <a:latin typeface="ＭＳ ゴシック" panose="020B0609070205080204" pitchFamily="49" charset="-128"/>
                <a:ea typeface="ＭＳ ゴシック" panose="020B0609070205080204" pitchFamily="49" charset="-128"/>
              </a:rPr>
              <a:t>　中学校では，総合的な学習の時間に，高齢者の生活の様子や抱える課題について話合いを行うことや，専門家の話を聞く活動を行ったり，高齢者の疑似体験を行ったりする活動などが考えられます。</a:t>
            </a:r>
            <a:endParaRPr kumimoji="1" lang="en-US" altLang="ja-JP" dirty="0">
              <a:latin typeface="ＭＳ ゴシック" panose="020B0609070205080204" pitchFamily="49" charset="-128"/>
              <a:ea typeface="ＭＳ ゴシック" panose="020B0609070205080204" pitchFamily="49" charset="-128"/>
            </a:endParaRPr>
          </a:p>
          <a:p>
            <a:pPr defTabSz="915589"/>
            <a:r>
              <a:rPr kumimoji="1" lang="ja-JP" altLang="en-US" dirty="0">
                <a:latin typeface="ＭＳ ゴシック" panose="020B0609070205080204" pitchFamily="49" charset="-128"/>
                <a:ea typeface="ＭＳ ゴシック" panose="020B0609070205080204" pitchFamily="49" charset="-128"/>
              </a:rPr>
              <a:t>　高等学校では，家庭科で，高齢者疑似体験や視聴覚教材などを通して，高齢期の心身の特徴，高齢者を取り巻く社会環境，高齢者の尊厳と自立生活の支援や介護について理解するなどの学習が考えられます。</a:t>
            </a:r>
            <a:endParaRPr kumimoji="1" lang="en-US" altLang="ja-JP" dirty="0">
              <a:latin typeface="ＭＳ ゴシック" panose="020B0609070205080204" pitchFamily="49" charset="-128"/>
              <a:ea typeface="ＭＳ ゴシック" panose="020B0609070205080204" pitchFamily="49" charset="-128"/>
            </a:endParaRPr>
          </a:p>
          <a:p>
            <a:pPr defTabSz="915589"/>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pPr defTabSz="915589"/>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195098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学校において，</a:t>
            </a:r>
            <a:r>
              <a:rPr kumimoji="1" lang="ja-JP" altLang="en-US">
                <a:latin typeface="ＭＳ ゴシック" panose="020B0609070205080204" pitchFamily="49" charset="-128"/>
                <a:ea typeface="ＭＳ ゴシック" panose="020B0609070205080204" pitchFamily="49" charset="-128"/>
              </a:rPr>
              <a:t>高齢者と児童生徒の</a:t>
            </a:r>
            <a:r>
              <a:rPr kumimoji="1" lang="ja-JP" altLang="en-US" dirty="0">
                <a:latin typeface="ＭＳ ゴシック" panose="020B0609070205080204" pitchFamily="49" charset="-128"/>
                <a:ea typeface="ＭＳ ゴシック" panose="020B0609070205080204" pitchFamily="49" charset="-128"/>
              </a:rPr>
              <a:t>出会う機会には，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　学校応援団として，学習支援ボランティアや登下校の見守り活動を依頼する。</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　県民週間に交流給食や学習発表会に招待する。　などが考えられます。</a:t>
            </a: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こうした学校教育の様々な機会を捉えて，高齢者の人権を尊重しようとする気持ちや態度を育む取組を推進することが大切です。</a:t>
            </a:r>
            <a:endParaRPr kumimoji="1" lang="en-US" altLang="ja-JP" dirty="0">
              <a:latin typeface="ＭＳ ゴシック" panose="020B0609070205080204" pitchFamily="49" charset="-128"/>
              <a:ea typeface="ＭＳ ゴシック" panose="020B0609070205080204" pitchFamily="49" charset="-128"/>
            </a:endParaRPr>
          </a:p>
          <a:p>
            <a:pPr defTabSz="915589">
              <a:defRPr/>
            </a:pPr>
            <a:r>
              <a:rPr kumimoji="1" lang="ja-JP" altLang="en-US" dirty="0">
                <a:latin typeface="ＭＳ ゴシック" panose="020B0609070205080204" pitchFamily="49" charset="-128"/>
                <a:ea typeface="ＭＳ ゴシック" panose="020B0609070205080204" pitchFamily="49" charset="-128"/>
              </a:rPr>
              <a:t>　なお，高齢者との交流活動では，「地域行事で協働する際，どのような工夫をしたらよいだろうか」や「生活経験から導かれた知恵や工夫で現在につながっているものは何だろうか」など，ねらいを明確にして活動に臨むようにする必要があります。</a:t>
            </a:r>
            <a:endParaRPr kumimoji="1" lang="en-US" altLang="ja-JP" dirty="0">
              <a:latin typeface="ＭＳ ゴシック" panose="020B0609070205080204" pitchFamily="49" charset="-128"/>
              <a:ea typeface="ＭＳ ゴシック" panose="020B0609070205080204" pitchFamily="49" charset="-128"/>
            </a:endParaRPr>
          </a:p>
          <a:p>
            <a:pPr defTabSz="915589">
              <a:defRPr/>
            </a:pPr>
            <a:r>
              <a:rPr kumimoji="1" lang="ja-JP" altLang="en-US" dirty="0">
                <a:latin typeface="ＭＳ ゴシック" panose="020B0609070205080204" pitchFamily="49" charset="-128"/>
                <a:ea typeface="ＭＳ ゴシック" panose="020B0609070205080204" pitchFamily="49" charset="-128"/>
              </a:rPr>
              <a:t>　また，高齢者といっても，健康状態や高齢者としての自覚など，個々の状況にはそれぞれ個人差があることに留意する必要もあります。　</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59439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ＭＳ ゴシック" panose="020B0609070205080204" pitchFamily="49" charset="-128"/>
                <a:ea typeface="ＭＳ ゴシック" panose="020B0609070205080204" pitchFamily="49" charset="-128"/>
              </a:rPr>
              <a:t>　今日の学びを</a:t>
            </a:r>
          </a:p>
          <a:p>
            <a:r>
              <a:rPr lang="ja-JP" altLang="en-US" dirty="0">
                <a:latin typeface="ＭＳ ゴシック" panose="020B0609070205080204" pitchFamily="49" charset="-128"/>
                <a:ea typeface="ＭＳ ゴシック" panose="020B0609070205080204" pitchFamily="49" charset="-128"/>
              </a:rPr>
              <a:t>　明日からの生き方に</a:t>
            </a:r>
          </a:p>
          <a:p>
            <a:r>
              <a:rPr lang="ja-JP" altLang="en-US" dirty="0">
                <a:latin typeface="ＭＳ ゴシック" panose="020B0609070205080204" pitchFamily="49" charset="-128"/>
                <a:ea typeface="ＭＳ ゴシック" panose="020B0609070205080204" pitchFamily="49" charset="-128"/>
              </a:rPr>
              <a:t>　自分を大切に</a:t>
            </a:r>
          </a:p>
          <a:p>
            <a:r>
              <a:rPr lang="ja-JP" altLang="en-US" dirty="0">
                <a:latin typeface="ＭＳ ゴシック" panose="020B0609070205080204" pitchFamily="49" charset="-128"/>
                <a:ea typeface="ＭＳ ゴシック" panose="020B0609070205080204" pitchFamily="49" charset="-128"/>
              </a:rPr>
              <a:t>　周りの人も大切に</a:t>
            </a:r>
          </a:p>
        </p:txBody>
      </p:sp>
    </p:spTree>
    <p:extLst>
      <p:ext uri="{BB962C8B-B14F-4D97-AF65-F5344CB8AC3E}">
        <p14:creationId xmlns:p14="http://schemas.microsoft.com/office/powerpoint/2010/main" val="283899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ゴシック" panose="020B0609070205080204" pitchFamily="49" charset="-128"/>
                <a:ea typeface="ＭＳ ゴシック" panose="020B0609070205080204" pitchFamily="49" charset="-128"/>
              </a:rPr>
              <a:t>　このコンテンツでは，次の項目について，学習します。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１　「高齢者の人権に係る問題」</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２　「高齢者の人権に係る法律等について」　</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３　「学校での取組」です。</a:t>
            </a:r>
            <a:endParaRPr lang="en-US" altLang="ja-JP" sz="18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我が国は，平均寿命の大幅な伸びや少子化等を背景として，人口のおよそ３割が</a:t>
            </a:r>
            <a:r>
              <a:rPr kumimoji="1" lang="en-US" altLang="ja-JP" dirty="0">
                <a:latin typeface="ＭＳ ゴシック" panose="020B0609070205080204" pitchFamily="49" charset="-128"/>
                <a:ea typeface="ＭＳ ゴシック" panose="020B0609070205080204" pitchFamily="49" charset="-128"/>
              </a:rPr>
              <a:t>65</a:t>
            </a:r>
            <a:r>
              <a:rPr kumimoji="1" lang="ja-JP" altLang="en-US" dirty="0">
                <a:latin typeface="ＭＳ ゴシック" panose="020B0609070205080204" pitchFamily="49" charset="-128"/>
                <a:ea typeface="ＭＳ ゴシック" panose="020B0609070205080204" pitchFamily="49" charset="-128"/>
              </a:rPr>
              <a:t>歳以上の高齢者となっています。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このような中，高齢者の人権に係る問題として，高齢者に対する身体的・精神的な虐待や，その有する財産権の侵害のほか，社会参加の困難性などが指摘されています。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令和４年に内閣府が行った「人権擁護に関する世論調査」で，「あなたが，高齢者に関し，体験したことや，身の回りで見聞きしたことで，人権問題だと思ったことはどのようなことですか。」という質問に対して，「悪徳商法，特殊詐欺の被害が多いこと」で</a:t>
            </a:r>
            <a:r>
              <a:rPr kumimoji="1" lang="en-US" altLang="ja-JP" dirty="0">
                <a:latin typeface="ＭＳ ゴシック" panose="020B0609070205080204" pitchFamily="49" charset="-128"/>
                <a:ea typeface="ＭＳ ゴシック" panose="020B0609070205080204" pitchFamily="49" charset="-128"/>
              </a:rPr>
              <a:t>44.7</a:t>
            </a:r>
            <a:r>
              <a:rPr kumimoji="1" lang="ja-JP" altLang="en-US" dirty="0">
                <a:latin typeface="ＭＳ ゴシック" panose="020B0609070205080204" pitchFamily="49" charset="-128"/>
                <a:ea typeface="ＭＳ ゴシック" panose="020B0609070205080204" pitchFamily="49" charset="-128"/>
              </a:rPr>
              <a:t>％，「病院や施設での虐待」で</a:t>
            </a:r>
            <a:r>
              <a:rPr kumimoji="1" lang="en-US" altLang="ja-JP" dirty="0">
                <a:latin typeface="ＭＳ ゴシック" panose="020B0609070205080204" pitchFamily="49" charset="-128"/>
                <a:ea typeface="ＭＳ ゴシック" panose="020B0609070205080204" pitchFamily="49" charset="-128"/>
              </a:rPr>
              <a:t>33.6%</a:t>
            </a:r>
            <a:r>
              <a:rPr kumimoji="1" lang="ja-JP" altLang="en-US" dirty="0">
                <a:latin typeface="ＭＳ ゴシック" panose="020B0609070205080204" pitchFamily="49" charset="-128"/>
                <a:ea typeface="ＭＳ ゴシック" panose="020B0609070205080204" pitchFamily="49" charset="-128"/>
              </a:rPr>
              <a:t>の回答がありました。</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その他に，介護における嫌がらせ，差別的な言動をされるなど，高齢者の虐待に係る内容について人権問題が起きていることが伺えます。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327301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高齢者虐待とは，</a:t>
            </a:r>
            <a:r>
              <a:rPr kumimoji="1" lang="en-US" altLang="ja-JP" dirty="0">
                <a:latin typeface="ＭＳ ゴシック" panose="020B0609070205080204" pitchFamily="49" charset="-128"/>
                <a:ea typeface="ＭＳ ゴシック" panose="020B0609070205080204" pitchFamily="49" charset="-128"/>
              </a:rPr>
              <a:t>65</a:t>
            </a:r>
            <a:r>
              <a:rPr kumimoji="1" lang="ja-JP" altLang="en-US" dirty="0">
                <a:latin typeface="ＭＳ ゴシック" panose="020B0609070205080204" pitchFamily="49" charset="-128"/>
                <a:ea typeface="ＭＳ ゴシック" panose="020B0609070205080204" pitchFamily="49" charset="-128"/>
              </a:rPr>
              <a:t>歳以上の高齢者に対して，高齢者の世話をしている家族，親族，同居人等の養護者や要介護施設従事者等が行う虐待行為のことを言います。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虐待の要因は，家族や周囲の人の介護に対する無理解・無関心，希薄な人間関係による社会的孤立，介護負担の増加など様々な要因が重なり合って発生します。表面上の行為のみにとらわれず，その背景にある様々な要因を探り，状況を正確に把握することが大切で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391120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高齢者には，身体に暴力を加える身体的虐待，高齢者への暴言，拒絶的な対応をとるなどの心理的虐待，高齢者の家族等による本人の財産の無断処分等の経済的虐待，高齢者を衰弱させるような著しい減食，長時間の放置などの介護・世話の放棄・放任，わいせつな行為をするなどの性的虐待，などがあり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虐待は，一つの種類が単発で発生するとは限らず，複数の虐待が同時に行われている場合があります。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275295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89">
              <a:defRPr/>
            </a:pPr>
            <a:r>
              <a:rPr lang="ja-JP" altLang="en-US" dirty="0">
                <a:latin typeface="ＭＳ ゴシック" panose="020B0609070205080204" pitchFamily="49" charset="-128"/>
                <a:ea typeface="ＭＳ ゴシック" panose="020B0609070205080204" pitchFamily="49" charset="-128"/>
              </a:rPr>
              <a:t>　こうした高齢者が被害者となる虐待や事件・事故の防止と高齢者の権利を擁護するために適切な対応が求められており，高齢者に係る様々な法律が成立しています。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平成</a:t>
            </a:r>
            <a:r>
              <a:rPr lang="en-US" altLang="ja-JP" dirty="0">
                <a:latin typeface="ＭＳ ゴシック" panose="020B0609070205080204" pitchFamily="49" charset="-128"/>
                <a:ea typeface="ＭＳ ゴシック" panose="020B0609070205080204" pitchFamily="49" charset="-128"/>
              </a:rPr>
              <a:t>7</a:t>
            </a:r>
            <a:r>
              <a:rPr lang="ja-JP" altLang="en-US" dirty="0">
                <a:latin typeface="ＭＳ ゴシック" panose="020B0609070205080204" pitchFamily="49" charset="-128"/>
                <a:ea typeface="ＭＳ ゴシック" panose="020B0609070205080204" pitchFamily="49" charset="-128"/>
              </a:rPr>
              <a:t>年には，国民一人一人が生涯にわたって安心して生きがいを持って過ごすことができる社会を目指して「高齢社会対策基本法」が施行され，平成</a:t>
            </a:r>
            <a:r>
              <a:rPr lang="en-US" altLang="ja-JP" dirty="0">
                <a:latin typeface="ＭＳ ゴシック" panose="020B0609070205080204" pitchFamily="49" charset="-128"/>
                <a:ea typeface="ＭＳ ゴシック" panose="020B0609070205080204" pitchFamily="49" charset="-128"/>
              </a:rPr>
              <a:t>8</a:t>
            </a:r>
            <a:r>
              <a:rPr lang="ja-JP" altLang="en-US" dirty="0">
                <a:latin typeface="ＭＳ ゴシック" panose="020B0609070205080204" pitchFamily="49" charset="-128"/>
                <a:ea typeface="ＭＳ ゴシック" panose="020B0609070205080204" pitchFamily="49" charset="-128"/>
              </a:rPr>
              <a:t>年には，同法に基づき，「高齢社会対策大綱」が策定されました。</a:t>
            </a:r>
          </a:p>
          <a:p>
            <a:r>
              <a:rPr lang="ja-JP" altLang="en-US" dirty="0">
                <a:latin typeface="ＭＳ ゴシック" panose="020B0609070205080204" pitchFamily="49" charset="-128"/>
                <a:ea typeface="ＭＳ ゴシック" panose="020B0609070205080204" pitchFamily="49" charset="-128"/>
              </a:rPr>
              <a:t>　そして，平成</a:t>
            </a:r>
            <a:r>
              <a:rPr lang="en-US" altLang="ja-JP" dirty="0">
                <a:latin typeface="ＭＳ ゴシック" panose="020B0609070205080204" pitchFamily="49" charset="-128"/>
                <a:ea typeface="ＭＳ ゴシック" panose="020B0609070205080204" pitchFamily="49" charset="-128"/>
              </a:rPr>
              <a:t>18</a:t>
            </a:r>
            <a:r>
              <a:rPr lang="ja-JP" altLang="en-US" dirty="0">
                <a:latin typeface="ＭＳ ゴシック" panose="020B0609070205080204" pitchFamily="49" charset="-128"/>
                <a:ea typeface="ＭＳ ゴシック" panose="020B0609070205080204" pitchFamily="49" charset="-128"/>
              </a:rPr>
              <a:t>年に施行された「高齢者虐待の防止，高齢者の養護者に対する支援等に関する法律」に基づき，高齢者虐待の防止や虐待の早期発見・早期対応のための施策が進められています。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79683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鹿児島県では，高齢者の保健・医療・福祉に関する総合的な計画として平成</a:t>
            </a:r>
            <a:r>
              <a:rPr kumimoji="1" lang="en-US" altLang="ja-JP" dirty="0">
                <a:latin typeface="ＭＳ ゴシック" panose="020B0609070205080204" pitchFamily="49" charset="-128"/>
                <a:ea typeface="ＭＳ ゴシック" panose="020B0609070205080204" pitchFamily="49" charset="-128"/>
              </a:rPr>
              <a:t>12</a:t>
            </a:r>
            <a:r>
              <a:rPr kumimoji="1" lang="ja-JP" altLang="en-US" dirty="0">
                <a:latin typeface="ＭＳ ゴシック" panose="020B0609070205080204" pitchFamily="49" charset="-128"/>
                <a:ea typeface="ＭＳ ゴシック" panose="020B0609070205080204" pitchFamily="49" charset="-128"/>
              </a:rPr>
              <a:t>年に「鹿児島すこやか長寿プラン」が策定され，計画に基づき，高齢者が，生きいきと暮らせる，安心して暮らせる，支え合って暮らせる長寿社会づくりを総合的に推進しています。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なお，令和５年度に</a:t>
            </a:r>
            <a:r>
              <a:rPr kumimoji="1" lang="ja-JP" altLang="en-US" sz="1200" b="0" i="0" kern="1200" dirty="0">
                <a:solidFill>
                  <a:schemeClr val="tx1"/>
                </a:solidFill>
                <a:effectLst/>
                <a:latin typeface="ＭＳ ゴシック" panose="020B0609070205080204" pitchFamily="49" charset="-128"/>
                <a:ea typeface="ＭＳ ゴシック" panose="020B0609070205080204" pitchFamily="49" charset="-128"/>
                <a:cs typeface="+mn-cs"/>
              </a:rPr>
              <a:t>見直しが行われ，「</a:t>
            </a:r>
            <a:r>
              <a:rPr kumimoji="1" lang="ja-JP" altLang="en-US" dirty="0">
                <a:latin typeface="ＭＳ ゴシック" panose="020B0609070205080204" pitchFamily="49" charset="-128"/>
                <a:ea typeface="ＭＳ ゴシック" panose="020B0609070205080204" pitchFamily="49" charset="-128"/>
              </a:rPr>
              <a:t>鹿児島すこやか長寿プラン</a:t>
            </a:r>
            <a:r>
              <a:rPr kumimoji="1" lang="en-US" altLang="ja-JP" dirty="0">
                <a:latin typeface="ＭＳ ゴシック" panose="020B0609070205080204" pitchFamily="49" charset="-128"/>
                <a:ea typeface="ＭＳ ゴシック" panose="020B0609070205080204" pitchFamily="49" charset="-128"/>
              </a:rPr>
              <a:t>2024</a:t>
            </a:r>
            <a:r>
              <a:rPr kumimoji="1" lang="ja-JP" altLang="en-US" dirty="0">
                <a:latin typeface="ＭＳ ゴシック" panose="020B0609070205080204" pitchFamily="49" charset="-128"/>
                <a:ea typeface="ＭＳ ゴシック" panose="020B0609070205080204" pitchFamily="49" charset="-128"/>
              </a:rPr>
              <a:t>」（計画期間：令和６年度～令和８年度）がスタートしています。その施策として，学校における「総合的な学習の時間」等において福祉に関する体験活動を実施するなど，関係機関と連携を図りながら，地域と連携した総合的な取組の推進に努めることがうたわれてい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390058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学校以外に地域や関係機関と連携することで，高齢者への理解をより一層深めることができます。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特に，高齢者虐待の防止・早期発見のための相談窓口があることについても教職員が理解しておくことが大切です。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相談窓口は，市役所，町村役場，地域包括支援センターとなっています。「高齢者虐待防止　鹿児島」で検索すると各自治体における相談窓口が示されます。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また，県は，令和５年２月に高齢者虐待防止対策に係る啓発普及活動の一環として「高齢者虐待防止リーフレット」を作成・公表しています。県のホームページに掲載していますので，学校での取組の参考としてください。</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ゴシック" panose="020B0609070205080204" pitchFamily="49" charset="-128"/>
                <a:ea typeface="ＭＳ ゴシック" panose="020B0609070205080204" pitchFamily="49" charset="-128"/>
                <a:cs typeface="+mn-cs"/>
              </a:rPr>
              <a:t>　なお，高齢者の人権については，令和６年度版「なくそう差別　築こう明るい社会」</a:t>
            </a:r>
            <a:r>
              <a:rPr kumimoji="1" lang="en-US" altLang="ja-JP" sz="1200" kern="1200" dirty="0">
                <a:solidFill>
                  <a:schemeClr val="tx1"/>
                </a:solidFill>
                <a:latin typeface="ＭＳ ゴシック" panose="020B0609070205080204" pitchFamily="49" charset="-128"/>
                <a:ea typeface="ＭＳ ゴシック" panose="020B0609070205080204" pitchFamily="49" charset="-128"/>
                <a:cs typeface="+mn-cs"/>
              </a:rPr>
              <a:t>P</a:t>
            </a:r>
            <a:r>
              <a:rPr kumimoji="1" lang="ja-JP" altLang="en-US" sz="1200" kern="1200" dirty="0">
                <a:solidFill>
                  <a:schemeClr val="tx1"/>
                </a:solidFill>
                <a:latin typeface="ＭＳ ゴシック" panose="020B0609070205080204" pitchFamily="49" charset="-128"/>
                <a:ea typeface="ＭＳ ゴシック" panose="020B0609070205080204" pitchFamily="49" charset="-128"/>
                <a:cs typeface="+mn-cs"/>
              </a:rPr>
              <a:t>５，６ページに掲載されていますので参考にしてください。</a:t>
            </a:r>
            <a:endParaRPr kumimoji="1" lang="en-US" altLang="ja-JP" sz="1200" kern="1200" dirty="0">
              <a:solidFill>
                <a:schemeClr val="tx1"/>
              </a:solidFill>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184262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　学校での取組についてです。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学習指導要領解説には，高齢者に係る学習内容として</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小学校の家庭編には，家族や地域で共に暮らしている幼児や高齢者など異なる世代の人々との関わること</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中学校の技術・家庭編には，高齢者など地域の人々と協働する必要があること</a:t>
            </a:r>
          </a:p>
          <a:p>
            <a:r>
              <a:rPr kumimoji="1" lang="ja-JP" altLang="en-US" dirty="0">
                <a:latin typeface="ＭＳ ゴシック" panose="020B0609070205080204" pitchFamily="49" charset="-128"/>
                <a:ea typeface="ＭＳ ゴシック" panose="020B0609070205080204" pitchFamily="49" charset="-128"/>
              </a:rPr>
              <a:t>　高等学校の家庭編には，高齢者の自立生活を支えるために，家族や地域及び社会の果たす役割の重要性について考察すること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と記載されています。</a:t>
            </a: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このような内容を通して，高齢者に対する尊敬や感謝の心を育てるとともに，高齢社会に対する基礎的理解や介護・福祉などの課題に関する理解を深められる教育を推進していく必要があります。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108151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2024/10/21</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2024/10/21</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2024/10/21</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2024/10/21</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2024/10/21</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2024/10/21</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2024/10/21</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2024/10/21</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2024/10/21</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2024/10/21</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2024/10/21</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2024/10/21</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2024/10/21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2024/10/21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2024/10/21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2024/10/21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2024/10/21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2024/10/21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2024/10/21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2024/10/21</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4638" y="2284185"/>
            <a:ext cx="7598329" cy="1725067"/>
          </a:xfrm>
        </p:spPr>
        <p:txBody>
          <a:bodyPr/>
          <a:lstStyle/>
          <a:p>
            <a:pPr marL="182880" indent="0" algn="ctr"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b="0" spc="-150" dirty="0">
                <a:solidFill>
                  <a:schemeClr val="tx1"/>
                </a:solidFill>
                <a:effectLst/>
                <a:latin typeface="HGP創英角ｺﾞｼｯｸUB" panose="020B0900000000000000" pitchFamily="50" charset="-128"/>
                <a:ea typeface="HGP創英角ｺﾞｼｯｸUB" panose="020B0900000000000000" pitchFamily="50" charset="-128"/>
              </a:rPr>
              <a:t>高齢者の人権</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11307" y="374836"/>
            <a:ext cx="7305205"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rPr>
              <a:t>人権同和教育課ｅ</a:t>
            </a:r>
            <a:r>
              <a:rPr lang="en-US" altLang="ja-JP" sz="3600" u="sng" spc="-150" dirty="0">
                <a:ln w="0"/>
                <a:effectLst>
                  <a:outerShdw blurRad="38100" dist="19050" dir="2700000" algn="tl" rotWithShape="0">
                    <a:schemeClr val="dk1">
                      <a:alpha val="40000"/>
                    </a:schemeClr>
                  </a:outerShdw>
                </a:effectLst>
              </a:rPr>
              <a:t>-</a:t>
            </a:r>
            <a:r>
              <a:rPr lang="ja-JP" altLang="en-US" sz="3600" u="sng" spc="-150" dirty="0">
                <a:ln w="0"/>
                <a:effectLst>
                  <a:outerShdw blurRad="38100" dist="19050" dir="2700000" algn="tl" rotWithShape="0">
                    <a:schemeClr val="dk1">
                      <a:alpha val="40000"/>
                    </a:schemeClr>
                  </a:outerShdw>
                </a:effectLst>
              </a:rPr>
              <a:t>コンテンツ </a:t>
            </a:r>
            <a:r>
              <a:rPr lang="en-US" altLang="ja-JP" sz="3600" u="sng" spc="-150" dirty="0">
                <a:ln w="0"/>
                <a:effectLst>
                  <a:outerShdw blurRad="38100" dist="19050" dir="2700000" algn="tl" rotWithShape="0">
                    <a:schemeClr val="dk1">
                      <a:alpha val="40000"/>
                    </a:schemeClr>
                  </a:outerShdw>
                </a:effectLst>
              </a:rPr>
              <a:t>No.</a:t>
            </a:r>
            <a:r>
              <a:rPr lang="ja-JP" altLang="en-US" sz="3600" u="sng" spc="-150" dirty="0">
                <a:ln w="0"/>
                <a:effectLst>
                  <a:outerShdw blurRad="38100" dist="19050" dir="2700000" algn="tl" rotWithShape="0">
                    <a:schemeClr val="dk1">
                      <a:alpha val="40000"/>
                    </a:schemeClr>
                  </a:outerShdw>
                </a:effectLst>
              </a:rPr>
              <a:t>３</a:t>
            </a:r>
            <a:endParaRPr lang="ja-JP" altLang="en-US" sz="3600" b="0" u="sng" cap="none" spc="-150" dirty="0">
              <a:ln w="0"/>
              <a:solidFill>
                <a:schemeClr val="tx1"/>
              </a:solidFill>
              <a:effectLst>
                <a:outerShdw blurRad="38100" dist="19050" dir="2700000" algn="tl" rotWithShape="0">
                  <a:schemeClr val="dk1">
                    <a:alpha val="40000"/>
                  </a:schemeClr>
                </a:outerShdw>
              </a:effectLst>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378" y="3146719"/>
            <a:ext cx="2755386" cy="2880063"/>
          </a:xfrm>
          <a:prstGeom prst="rect">
            <a:avLst/>
          </a:prstGeom>
        </p:spPr>
      </p:pic>
    </p:spTree>
    <p:extLst>
      <p:ext uri="{BB962C8B-B14F-4D97-AF65-F5344CB8AC3E}">
        <p14:creationId xmlns:p14="http://schemas.microsoft.com/office/powerpoint/2010/main" val="260093619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6733" y="163745"/>
            <a:ext cx="3774332" cy="659784"/>
          </a:xfrm>
          <a:prstGeom prst="roundRect">
            <a:avLst>
              <a:gd name="adj" fmla="val 258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2"/>
                </a:solidFill>
                <a:latin typeface="ＤＦ特太ゴシック体" panose="020B0509000000000000" pitchFamily="49" charset="-128"/>
                <a:ea typeface="ＤＦ特太ゴシック体" panose="020B0509000000000000" pitchFamily="49" charset="-128"/>
              </a:rPr>
              <a:t>学校での学習例</a:t>
            </a:r>
          </a:p>
        </p:txBody>
      </p:sp>
      <p:sp>
        <p:nvSpPr>
          <p:cNvPr id="6" name="テキスト ボックス 5"/>
          <p:cNvSpPr txBox="1"/>
          <p:nvPr/>
        </p:nvSpPr>
        <p:spPr>
          <a:xfrm>
            <a:off x="268332" y="2267710"/>
            <a:ext cx="8607331" cy="1938992"/>
          </a:xfrm>
          <a:prstGeom prst="rect">
            <a:avLst/>
          </a:prstGeom>
          <a:noFill/>
          <a:ln w="12700">
            <a:solidFill>
              <a:schemeClr val="tx1"/>
            </a:solidFill>
          </a:ln>
        </p:spPr>
        <p:txBody>
          <a:bodyPr wrap="square" rtlCol="0">
            <a:spAutoFit/>
          </a:bodyPr>
          <a:lstStyle/>
          <a:p>
            <a:r>
              <a:rPr lang="en-US" altLang="ja-JP" sz="2400" dirty="0">
                <a:solidFill>
                  <a:srgbClr val="0000FF"/>
                </a:solidFill>
                <a:latin typeface="BIZ UDゴシック" panose="020B0400000000000000" pitchFamily="49" charset="-128"/>
                <a:ea typeface="BIZ UDゴシック" panose="020B0400000000000000" pitchFamily="49" charset="-128"/>
              </a:rPr>
              <a:t>【</a:t>
            </a:r>
            <a:r>
              <a:rPr lang="ja-JP" altLang="en-US" sz="2400" dirty="0">
                <a:solidFill>
                  <a:srgbClr val="0000FF"/>
                </a:solidFill>
                <a:latin typeface="BIZ UDゴシック" panose="020B0400000000000000" pitchFamily="49" charset="-128"/>
                <a:ea typeface="BIZ UDゴシック" panose="020B0400000000000000" pitchFamily="49" charset="-128"/>
              </a:rPr>
              <a:t>中学校：総合的な学習の時間</a:t>
            </a:r>
            <a:r>
              <a:rPr lang="en-US" altLang="ja-JP" sz="2400" dirty="0">
                <a:solidFill>
                  <a:srgbClr val="0000FF"/>
                </a:solidFill>
                <a:latin typeface="BIZ UDゴシック" panose="020B0400000000000000" pitchFamily="49" charset="-128"/>
                <a:ea typeface="BIZ UDゴシック" panose="020B0400000000000000" pitchFamily="49" charset="-128"/>
              </a:rPr>
              <a:t>】</a:t>
            </a:r>
          </a:p>
          <a:p>
            <a:r>
              <a:rPr lang="ja-JP" altLang="en-US" sz="2400" dirty="0">
                <a:latin typeface="BIZ UDゴシック" panose="020B0400000000000000" pitchFamily="49" charset="-128"/>
                <a:ea typeface="BIZ UDゴシック" panose="020B0400000000000000" pitchFamily="49" charset="-128"/>
              </a:rPr>
              <a:t>　○　認知症の理解を促進するなど，</a:t>
            </a:r>
            <a:r>
              <a:rPr lang="ja-JP" altLang="en-US" sz="2400" spc="-150" dirty="0">
                <a:latin typeface="BIZ UDゴシック" panose="020B0400000000000000" pitchFamily="49" charset="-128"/>
                <a:ea typeface="BIZ UDゴシック" panose="020B0400000000000000" pitchFamily="49" charset="-128"/>
              </a:rPr>
              <a:t>高齢者の生活の様子や抱　</a:t>
            </a:r>
            <a:endParaRPr lang="en-US" altLang="ja-JP" sz="2400" spc="-150" dirty="0">
              <a:latin typeface="BIZ UDゴシック" panose="020B0400000000000000" pitchFamily="49" charset="-128"/>
              <a:ea typeface="BIZ UDゴシック" panose="020B0400000000000000" pitchFamily="49" charset="-128"/>
            </a:endParaRPr>
          </a:p>
          <a:p>
            <a:r>
              <a:rPr lang="ja-JP" altLang="en-US" sz="2400" spc="-150" dirty="0">
                <a:latin typeface="BIZ UDゴシック" panose="020B0400000000000000" pitchFamily="49" charset="-128"/>
                <a:ea typeface="BIZ UDゴシック" panose="020B0400000000000000" pitchFamily="49" charset="-128"/>
              </a:rPr>
              <a:t>　　える課題について話し合う。　　　</a:t>
            </a:r>
            <a:endParaRPr lang="en-US" altLang="ja-JP" sz="2400" spc="-150" dirty="0">
              <a:latin typeface="BIZ UDゴシック" panose="020B0400000000000000" pitchFamily="49" charset="-128"/>
              <a:ea typeface="BIZ UDゴシック" panose="020B0400000000000000" pitchFamily="49" charset="-128"/>
            </a:endParaRPr>
          </a:p>
          <a:p>
            <a:r>
              <a:rPr lang="ja-JP" altLang="en-US" sz="2400" spc="-150" dirty="0">
                <a:latin typeface="BIZ UDゴシック" panose="020B0400000000000000" pitchFamily="49" charset="-128"/>
                <a:ea typeface="BIZ UDゴシック" panose="020B0400000000000000" pitchFamily="49" charset="-128"/>
              </a:rPr>
              <a:t>　○　専門家の話を聞く活動を行ったり，高齢者の疑似体験を行</a:t>
            </a:r>
            <a:endParaRPr lang="en-US" altLang="ja-JP" sz="2400" spc="-150" dirty="0">
              <a:latin typeface="BIZ UDゴシック" panose="020B0400000000000000" pitchFamily="49" charset="-128"/>
              <a:ea typeface="BIZ UDゴシック" panose="020B0400000000000000" pitchFamily="49" charset="-128"/>
            </a:endParaRPr>
          </a:p>
          <a:p>
            <a:r>
              <a:rPr lang="ja-JP" altLang="en-US" sz="2400" spc="-150" dirty="0">
                <a:latin typeface="BIZ UDゴシック" panose="020B0400000000000000" pitchFamily="49" charset="-128"/>
                <a:ea typeface="BIZ UDゴシック" panose="020B0400000000000000" pitchFamily="49" charset="-128"/>
              </a:rPr>
              <a:t>　　</a:t>
            </a:r>
            <a:r>
              <a:rPr lang="ja-JP" altLang="en-US" sz="2400" spc="-150" dirty="0" err="1">
                <a:latin typeface="BIZ UDゴシック" panose="020B0400000000000000" pitchFamily="49" charset="-128"/>
                <a:ea typeface="BIZ UDゴシック" panose="020B0400000000000000" pitchFamily="49" charset="-128"/>
              </a:rPr>
              <a:t>っ</a:t>
            </a:r>
            <a:r>
              <a:rPr lang="ja-JP" altLang="en-US" sz="2400" spc="-150" dirty="0">
                <a:latin typeface="BIZ UDゴシック" panose="020B0400000000000000" pitchFamily="49" charset="-128"/>
                <a:ea typeface="BIZ UDゴシック" panose="020B0400000000000000" pitchFamily="49" charset="-128"/>
              </a:rPr>
              <a:t>たりする活動など。</a:t>
            </a:r>
            <a:r>
              <a:rPr kumimoji="1" lang="ja-JP" altLang="en-US" sz="2400" dirty="0">
                <a:latin typeface="BIZ UDゴシック" panose="020B0400000000000000" pitchFamily="49" charset="-128"/>
                <a:ea typeface="BIZ UDゴシック" panose="020B0400000000000000" pitchFamily="49" charset="-128"/>
              </a:rPr>
              <a:t>　</a:t>
            </a:r>
          </a:p>
        </p:txBody>
      </p:sp>
      <p:sp>
        <p:nvSpPr>
          <p:cNvPr id="7" name="テキスト ボックス 6"/>
          <p:cNvSpPr txBox="1"/>
          <p:nvPr/>
        </p:nvSpPr>
        <p:spPr>
          <a:xfrm>
            <a:off x="268332" y="4385931"/>
            <a:ext cx="8607332" cy="2308324"/>
          </a:xfrm>
          <a:prstGeom prst="rect">
            <a:avLst/>
          </a:prstGeom>
          <a:noFill/>
          <a:ln w="12700">
            <a:solidFill>
              <a:schemeClr val="tx1"/>
            </a:solidFill>
          </a:ln>
        </p:spPr>
        <p:txBody>
          <a:bodyPr wrap="square" rtlCol="0">
            <a:spAutoFit/>
          </a:bodyPr>
          <a:lstStyle/>
          <a:p>
            <a:r>
              <a:rPr lang="en-US" altLang="ja-JP" sz="2400" dirty="0">
                <a:solidFill>
                  <a:srgbClr val="0000FF"/>
                </a:solidFill>
                <a:latin typeface="BIZ UDゴシック" panose="020B0400000000000000" pitchFamily="49" charset="-128"/>
                <a:ea typeface="BIZ UDゴシック" panose="020B0400000000000000" pitchFamily="49" charset="-128"/>
              </a:rPr>
              <a:t>【</a:t>
            </a:r>
            <a:r>
              <a:rPr lang="ja-JP" altLang="en-US" sz="2400" dirty="0">
                <a:solidFill>
                  <a:srgbClr val="0000FF"/>
                </a:solidFill>
                <a:latin typeface="BIZ UDゴシック" panose="020B0400000000000000" pitchFamily="49" charset="-128"/>
                <a:ea typeface="BIZ UDゴシック" panose="020B0400000000000000" pitchFamily="49" charset="-128"/>
              </a:rPr>
              <a:t>高等学校：家庭科</a:t>
            </a:r>
            <a:r>
              <a:rPr lang="en-US" altLang="ja-JP" sz="2400" dirty="0">
                <a:solidFill>
                  <a:srgbClr val="0000FF"/>
                </a:solidFill>
                <a:latin typeface="BIZ UDゴシック" panose="020B0400000000000000" pitchFamily="49" charset="-128"/>
                <a:ea typeface="BIZ UDゴシック" panose="020B0400000000000000" pitchFamily="49" charset="-128"/>
              </a:rPr>
              <a:t>】</a:t>
            </a:r>
          </a:p>
          <a:p>
            <a:pPr algn="just"/>
            <a:r>
              <a:rPr lang="ja-JP" altLang="en-US" sz="2400" dirty="0">
                <a:latin typeface="BIZ UDゴシック" panose="020B0400000000000000" pitchFamily="49" charset="-128"/>
                <a:ea typeface="BIZ UDゴシック" panose="020B0400000000000000" pitchFamily="49" charset="-128"/>
              </a:rPr>
              <a:t>　○　高齢者疑似体験や視聴覚教材などを通して，高齢期の　</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心身の特徴，高齢者を取り巻く社会環境，高齢者の尊厳</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と自立生活の支援や介護について理解する。</a:t>
            </a:r>
          </a:p>
          <a:p>
            <a:pPr algn="just"/>
            <a:r>
              <a:rPr lang="ja-JP" altLang="en-US" sz="2400" dirty="0">
                <a:latin typeface="BIZ UDゴシック" panose="020B0400000000000000" pitchFamily="49" charset="-128"/>
                <a:ea typeface="BIZ UDゴシック" panose="020B0400000000000000" pitchFamily="49" charset="-128"/>
              </a:rPr>
              <a:t>　○　高齢者の自立生活を支えるために，家族や地域及び社</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会の果たす役割の重要性について考察する。</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268334" y="888153"/>
            <a:ext cx="8607331" cy="1200329"/>
          </a:xfrm>
          <a:prstGeom prst="rect">
            <a:avLst/>
          </a:prstGeom>
          <a:noFill/>
          <a:ln w="12700">
            <a:solidFill>
              <a:schemeClr val="tx1"/>
            </a:solidFill>
          </a:ln>
        </p:spPr>
        <p:txBody>
          <a:bodyPr wrap="square" rtlCol="0">
            <a:spAutoFit/>
          </a:bodyPr>
          <a:lstStyle/>
          <a:p>
            <a:r>
              <a:rPr lang="en-US" altLang="ja-JP" sz="2400" dirty="0">
                <a:solidFill>
                  <a:srgbClr val="0000FF"/>
                </a:solidFill>
                <a:latin typeface="BIZ UDゴシック" panose="020B0400000000000000" pitchFamily="49" charset="-128"/>
                <a:ea typeface="BIZ UDゴシック" panose="020B0400000000000000" pitchFamily="49" charset="-128"/>
              </a:rPr>
              <a:t>【</a:t>
            </a:r>
            <a:r>
              <a:rPr lang="ja-JP" altLang="en-US" sz="2400" dirty="0">
                <a:solidFill>
                  <a:srgbClr val="0000FF"/>
                </a:solidFill>
                <a:latin typeface="BIZ UDゴシック" panose="020B0400000000000000" pitchFamily="49" charset="-128"/>
                <a:ea typeface="BIZ UDゴシック" panose="020B0400000000000000" pitchFamily="49" charset="-128"/>
              </a:rPr>
              <a:t>小学校：総合的な学習の時間</a:t>
            </a:r>
            <a:r>
              <a:rPr lang="en-US" altLang="ja-JP" sz="2400" dirty="0">
                <a:solidFill>
                  <a:srgbClr val="0000FF"/>
                </a:solidFill>
                <a:latin typeface="BIZ UDゴシック" panose="020B0400000000000000" pitchFamily="49" charset="-128"/>
                <a:ea typeface="BIZ UDゴシック" panose="020B0400000000000000" pitchFamily="49" charset="-128"/>
              </a:rPr>
              <a:t>】</a:t>
            </a:r>
          </a:p>
          <a:p>
            <a:pPr algn="just"/>
            <a:r>
              <a:rPr lang="ja-JP" altLang="en-US" sz="2400" dirty="0">
                <a:latin typeface="BIZ UDゴシック" panose="020B0400000000000000" pitchFamily="49" charset="-128"/>
                <a:ea typeface="BIZ UDゴシック" panose="020B0400000000000000" pitchFamily="49" charset="-128"/>
              </a:rPr>
              <a:t>　○　高齢者福祉施設を訪問してのふれあい活動，伝統芸能</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の継承や昔遊び体験など。</a:t>
            </a:r>
            <a:r>
              <a:rPr kumimoji="1" lang="ja-JP" altLang="en-US" sz="2400" dirty="0">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118562835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734" y="873452"/>
            <a:ext cx="8832030" cy="1815882"/>
          </a:xfrm>
          <a:prstGeom prst="rect">
            <a:avLst/>
          </a:prstGeom>
          <a:noFill/>
          <a:ln w="9525">
            <a:solidFill>
              <a:schemeClr val="tx1"/>
            </a:solid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学校応援団</a:t>
            </a:r>
            <a:r>
              <a:rPr kumimoji="1" lang="en-US" altLang="ja-JP" sz="2800" dirty="0">
                <a:latin typeface="BIZ UDゴシック" panose="020B0400000000000000" pitchFamily="49" charset="-128"/>
                <a:ea typeface="BIZ UDゴシック" panose="020B0400000000000000" pitchFamily="49" charset="-128"/>
              </a:rPr>
              <a:t>】</a:t>
            </a:r>
          </a:p>
          <a:p>
            <a:r>
              <a:rPr kumimoji="1" lang="ja-JP" altLang="en-US" sz="2800" dirty="0">
                <a:latin typeface="BIZ UDゴシック" panose="020B0400000000000000" pitchFamily="49" charset="-128"/>
                <a:ea typeface="BIZ UDゴシック" panose="020B0400000000000000" pitchFamily="49" charset="-128"/>
              </a:rPr>
              <a:t>○　ミシンや水泳学習補助などの学習支援ボランティ　</a:t>
            </a:r>
            <a:endParaRPr kumimoji="1" lang="en-US" altLang="ja-JP" sz="2800" dirty="0">
              <a:latin typeface="BIZ UDゴシック" panose="020B0400000000000000" pitchFamily="49" charset="-128"/>
              <a:ea typeface="BIZ UDゴシック" panose="020B0400000000000000" pitchFamily="49" charset="-128"/>
            </a:endParaRPr>
          </a:p>
          <a:p>
            <a:r>
              <a:rPr kumimoji="1" lang="ja-JP" altLang="en-US" sz="2800" dirty="0">
                <a:latin typeface="BIZ UDゴシック" panose="020B0400000000000000" pitchFamily="49" charset="-128"/>
                <a:ea typeface="BIZ UDゴシック" panose="020B0400000000000000" pitchFamily="49" charset="-128"/>
              </a:rPr>
              <a:t>　アの依頼</a:t>
            </a:r>
            <a:endParaRPr kumimoji="1"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あいさつ運動や登下校の見守り活動の依頼</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2" name="テキスト ボックス 11"/>
          <p:cNvSpPr txBox="1"/>
          <p:nvPr/>
        </p:nvSpPr>
        <p:spPr>
          <a:xfrm>
            <a:off x="116734" y="2814570"/>
            <a:ext cx="8832029" cy="1384995"/>
          </a:xfrm>
          <a:prstGeom prst="rect">
            <a:avLst/>
          </a:prstGeom>
          <a:noFill/>
          <a:ln w="9525">
            <a:solidFill>
              <a:schemeClr val="tx1"/>
            </a:solid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県民週間の活用</a:t>
            </a:r>
            <a:r>
              <a:rPr kumimoji="1" lang="en-US" altLang="ja-JP" sz="2800" dirty="0">
                <a:latin typeface="BIZ UDゴシック" panose="020B0400000000000000" pitchFamily="49" charset="-128"/>
                <a:ea typeface="BIZ UDゴシック" panose="020B0400000000000000" pitchFamily="49" charset="-128"/>
              </a:rPr>
              <a:t>】</a:t>
            </a:r>
          </a:p>
          <a:p>
            <a:r>
              <a:rPr kumimoji="1" lang="ja-JP" altLang="en-US" sz="2800" dirty="0">
                <a:latin typeface="BIZ UDゴシック" panose="020B0400000000000000" pitchFamily="49" charset="-128"/>
                <a:ea typeface="BIZ UDゴシック" panose="020B0400000000000000" pitchFamily="49" charset="-128"/>
              </a:rPr>
              <a:t>○　交流給食への招待</a:t>
            </a:r>
            <a:endParaRPr kumimoji="1" lang="en-US" altLang="ja-JP" sz="2800" dirty="0">
              <a:latin typeface="BIZ UDゴシック" panose="020B0400000000000000" pitchFamily="49" charset="-128"/>
              <a:ea typeface="BIZ UDゴシック" panose="020B0400000000000000" pitchFamily="49" charset="-128"/>
            </a:endParaRPr>
          </a:p>
          <a:p>
            <a:r>
              <a:rPr kumimoji="1" lang="ja-JP" altLang="en-US" sz="2800" dirty="0">
                <a:latin typeface="BIZ UDゴシック" panose="020B0400000000000000" pitchFamily="49" charset="-128"/>
                <a:ea typeface="BIZ UDゴシック" panose="020B0400000000000000" pitchFamily="49" charset="-128"/>
              </a:rPr>
              <a:t>○　生活科「秋祭り」，学習発表会への招待など</a:t>
            </a:r>
          </a:p>
        </p:txBody>
      </p:sp>
      <p:sp>
        <p:nvSpPr>
          <p:cNvPr id="8" name="角丸四角形 4">
            <a:extLst>
              <a:ext uri="{FF2B5EF4-FFF2-40B4-BE49-F238E27FC236}">
                <a16:creationId xmlns:a16="http://schemas.microsoft.com/office/drawing/2014/main" id="{DCFF8C21-D9F0-43D7-A44F-06F7F67BC5C6}"/>
              </a:ext>
            </a:extLst>
          </p:cNvPr>
          <p:cNvSpPr/>
          <p:nvPr/>
        </p:nvSpPr>
        <p:spPr>
          <a:xfrm>
            <a:off x="116733" y="111511"/>
            <a:ext cx="8639279" cy="659784"/>
          </a:xfrm>
          <a:prstGeom prst="roundRect">
            <a:avLst>
              <a:gd name="adj" fmla="val 258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2"/>
                </a:solidFill>
                <a:latin typeface="ＤＦ特太ゴシック体" panose="020B0509000000000000" pitchFamily="49" charset="-128"/>
                <a:ea typeface="ＤＦ特太ゴシック体" panose="020B0509000000000000" pitchFamily="49" charset="-128"/>
              </a:rPr>
              <a:t>高齢者と児童生徒の出会う機会として</a:t>
            </a:r>
            <a:endParaRPr kumimoji="1" lang="ja-JP" altLang="en-US" sz="3600" dirty="0">
              <a:solidFill>
                <a:schemeClr val="tx2"/>
              </a:solidFill>
              <a:latin typeface="ＤＦ特太ゴシック体" panose="020B0509000000000000" pitchFamily="49" charset="-128"/>
              <a:ea typeface="ＤＦ特太ゴシック体" panose="020B0509000000000000" pitchFamily="49" charset="-128"/>
            </a:endParaRPr>
          </a:p>
        </p:txBody>
      </p:sp>
      <p:sp>
        <p:nvSpPr>
          <p:cNvPr id="11" name="角丸四角形 8">
            <a:extLst>
              <a:ext uri="{FF2B5EF4-FFF2-40B4-BE49-F238E27FC236}">
                <a16:creationId xmlns:a16="http://schemas.microsoft.com/office/drawing/2014/main" id="{305EA4EC-569B-4A35-B356-232C4998CF1B}"/>
              </a:ext>
            </a:extLst>
          </p:cNvPr>
          <p:cNvSpPr/>
          <p:nvPr/>
        </p:nvSpPr>
        <p:spPr>
          <a:xfrm>
            <a:off x="387987" y="4324801"/>
            <a:ext cx="8368026" cy="1225038"/>
          </a:xfrm>
          <a:prstGeom prst="roundRect">
            <a:avLst>
              <a:gd name="adj" fmla="val 2636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spc="-300" dirty="0">
                <a:solidFill>
                  <a:schemeClr val="tx1"/>
                </a:solidFill>
              </a:rPr>
              <a:t>高齢者とのふれあいや関わり</a:t>
            </a:r>
            <a:r>
              <a:rPr lang="ja-JP" altLang="en-US" sz="3200" spc="-300" dirty="0">
                <a:solidFill>
                  <a:schemeClr val="tx1"/>
                </a:solidFill>
              </a:rPr>
              <a:t>から何を学ぶのか</a:t>
            </a:r>
            <a:r>
              <a:rPr lang="ja-JP" altLang="en-US" sz="4000" b="1" dirty="0">
                <a:solidFill>
                  <a:srgbClr val="FF0000"/>
                </a:solidFill>
              </a:rPr>
              <a:t>　</a:t>
            </a:r>
            <a:r>
              <a:rPr lang="ja-JP" altLang="en-US" sz="4000" b="1" dirty="0">
                <a:solidFill>
                  <a:srgbClr val="0070C0"/>
                </a:solidFill>
              </a:rPr>
              <a:t>⇒　ねらいを明確に</a:t>
            </a:r>
            <a:endParaRPr kumimoji="1" lang="ja-JP" altLang="en-US" sz="4000" b="1" dirty="0">
              <a:solidFill>
                <a:srgbClr val="0070C0"/>
              </a:solidFill>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248" y="5170774"/>
            <a:ext cx="1120515" cy="1245812"/>
          </a:xfrm>
          <a:prstGeom prst="rect">
            <a:avLst/>
          </a:prstGeom>
        </p:spPr>
      </p:pic>
      <p:sp>
        <p:nvSpPr>
          <p:cNvPr id="2" name="吹き出し: 角を丸めた四角形 1">
            <a:extLst>
              <a:ext uri="{FF2B5EF4-FFF2-40B4-BE49-F238E27FC236}">
                <a16:creationId xmlns:a16="http://schemas.microsoft.com/office/drawing/2014/main" id="{AE692C5A-AF86-4C7E-AF20-BEB8E2697667}"/>
              </a:ext>
            </a:extLst>
          </p:cNvPr>
          <p:cNvSpPr/>
          <p:nvPr/>
        </p:nvSpPr>
        <p:spPr>
          <a:xfrm>
            <a:off x="2173357" y="5675075"/>
            <a:ext cx="5208104" cy="1071414"/>
          </a:xfrm>
          <a:prstGeom prst="wedgeRoundRectCallout">
            <a:avLst>
              <a:gd name="adj1" fmla="val 55343"/>
              <a:gd name="adj2" fmla="val -32717"/>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spc="-150" dirty="0">
                <a:solidFill>
                  <a:schemeClr val="tx1"/>
                </a:solidFill>
                <a:latin typeface="ＭＳ ゴシック" panose="020B0609070205080204" pitchFamily="49" charset="-128"/>
                <a:ea typeface="ＭＳ ゴシック" panose="020B0609070205080204" pitchFamily="49" charset="-128"/>
              </a:rPr>
              <a:t>　高齢者個々の状況には個人差があることに留意しましょう。</a:t>
            </a:r>
            <a:endParaRPr kumimoji="1" lang="ja-JP" altLang="en-US" sz="2800" dirty="0"/>
          </a:p>
        </p:txBody>
      </p:sp>
    </p:spTree>
    <p:extLst>
      <p:ext uri="{BB962C8B-B14F-4D97-AF65-F5344CB8AC3E}">
        <p14:creationId xmlns:p14="http://schemas.microsoft.com/office/powerpoint/2010/main" val="226166845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4347770" y="79551"/>
            <a:ext cx="4000370" cy="4660183"/>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344569" y="1152096"/>
            <a:ext cx="3886237" cy="26614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dirty="0">
                <a:latin typeface="ＭＳ ゴシック" panose="020B0609070205080204" pitchFamily="49" charset="-128"/>
                <a:ea typeface="ＭＳ ゴシック" panose="020B0609070205080204" pitchFamily="49" charset="-128"/>
                <a:cs typeface="+mj-cs"/>
              </a:rPr>
              <a:t>今日の学びを</a:t>
            </a:r>
            <a:endParaRPr lang="en-US" altLang="ja-JP" dirty="0">
              <a:latin typeface="ＭＳ ゴシック" panose="020B0609070205080204" pitchFamily="49" charset="-128"/>
              <a:ea typeface="ＭＳ ゴシック" panose="020B0609070205080204" pitchFamily="49" charset="-128"/>
              <a:cs typeface="+mj-cs"/>
            </a:endParaRPr>
          </a:p>
          <a:p>
            <a:pPr>
              <a:lnSpc>
                <a:spcPct val="90000"/>
              </a:lnSpc>
              <a:spcBef>
                <a:spcPct val="0"/>
              </a:spcBef>
              <a:spcAft>
                <a:spcPts val="600"/>
              </a:spcAft>
              <a:buNone/>
            </a:pPr>
            <a:r>
              <a:rPr lang="ja-JP" altLang="en-US" dirty="0">
                <a:latin typeface="ＭＳ ゴシック" panose="020B0609070205080204" pitchFamily="49" charset="-128"/>
                <a:ea typeface="ＭＳ ゴシック" panose="020B0609070205080204" pitchFamily="49" charset="-128"/>
                <a:cs typeface="+mj-cs"/>
              </a:rPr>
              <a:t>明日からの生き方に</a:t>
            </a:r>
            <a:endParaRPr lang="en-US" altLang="ja-JP" dirty="0">
              <a:latin typeface="ＭＳ ゴシック" panose="020B0609070205080204" pitchFamily="49" charset="-128"/>
              <a:ea typeface="ＭＳ ゴシック" panose="020B0609070205080204" pitchFamily="49" charset="-128"/>
              <a:cs typeface="+mj-cs"/>
            </a:endParaRPr>
          </a:p>
          <a:p>
            <a:pPr>
              <a:lnSpc>
                <a:spcPct val="90000"/>
              </a:lnSpc>
              <a:spcBef>
                <a:spcPct val="0"/>
              </a:spcBef>
              <a:spcAft>
                <a:spcPts val="600"/>
              </a:spcAft>
              <a:buNone/>
            </a:pPr>
            <a:r>
              <a:rPr lang="ja-JP" altLang="en-US" dirty="0">
                <a:latin typeface="ＭＳ ゴシック" panose="020B0609070205080204" pitchFamily="49" charset="-128"/>
                <a:ea typeface="ＭＳ ゴシック" panose="020B0609070205080204" pitchFamily="49" charset="-128"/>
                <a:cs typeface="+mj-cs"/>
              </a:rPr>
              <a:t>自分を大切に</a:t>
            </a:r>
            <a:endParaRPr lang="en-US" altLang="ja-JP" dirty="0">
              <a:latin typeface="ＭＳ ゴシック" panose="020B0609070205080204" pitchFamily="49" charset="-128"/>
              <a:ea typeface="ＭＳ ゴシック" panose="020B0609070205080204" pitchFamily="49" charset="-128"/>
              <a:cs typeface="+mj-cs"/>
            </a:endParaRPr>
          </a:p>
          <a:p>
            <a:pPr>
              <a:lnSpc>
                <a:spcPct val="90000"/>
              </a:lnSpc>
              <a:spcBef>
                <a:spcPct val="0"/>
              </a:spcBef>
              <a:spcAft>
                <a:spcPts val="600"/>
              </a:spcAft>
              <a:buNone/>
            </a:pPr>
            <a:r>
              <a:rPr lang="ja-JP" altLang="en-US" dirty="0">
                <a:latin typeface="ＭＳ ゴシック" panose="020B0609070205080204" pitchFamily="49" charset="-128"/>
                <a:ea typeface="ＭＳ ゴシック" panose="020B0609070205080204" pitchFamily="49" charset="-128"/>
                <a:cs typeface="+mj-cs"/>
              </a:rPr>
              <a:t>周りの人も大切に</a:t>
            </a:r>
            <a:endParaRPr lang="en-US" altLang="ja-JP" dirty="0">
              <a:latin typeface="ＭＳ ゴシック" panose="020B0609070205080204" pitchFamily="49" charset="-128"/>
              <a:ea typeface="ＭＳ ゴシック" panose="020B0609070205080204" pitchFamily="49" charset="-128"/>
              <a:cs typeface="+mj-cs"/>
            </a:endParaRPr>
          </a:p>
          <a:p>
            <a:pPr>
              <a:lnSpc>
                <a:spcPct val="90000"/>
              </a:lnSpc>
              <a:spcBef>
                <a:spcPct val="0"/>
              </a:spcBef>
              <a:spcAft>
                <a:spcPts val="600"/>
              </a:spcAft>
              <a:buNone/>
            </a:pPr>
            <a:endParaRPr lang="en-US" altLang="ja-JP" sz="2900" dirty="0">
              <a:latin typeface="BIZ UD明朝 Medium" panose="02020500000000000000" pitchFamily="17" charset="-128"/>
              <a:ea typeface="BIZ UD明朝 Medium" panose="02020500000000000000" pitchFamily="17" charset="-128"/>
              <a:cs typeface="+mj-cs"/>
            </a:endParaRP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12</a:t>
            </a:fld>
            <a:endParaRPr kumimoji="0" lang="en-US" altLang="ja-JP" sz="1000">
              <a:solidFill>
                <a:schemeClr val="bg1"/>
              </a:solidFill>
              <a:latin typeface="Calibri" panose="020F0502020204030204"/>
            </a:endParaRPr>
          </a:p>
        </p:txBody>
      </p:sp>
      <p:sp>
        <p:nvSpPr>
          <p:cNvPr id="8" name="テキスト ボックス 7">
            <a:extLst>
              <a:ext uri="{FF2B5EF4-FFF2-40B4-BE49-F238E27FC236}">
                <a16:creationId xmlns:a16="http://schemas.microsoft.com/office/drawing/2014/main" id="{6178BBA9-F829-4100-9CCC-8DAD222D2B89}"/>
              </a:ext>
            </a:extLst>
          </p:cNvPr>
          <p:cNvSpPr txBox="1"/>
          <p:nvPr/>
        </p:nvSpPr>
        <p:spPr>
          <a:xfrm>
            <a:off x="114158" y="4967149"/>
            <a:ext cx="6457894" cy="1754326"/>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令和４年度版　人権の擁護</a:t>
            </a:r>
            <a:r>
              <a:rPr lang="en-US" altLang="ja-JP" dirty="0"/>
              <a:t>【</a:t>
            </a:r>
            <a:r>
              <a:rPr lang="ja-JP" altLang="en-US" dirty="0"/>
              <a:t>法務省</a:t>
            </a:r>
            <a:r>
              <a:rPr lang="en-US" altLang="ja-JP" dirty="0"/>
              <a:t>】</a:t>
            </a:r>
            <a:r>
              <a:rPr lang="ja-JP" altLang="en-US" dirty="0"/>
              <a:t>　</a:t>
            </a:r>
            <a:endParaRPr lang="en-US" altLang="ja-JP" dirty="0"/>
          </a:p>
          <a:p>
            <a:r>
              <a:rPr kumimoji="1" lang="ja-JP" altLang="en-US" dirty="0"/>
              <a:t>　・　鹿児島県人権教育・啓発基本計画（２次改定）　</a:t>
            </a:r>
            <a:endParaRPr kumimoji="1" lang="en-US" altLang="ja-JP" dirty="0"/>
          </a:p>
          <a:p>
            <a:r>
              <a:rPr lang="ja-JP" altLang="en-US" dirty="0"/>
              <a:t>　・　みんなのための人権ハンドブック</a:t>
            </a:r>
            <a:r>
              <a:rPr lang="en-US" altLang="ja-JP" dirty="0"/>
              <a:t>【</a:t>
            </a:r>
            <a:r>
              <a:rPr lang="ja-JP" altLang="en-US" dirty="0"/>
              <a:t>県ホームページ</a:t>
            </a:r>
            <a:r>
              <a:rPr lang="en-US" altLang="ja-JP" dirty="0"/>
              <a:t>】</a:t>
            </a:r>
            <a:r>
              <a:rPr lang="ja-JP" altLang="en-US" dirty="0"/>
              <a:t>　</a:t>
            </a:r>
            <a:endParaRPr lang="en-US" altLang="ja-JP" dirty="0"/>
          </a:p>
          <a:p>
            <a:r>
              <a:rPr lang="ja-JP" altLang="en-US" dirty="0"/>
              <a:t>　・　みんなで防</a:t>
            </a:r>
            <a:r>
              <a:rPr lang="ja-JP" altLang="en-US" dirty="0" err="1"/>
              <a:t>ごう</a:t>
            </a:r>
            <a:r>
              <a:rPr lang="ja-JP" altLang="en-US" dirty="0"/>
              <a:t>高齢者虐待</a:t>
            </a:r>
            <a:r>
              <a:rPr lang="en-US" altLang="ja-JP" dirty="0"/>
              <a:t>【</a:t>
            </a:r>
            <a:r>
              <a:rPr lang="ja-JP" altLang="en-US" dirty="0"/>
              <a:t>県ホームページ</a:t>
            </a:r>
            <a:r>
              <a:rPr lang="en-US" altLang="ja-JP" dirty="0"/>
              <a:t>】</a:t>
            </a:r>
            <a:r>
              <a:rPr lang="ja-JP" altLang="en-US" dirty="0"/>
              <a:t>　</a:t>
            </a:r>
            <a:endParaRPr lang="en-US" altLang="ja-JP" dirty="0"/>
          </a:p>
          <a:p>
            <a:r>
              <a:rPr kumimoji="1" lang="ja-JP" altLang="en-US" dirty="0"/>
              <a:t>　・　なくそう差別　築こう明るい社会</a:t>
            </a:r>
          </a:p>
        </p:txBody>
      </p:sp>
      <p:pic>
        <p:nvPicPr>
          <p:cNvPr id="12" name="図 11">
            <a:extLst>
              <a:ext uri="{FF2B5EF4-FFF2-40B4-BE49-F238E27FC236}">
                <a16:creationId xmlns:a16="http://schemas.microsoft.com/office/drawing/2014/main" id="{66668809-6E21-4B3C-AB9E-90C6D6015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374" y="5595221"/>
            <a:ext cx="1183228" cy="1183228"/>
          </a:xfrm>
          <a:prstGeom prst="rect">
            <a:avLst/>
          </a:prstGeom>
          <a:ln>
            <a:solidFill>
              <a:schemeClr val="tx1"/>
            </a:solidFill>
          </a:ln>
        </p:spPr>
      </p:pic>
      <p:sp>
        <p:nvSpPr>
          <p:cNvPr id="9" name="正方形/長方形 8">
            <a:extLst>
              <a:ext uri="{FF2B5EF4-FFF2-40B4-BE49-F238E27FC236}">
                <a16:creationId xmlns:a16="http://schemas.microsoft.com/office/drawing/2014/main" id="{53EEC67D-21B1-4608-A24E-B27988748AC2}"/>
              </a:ext>
            </a:extLst>
          </p:cNvPr>
          <p:cNvSpPr/>
          <p:nvPr/>
        </p:nvSpPr>
        <p:spPr>
          <a:xfrm>
            <a:off x="5424501" y="4556010"/>
            <a:ext cx="3586291" cy="9822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kumimoji="1" lang="ja-JP" altLang="en-US" dirty="0"/>
              <a:t>もっと学びたい時には・・・</a:t>
            </a:r>
            <a:endParaRPr kumimoji="1" lang="en-US" altLang="ja-JP" dirty="0"/>
          </a:p>
          <a:p>
            <a:r>
              <a:rPr kumimoji="1" lang="ja-JP" altLang="en-US" dirty="0"/>
              <a:t>令和６年度版「なくそう差別　築こう明るい社会　様々な人権課題」で</a:t>
            </a:r>
            <a:endParaRPr kumimoji="1" lang="en-US" altLang="ja-JP" dirty="0"/>
          </a:p>
        </p:txBody>
      </p:sp>
    </p:spTree>
    <p:extLst>
      <p:ext uri="{BB962C8B-B14F-4D97-AF65-F5344CB8AC3E}">
        <p14:creationId xmlns:p14="http://schemas.microsoft.com/office/powerpoint/2010/main" val="18253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8291"/>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46" y="4534104"/>
            <a:ext cx="2330754" cy="2260551"/>
          </a:xfrm>
          <a:prstGeom prst="rect">
            <a:avLst/>
          </a:prstGeom>
        </p:spPr>
      </p:pic>
      <p:sp>
        <p:nvSpPr>
          <p:cNvPr id="11" name="テキスト ボックス 10"/>
          <p:cNvSpPr txBox="1"/>
          <p:nvPr/>
        </p:nvSpPr>
        <p:spPr>
          <a:xfrm>
            <a:off x="247739" y="922797"/>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a:t>
            </a:r>
            <a:r>
              <a:rPr lang="ja-JP" altLang="en-US" sz="4400" spc="-300" dirty="0">
                <a:solidFill>
                  <a:prstClr val="white"/>
                </a:solidFill>
                <a:latin typeface="BIZ UDゴシック" panose="020B0400000000000000" pitchFamily="49" charset="-128"/>
                <a:ea typeface="BIZ UDゴシック" panose="020B0400000000000000" pitchFamily="49" charset="-128"/>
              </a:rPr>
              <a:t>高齢者の人権に係る問題</a:t>
            </a:r>
          </a:p>
        </p:txBody>
      </p:sp>
      <p:sp>
        <p:nvSpPr>
          <p:cNvPr id="12" name="テキスト ボックス 11"/>
          <p:cNvSpPr txBox="1"/>
          <p:nvPr/>
        </p:nvSpPr>
        <p:spPr>
          <a:xfrm>
            <a:off x="247739" y="3973885"/>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a:t>
            </a:r>
          </a:p>
        </p:txBody>
      </p:sp>
      <p:sp>
        <p:nvSpPr>
          <p:cNvPr id="13" name="テキスト ボックス 12"/>
          <p:cNvSpPr txBox="1"/>
          <p:nvPr/>
        </p:nvSpPr>
        <p:spPr>
          <a:xfrm>
            <a:off x="247739" y="2236066"/>
            <a:ext cx="8411070"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a:t>
            </a:r>
            <a:r>
              <a:rPr lang="ja-JP" altLang="en-US" sz="4400" spc="-300" dirty="0">
                <a:solidFill>
                  <a:prstClr val="white"/>
                </a:solidFill>
                <a:latin typeface="BIZ UDゴシック" panose="020B0400000000000000" pitchFamily="49" charset="-128"/>
                <a:ea typeface="BIZ UDゴシック" panose="020B0400000000000000" pitchFamily="49" charset="-128"/>
              </a:rPr>
              <a:t>高齢者の人権に係る法律等に</a:t>
            </a:r>
            <a:endParaRPr lang="en-US" altLang="ja-JP" sz="4400" spc="-300" dirty="0">
              <a:solidFill>
                <a:prstClr val="white"/>
              </a:solidFill>
              <a:latin typeface="BIZ UDゴシック" panose="020B0400000000000000" pitchFamily="49" charset="-128"/>
              <a:ea typeface="BIZ UDゴシック" panose="020B0400000000000000" pitchFamily="49" charset="-128"/>
            </a:endParaRPr>
          </a:p>
          <a:p>
            <a:r>
              <a:rPr lang="ja-JP" altLang="en-US" sz="4400" spc="-300" dirty="0">
                <a:solidFill>
                  <a:prstClr val="white"/>
                </a:solidFill>
                <a:latin typeface="BIZ UDゴシック" panose="020B0400000000000000" pitchFamily="49" charset="-128"/>
                <a:ea typeface="BIZ UDゴシック" panose="020B0400000000000000" pitchFamily="49" charset="-128"/>
              </a:rPr>
              <a:t>　ついて</a:t>
            </a:r>
          </a:p>
        </p:txBody>
      </p:sp>
    </p:spTree>
    <p:extLst>
      <p:ext uri="{BB962C8B-B14F-4D97-AF65-F5344CB8AC3E}">
        <p14:creationId xmlns:p14="http://schemas.microsoft.com/office/powerpoint/2010/main" val="265850592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3</a:t>
            </a:fld>
            <a:endParaRPr kumimoji="1" lang="ja-JP" altLang="en-US"/>
          </a:p>
        </p:txBody>
      </p:sp>
      <p:sp>
        <p:nvSpPr>
          <p:cNvPr id="5" name="角丸四角形 4"/>
          <p:cNvSpPr/>
          <p:nvPr/>
        </p:nvSpPr>
        <p:spPr>
          <a:xfrm>
            <a:off x="261123" y="134384"/>
            <a:ext cx="5835920" cy="559083"/>
          </a:xfrm>
          <a:prstGeom prst="roundRect">
            <a:avLst>
              <a:gd name="adj" fmla="val 5000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0160">
                  <a:noFill/>
                  <a:prstDash val="solid"/>
                </a:ln>
                <a:solidFill>
                  <a:schemeClr val="bg1"/>
                </a:solidFill>
                <a:latin typeface="ＤＦ特太ゴシック体" panose="020B0509000000000000" pitchFamily="49" charset="-128"/>
                <a:ea typeface="ＤＦ特太ゴシック体" panose="020B0509000000000000" pitchFamily="49" charset="-128"/>
              </a:rPr>
              <a:t>１</a:t>
            </a:r>
            <a:r>
              <a:rPr lang="ja-JP" altLang="en-US" sz="3200" dirty="0">
                <a:ln w="10160">
                  <a:noFill/>
                  <a:prstDash val="solid"/>
                </a:ln>
                <a:solidFill>
                  <a:schemeClr val="bg1"/>
                </a:solidFill>
                <a:latin typeface="ＤＦ特太ゴシック体" panose="020B0509000000000000" pitchFamily="49" charset="-128"/>
                <a:ea typeface="ＤＦ特太ゴシック体" panose="020B0509000000000000" pitchFamily="49" charset="-128"/>
              </a:rPr>
              <a:t>　高齢者の人権に係る問題</a:t>
            </a:r>
          </a:p>
        </p:txBody>
      </p:sp>
      <p:sp>
        <p:nvSpPr>
          <p:cNvPr id="8" name="正方形/長方形 7">
            <a:extLst>
              <a:ext uri="{FF2B5EF4-FFF2-40B4-BE49-F238E27FC236}">
                <a16:creationId xmlns:a16="http://schemas.microsoft.com/office/drawing/2014/main" id="{7C28278E-1803-41B5-9E8C-5FEAF8446676}"/>
              </a:ext>
            </a:extLst>
          </p:cNvPr>
          <p:cNvSpPr/>
          <p:nvPr/>
        </p:nvSpPr>
        <p:spPr>
          <a:xfrm>
            <a:off x="648107" y="804450"/>
            <a:ext cx="811717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latin typeface="ＭＳ ゴシック" panose="020B0609070205080204" pitchFamily="49" charset="-128"/>
                <a:ea typeface="ＭＳ ゴシック" panose="020B0609070205080204" pitchFamily="49" charset="-128"/>
              </a:rPr>
              <a:t>　あなたが，高齢者に関し，体験したことや，身の回りで見聞きしたことで，人権問題だと思ったことはどのようなことですか。</a:t>
            </a:r>
          </a:p>
        </p:txBody>
      </p:sp>
      <p:grpSp>
        <p:nvGrpSpPr>
          <p:cNvPr id="10" name="グループ化 9">
            <a:extLst>
              <a:ext uri="{FF2B5EF4-FFF2-40B4-BE49-F238E27FC236}">
                <a16:creationId xmlns:a16="http://schemas.microsoft.com/office/drawing/2014/main" id="{68FD8C56-416A-469D-B50A-5B71CFEA933A}"/>
              </a:ext>
            </a:extLst>
          </p:cNvPr>
          <p:cNvGrpSpPr/>
          <p:nvPr/>
        </p:nvGrpSpPr>
        <p:grpSpPr>
          <a:xfrm>
            <a:off x="285324" y="1642329"/>
            <a:ext cx="8573351" cy="5079147"/>
            <a:chOff x="0" y="0"/>
            <a:chExt cx="8322345" cy="4184752"/>
          </a:xfrm>
        </p:grpSpPr>
        <p:sp>
          <p:nvSpPr>
            <p:cNvPr id="11" name="テキスト ボックス 2">
              <a:extLst>
                <a:ext uri="{FF2B5EF4-FFF2-40B4-BE49-F238E27FC236}">
                  <a16:creationId xmlns:a16="http://schemas.microsoft.com/office/drawing/2014/main" id="{DAC0E8A8-EF1C-47D2-9B05-31490D4B846A}"/>
                </a:ext>
              </a:extLst>
            </p:cNvPr>
            <p:cNvSpPr txBox="1"/>
            <p:nvPr/>
          </p:nvSpPr>
          <p:spPr>
            <a:xfrm>
              <a:off x="65837" y="197511"/>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spc="90">
                  <a:solidFill>
                    <a:srgbClr val="000000"/>
                  </a:solidFill>
                  <a:effectLst/>
                  <a:latin typeface="ＭＳ Ｐゴシック" panose="020B0600070205080204" pitchFamily="50" charset="-128"/>
                  <a:ea typeface="BIZ UDゴシック" panose="020B0400000000000000" pitchFamily="49" charset="-128"/>
                  <a:cs typeface="Times New Roman" panose="02020603050405020304" pitchFamily="18" charset="0"/>
                </a:rPr>
                <a:t>悪徳商法，特殊詐欺の被害が多いこと</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テキスト ボックス 2">
              <a:extLst>
                <a:ext uri="{FF2B5EF4-FFF2-40B4-BE49-F238E27FC236}">
                  <a16:creationId xmlns:a16="http://schemas.microsoft.com/office/drawing/2014/main" id="{9E375AB7-F82A-4FE1-874C-3EE11AF0412C}"/>
                </a:ext>
              </a:extLst>
            </p:cNvPr>
            <p:cNvSpPr txBox="1"/>
            <p:nvPr/>
          </p:nvSpPr>
          <p:spPr>
            <a:xfrm>
              <a:off x="65837" y="387706"/>
              <a:ext cx="2774950" cy="252483"/>
            </a:xfrm>
            <a:prstGeom prst="rect">
              <a:avLst/>
            </a:prstGeom>
            <a:solidFill>
              <a:sysClr val="window" lastClr="FFFFFF"/>
            </a:solidFill>
            <a:ln w="9525" cmpd="sng">
              <a:noFill/>
            </a:ln>
            <a:effectLst/>
          </p:spPr>
          <p:txBody>
            <a:bodyPr wrap="square" lIns="0" tIns="0" rIns="0" bIns="0" rtlCol="0" anchor="t">
              <a:noAutofit/>
            </a:bodyPr>
            <a:lstStyle/>
            <a:p>
              <a:pPr>
                <a:lnSpc>
                  <a:spcPts val="1000"/>
                </a:lnSpc>
              </a:pPr>
              <a:r>
                <a:rPr lang="ja-JP" sz="800" spc="90" dirty="0">
                  <a:solidFill>
                    <a:srgbClr val="000000"/>
                  </a:solidFill>
                  <a:effectLst/>
                  <a:latin typeface="ＭＳ Ｐゴシック" panose="020B0600070205080204" pitchFamily="50" charset="-128"/>
                  <a:ea typeface="BIZ UDゴシック" panose="020B0400000000000000" pitchFamily="49" charset="-128"/>
                  <a:cs typeface="Times New Roman" panose="02020603050405020304" pitchFamily="18" charset="0"/>
                </a:rPr>
                <a:t>病院での看護や介護施設において劣悪な処遇や虐待を受けること</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3" name="テキスト ボックス 2">
              <a:extLst>
                <a:ext uri="{FF2B5EF4-FFF2-40B4-BE49-F238E27FC236}">
                  <a16:creationId xmlns:a16="http://schemas.microsoft.com/office/drawing/2014/main" id="{2933046D-7F04-487D-80E4-1234CC1B90FD}"/>
                </a:ext>
              </a:extLst>
            </p:cNvPr>
            <p:cNvSpPr txBox="1"/>
            <p:nvPr/>
          </p:nvSpPr>
          <p:spPr>
            <a:xfrm>
              <a:off x="36576" y="672999"/>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spc="90" dirty="0">
                  <a:solidFill>
                    <a:srgbClr val="000000"/>
                  </a:solidFill>
                  <a:effectLst/>
                  <a:latin typeface="ＭＳ Ｐゴシック" panose="020B0600070205080204" pitchFamily="50" charset="-128"/>
                  <a:ea typeface="BIZ UDゴシック" panose="020B0400000000000000" pitchFamily="49" charset="-128"/>
                  <a:cs typeface="Times New Roman" panose="02020603050405020304" pitchFamily="18" charset="0"/>
                </a:rPr>
                <a:t>高齢者が邪魔者扱いされること</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4" name="テキスト ボックス 2">
              <a:extLst>
                <a:ext uri="{FF2B5EF4-FFF2-40B4-BE49-F238E27FC236}">
                  <a16:creationId xmlns:a16="http://schemas.microsoft.com/office/drawing/2014/main" id="{D9EFCEB5-A589-455B-936E-C243818FEB9A}"/>
                </a:ext>
              </a:extLst>
            </p:cNvPr>
            <p:cNvSpPr txBox="1"/>
            <p:nvPr/>
          </p:nvSpPr>
          <p:spPr>
            <a:xfrm>
              <a:off x="29261" y="914400"/>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spc="90">
                  <a:solidFill>
                    <a:srgbClr val="000000"/>
                  </a:solidFill>
                  <a:effectLst/>
                  <a:latin typeface="ＭＳ Ｐゴシック" panose="020B0600070205080204" pitchFamily="50" charset="-128"/>
                  <a:ea typeface="BIZ UDゴシック" panose="020B0400000000000000" pitchFamily="49" charset="-128"/>
                  <a:cs typeface="Times New Roman" panose="02020603050405020304" pitchFamily="18" charset="0"/>
                </a:rPr>
                <a:t>働く能力を発揮する機会が少ないこと</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5" name="テキスト ボックス 2">
              <a:extLst>
                <a:ext uri="{FF2B5EF4-FFF2-40B4-BE49-F238E27FC236}">
                  <a16:creationId xmlns:a16="http://schemas.microsoft.com/office/drawing/2014/main" id="{35903735-EDD1-41CF-82C8-DEB4D0E654CC}"/>
                </a:ext>
              </a:extLst>
            </p:cNvPr>
            <p:cNvSpPr txBox="1"/>
            <p:nvPr/>
          </p:nvSpPr>
          <p:spPr>
            <a:xfrm>
              <a:off x="29261" y="1133856"/>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spc="90">
                  <a:solidFill>
                    <a:srgbClr val="000000"/>
                  </a:solidFill>
                  <a:effectLst/>
                  <a:latin typeface="ＭＳ Ｐゴシック" panose="020B0600070205080204" pitchFamily="50" charset="-128"/>
                  <a:ea typeface="BIZ UDゴシック" panose="020B0400000000000000" pitchFamily="49" charset="-128"/>
                  <a:cs typeface="Times New Roman" panose="02020603050405020304" pitchFamily="18" charset="0"/>
                </a:rPr>
                <a:t>経済的に自立が困難なこと</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6" name="テキスト ボックス 2">
              <a:extLst>
                <a:ext uri="{FF2B5EF4-FFF2-40B4-BE49-F238E27FC236}">
                  <a16:creationId xmlns:a16="http://schemas.microsoft.com/office/drawing/2014/main" id="{F2A5EB84-477B-4111-9920-5272AB9997C0}"/>
                </a:ext>
              </a:extLst>
            </p:cNvPr>
            <p:cNvSpPr txBox="1"/>
            <p:nvPr/>
          </p:nvSpPr>
          <p:spPr>
            <a:xfrm>
              <a:off x="36576" y="1375258"/>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spc="90">
                  <a:solidFill>
                    <a:srgbClr val="000000"/>
                  </a:solidFill>
                  <a:effectLst/>
                  <a:latin typeface="ＭＳ Ｐゴシック" panose="020B0600070205080204" pitchFamily="50" charset="-128"/>
                  <a:ea typeface="BIZ UDゴシック" panose="020B0400000000000000" pitchFamily="49" charset="-128"/>
                  <a:cs typeface="Times New Roman" panose="02020603050405020304" pitchFamily="18" charset="0"/>
                </a:rPr>
                <a:t>アパートなどへの入居を拒否されること</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7" name="テキスト ボックス 2">
              <a:extLst>
                <a:ext uri="{FF2B5EF4-FFF2-40B4-BE49-F238E27FC236}">
                  <a16:creationId xmlns:a16="http://schemas.microsoft.com/office/drawing/2014/main" id="{4C467B1D-5BE9-46D1-A4CB-D6F892962D06}"/>
                </a:ext>
              </a:extLst>
            </p:cNvPr>
            <p:cNvSpPr txBox="1"/>
            <p:nvPr/>
          </p:nvSpPr>
          <p:spPr>
            <a:xfrm>
              <a:off x="29261" y="1623975"/>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spc="90">
                  <a:solidFill>
                    <a:srgbClr val="000000"/>
                  </a:solidFill>
                  <a:effectLst/>
                  <a:latin typeface="ＭＳ Ｐゴシック" panose="020B0600070205080204" pitchFamily="50" charset="-128"/>
                  <a:ea typeface="BIZ UDゴシック" panose="020B0400000000000000" pitchFamily="49" charset="-128"/>
                  <a:cs typeface="Times New Roman" panose="02020603050405020304" pitchFamily="18" charset="0"/>
                </a:rPr>
                <a:t>差別的な言葉を言われること</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8" name="テキスト ボックス 10">
              <a:extLst>
                <a:ext uri="{FF2B5EF4-FFF2-40B4-BE49-F238E27FC236}">
                  <a16:creationId xmlns:a16="http://schemas.microsoft.com/office/drawing/2014/main" id="{E47CB4E5-EEC6-426E-BACC-027DA723D58C}"/>
                </a:ext>
              </a:extLst>
            </p:cNvPr>
            <p:cNvSpPr txBox="1"/>
            <p:nvPr/>
          </p:nvSpPr>
          <p:spPr>
            <a:xfrm>
              <a:off x="21946" y="1814170"/>
              <a:ext cx="2755900" cy="263825"/>
            </a:xfrm>
            <a:prstGeom prst="rect">
              <a:avLst/>
            </a:prstGeom>
            <a:solidFill>
              <a:sysClr val="window" lastClr="FFFFFF"/>
            </a:solidFill>
            <a:ln w="9525" cmpd="sng">
              <a:noFill/>
            </a:ln>
            <a:effectLst/>
          </p:spPr>
          <p:txBody>
            <a:bodyPr wrap="square" lIns="0" tIns="0" rIns="0" bIns="0" rtlCol="0" anchor="t">
              <a:noAutofit/>
            </a:bodyPr>
            <a:lstStyle/>
            <a:p>
              <a:pPr>
                <a:lnSpc>
                  <a:spcPts val="1000"/>
                </a:lnSpc>
              </a:pPr>
              <a:r>
                <a:rPr lang="ja-JP" sz="800" spc="90">
                  <a:solidFill>
                    <a:srgbClr val="000000"/>
                  </a:solidFill>
                  <a:effectLst/>
                  <a:latin typeface="ＭＳ Ｐゴシック" panose="020B0600070205080204" pitchFamily="50" charset="-128"/>
                  <a:ea typeface="BIZ UDゴシック" panose="020B0400000000000000" pitchFamily="49" charset="-128"/>
                  <a:cs typeface="Times New Roman" panose="02020603050405020304" pitchFamily="18" charset="0"/>
                </a:rPr>
                <a:t>家庭内での看護や介護において嫌がらせや虐待を受けること</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9" name="テキスト ボックス 2">
              <a:extLst>
                <a:ext uri="{FF2B5EF4-FFF2-40B4-BE49-F238E27FC236}">
                  <a16:creationId xmlns:a16="http://schemas.microsoft.com/office/drawing/2014/main" id="{BA91CBA6-3303-448D-A462-87FFE1EFF6F5}"/>
                </a:ext>
              </a:extLst>
            </p:cNvPr>
            <p:cNvSpPr txBox="1"/>
            <p:nvPr/>
          </p:nvSpPr>
          <p:spPr>
            <a:xfrm>
              <a:off x="21946" y="2077517"/>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a:effectLst/>
                  <a:latin typeface="ＭＳ Ｐゴシック" panose="020B0600070205080204" pitchFamily="50" charset="-128"/>
                  <a:ea typeface="BIZ UDゴシック" panose="020B0400000000000000" pitchFamily="49" charset="-128"/>
                  <a:cs typeface="ＭＳ Ｐゴシック" panose="020B0600070205080204" pitchFamily="50" charset="-128"/>
                </a:rPr>
                <a:t>高齢者の意見や行動が尊重されないこと</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0" name="テキスト ボックス 2">
              <a:extLst>
                <a:ext uri="{FF2B5EF4-FFF2-40B4-BE49-F238E27FC236}">
                  <a16:creationId xmlns:a16="http://schemas.microsoft.com/office/drawing/2014/main" id="{9232A328-BA05-47E3-96AA-F52E92F532E3}"/>
                </a:ext>
              </a:extLst>
            </p:cNvPr>
            <p:cNvSpPr txBox="1"/>
            <p:nvPr/>
          </p:nvSpPr>
          <p:spPr>
            <a:xfrm>
              <a:off x="0" y="2326234"/>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a:effectLst/>
                  <a:latin typeface="ＭＳ Ｐゴシック" panose="020B0600070205080204" pitchFamily="50" charset="-128"/>
                  <a:ea typeface="BIZ UDゴシック" panose="020B0400000000000000" pitchFamily="49" charset="-128"/>
                  <a:cs typeface="ＭＳ Ｐゴシック" panose="020B0600070205080204" pitchFamily="50" charset="-128"/>
                </a:rPr>
                <a:t>その他</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1" name="テキスト ボックス 2">
              <a:extLst>
                <a:ext uri="{FF2B5EF4-FFF2-40B4-BE49-F238E27FC236}">
                  <a16:creationId xmlns:a16="http://schemas.microsoft.com/office/drawing/2014/main" id="{9CD54CAA-39C1-443C-9ED8-AF2E0D01BEB2}"/>
                </a:ext>
              </a:extLst>
            </p:cNvPr>
            <p:cNvSpPr txBox="1"/>
            <p:nvPr/>
          </p:nvSpPr>
          <p:spPr>
            <a:xfrm>
              <a:off x="7417613" y="3357677"/>
              <a:ext cx="438150" cy="1841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1000" spc="90">
                  <a:solidFill>
                    <a:srgbClr val="000000"/>
                  </a:solidFill>
                  <a:effectLst/>
                  <a:latin typeface="ＭＳ Ｐゴシック" panose="020B0600070205080204" pitchFamily="50" charset="-128"/>
                  <a:ea typeface="BIZ UDゴシック" panose="020B0400000000000000" pitchFamily="49" charset="-128"/>
                  <a:cs typeface="Times New Roman" panose="02020603050405020304" pitchFamily="18" charset="0"/>
                </a:rPr>
                <a:t>（％）</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aphicFrame>
          <p:nvGraphicFramePr>
            <p:cNvPr id="22" name="グラフ 21">
              <a:extLst>
                <a:ext uri="{FF2B5EF4-FFF2-40B4-BE49-F238E27FC236}">
                  <a16:creationId xmlns:a16="http://schemas.microsoft.com/office/drawing/2014/main" id="{8BDF724B-8F46-4919-8893-38048B51B8D3}"/>
                </a:ext>
              </a:extLst>
            </p:cNvPr>
            <p:cNvGraphicFramePr>
              <a:graphicFrameLocks noChangeAspect="1"/>
            </p:cNvGraphicFramePr>
            <p:nvPr/>
          </p:nvGraphicFramePr>
          <p:xfrm>
            <a:off x="2582266" y="0"/>
            <a:ext cx="5271135" cy="3419475"/>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
              <a:extLst>
                <a:ext uri="{FF2B5EF4-FFF2-40B4-BE49-F238E27FC236}">
                  <a16:creationId xmlns:a16="http://schemas.microsoft.com/office/drawing/2014/main" id="{0AA98058-D739-4C68-B93E-E305C4D7F72C}"/>
                </a:ext>
              </a:extLst>
            </p:cNvPr>
            <p:cNvSpPr txBox="1"/>
            <p:nvPr/>
          </p:nvSpPr>
          <p:spPr>
            <a:xfrm>
              <a:off x="0" y="2589581"/>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a:effectLst/>
                  <a:latin typeface="ＭＳ Ｐゴシック" panose="020B0600070205080204" pitchFamily="50" charset="-128"/>
                  <a:ea typeface="BIZ UDゴシック" panose="020B0400000000000000" pitchFamily="49" charset="-128"/>
                  <a:cs typeface="ＭＳ Ｐゴシック" panose="020B0600070205080204" pitchFamily="50" charset="-128"/>
                </a:rPr>
                <a:t>特にない</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4" name="テキスト ボックス 2">
              <a:extLst>
                <a:ext uri="{FF2B5EF4-FFF2-40B4-BE49-F238E27FC236}">
                  <a16:creationId xmlns:a16="http://schemas.microsoft.com/office/drawing/2014/main" id="{A5D8B146-8228-4A74-A26B-52DEBD1739EB}"/>
                </a:ext>
              </a:extLst>
            </p:cNvPr>
            <p:cNvSpPr txBox="1"/>
            <p:nvPr/>
          </p:nvSpPr>
          <p:spPr>
            <a:xfrm>
              <a:off x="0" y="2830983"/>
              <a:ext cx="2743200" cy="146050"/>
            </a:xfrm>
            <a:prstGeom prst="rect">
              <a:avLst/>
            </a:prstGeom>
            <a:solidFill>
              <a:sysClr val="window" lastClr="FFFFFF"/>
            </a:solidFill>
            <a:ln w="9525" cmpd="sng">
              <a:noFill/>
            </a:ln>
            <a:effectLst/>
          </p:spPr>
          <p:txBody>
            <a:bodyPr wrap="square" lIns="0" tIns="0" rIns="0" bIns="0" rtlCol="0" anchor="t">
              <a:noAutofit/>
            </a:bodyPr>
            <a:lstStyle/>
            <a:p>
              <a:pPr algn="dist">
                <a:lnSpc>
                  <a:spcPts val="1200"/>
                </a:lnSpc>
                <a:spcAft>
                  <a:spcPts val="0"/>
                </a:spcAft>
              </a:pPr>
              <a:r>
                <a:rPr lang="ja-JP" sz="800" dirty="0">
                  <a:effectLst/>
                  <a:latin typeface="ＭＳ Ｐゴシック" panose="020B0600070205080204" pitchFamily="50" charset="-128"/>
                  <a:ea typeface="BIZ UDゴシック" panose="020B0400000000000000" pitchFamily="49" charset="-128"/>
                  <a:cs typeface="ＭＳ Ｐゴシック" panose="020B0600070205080204" pitchFamily="50" charset="-128"/>
                </a:rPr>
                <a:t>無回答</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5" name="テキスト ボックス 30">
              <a:extLst>
                <a:ext uri="{FF2B5EF4-FFF2-40B4-BE49-F238E27FC236}">
                  <a16:creationId xmlns:a16="http://schemas.microsoft.com/office/drawing/2014/main" id="{E352F000-FC93-457E-9D8F-27294CA7686C}"/>
                </a:ext>
              </a:extLst>
            </p:cNvPr>
            <p:cNvSpPr txBox="1"/>
            <p:nvPr/>
          </p:nvSpPr>
          <p:spPr>
            <a:xfrm>
              <a:off x="6225236" y="2326234"/>
              <a:ext cx="1351721" cy="469127"/>
            </a:xfrm>
            <a:prstGeom prst="rect">
              <a:avLst/>
            </a:prstGeom>
            <a:solidFill>
              <a:srgbClr val="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050" kern="100">
                  <a:effectLst/>
                  <a:latin typeface="ＭＳ 明朝" panose="02020609040205080304" pitchFamily="17" charset="-128"/>
                  <a:ea typeface="BIZ UDゴシック" panose="020B0400000000000000" pitchFamily="49" charset="-128"/>
                  <a:cs typeface="Times New Roman" panose="02020603050405020304" pitchFamily="18" charset="0"/>
                </a:rPr>
                <a:t>該当者数：</a:t>
              </a:r>
              <a:r>
                <a:rPr lang="en-US" sz="1050" kern="100">
                  <a:effectLst/>
                  <a:latin typeface="ＭＳ 明朝" panose="02020609040205080304" pitchFamily="17" charset="-128"/>
                  <a:ea typeface="BIZ UDゴシック" panose="020B0400000000000000" pitchFamily="49" charset="-128"/>
                  <a:cs typeface="Times New Roman" panose="02020603050405020304" pitchFamily="18" charset="0"/>
                </a:rPr>
                <a:t>1,556</a:t>
              </a:r>
              <a:r>
                <a:rPr lang="ja-JP" sz="1050" kern="100">
                  <a:effectLst/>
                  <a:latin typeface="ＭＳ 明朝" panose="02020609040205080304" pitchFamily="17" charset="-128"/>
                  <a:ea typeface="BIZ UDゴシック" panose="020B0400000000000000" pitchFamily="49" charset="-128"/>
                  <a:cs typeface="Times New Roman" panose="02020603050405020304" pitchFamily="18" charset="0"/>
                </a:rPr>
                <a:t>人</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sz="1050" kern="100">
                  <a:effectLst/>
                  <a:latin typeface="ＭＳ 明朝" panose="02020609040205080304" pitchFamily="17" charset="-128"/>
                  <a:ea typeface="BIZ UDゴシック" panose="020B0400000000000000" pitchFamily="49" charset="-128"/>
                  <a:cs typeface="Times New Roman" panose="02020603050405020304" pitchFamily="18" charset="0"/>
                </a:rPr>
                <a:t>Ｍ．Ｔ．：</a:t>
              </a:r>
              <a:r>
                <a:rPr lang="en-US" sz="1050" kern="100">
                  <a:effectLst/>
                  <a:latin typeface="ＭＳ 明朝" panose="02020609040205080304" pitchFamily="17" charset="-128"/>
                  <a:ea typeface="BIZ UDゴシック" panose="020B0400000000000000" pitchFamily="49" charset="-128"/>
                  <a:cs typeface="Times New Roman" panose="02020603050405020304" pitchFamily="18" charset="0"/>
                </a:rPr>
                <a:t>258.5</a:t>
              </a:r>
              <a:r>
                <a:rPr lang="ja-JP" sz="1050" kern="100">
                  <a:effectLst/>
                  <a:latin typeface="ＭＳ 明朝" panose="02020609040205080304" pitchFamily="17" charset="-128"/>
                  <a:ea typeface="BIZ UDゴシック" panose="020B0400000000000000" pitchFamily="49" charset="-128"/>
                  <a:cs typeface="Times New Roman" panose="02020603050405020304" pitchFamily="18" charset="0"/>
                </a:rPr>
                <a:t>％</a:t>
              </a:r>
              <a:r>
                <a:rPr lang="ja-JP" sz="1050" kern="100" baseline="30000">
                  <a:effectLst/>
                  <a:latin typeface="ＭＳ 明朝" panose="02020609040205080304" pitchFamily="17" charset="-128"/>
                  <a:ea typeface="BIZ UDゴシック" panose="020B0400000000000000" pitchFamily="49" charset="-128"/>
                  <a:cs typeface="Times New Roman" panose="02020603050405020304" pitchFamily="18" charset="0"/>
                </a:rPr>
                <a:t>※</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6" name="テキスト ボックス 31">
              <a:extLst>
                <a:ext uri="{FF2B5EF4-FFF2-40B4-BE49-F238E27FC236}">
                  <a16:creationId xmlns:a16="http://schemas.microsoft.com/office/drawing/2014/main" id="{658C0625-05D0-463C-A6C5-751585893C46}"/>
                </a:ext>
              </a:extLst>
            </p:cNvPr>
            <p:cNvSpPr txBox="1"/>
            <p:nvPr/>
          </p:nvSpPr>
          <p:spPr>
            <a:xfrm>
              <a:off x="131674" y="3540557"/>
              <a:ext cx="8190671" cy="3657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spcAft>
                  <a:spcPts val="0"/>
                </a:spcAft>
              </a:pPr>
              <a:r>
                <a:rPr lang="ja-JP" sz="900" kern="100">
                  <a:effectLst/>
                  <a:latin typeface="ＭＳ 明朝" panose="02020609040205080304" pitchFamily="17" charset="-128"/>
                  <a:ea typeface="BIZ UDゴシック" panose="020B0400000000000000" pitchFamily="49" charset="-128"/>
                  <a:cs typeface="Times New Roman" panose="02020603050405020304" pitchFamily="18" charset="0"/>
                </a:rPr>
                <a:t>※　Ｍ．Ｔ．：</a:t>
              </a:r>
              <a:r>
                <a:rPr lang="en-US" sz="900" kern="100">
                  <a:effectLst/>
                  <a:latin typeface="ＭＳ 明朝" panose="02020609040205080304" pitchFamily="17" charset="-128"/>
                  <a:ea typeface="BIZ UDゴシック" panose="020B0400000000000000" pitchFamily="49" charset="-128"/>
                  <a:cs typeface="Times New Roman" panose="02020603050405020304" pitchFamily="18" charset="0"/>
                </a:rPr>
                <a:t>Multiple Total</a:t>
              </a:r>
              <a:r>
                <a:rPr lang="ja-JP" sz="900" kern="100">
                  <a:effectLst/>
                  <a:latin typeface="ＭＳ 明朝" panose="02020609040205080304" pitchFamily="17" charset="-128"/>
                  <a:ea typeface="BIZ UDゴシック" panose="020B0400000000000000" pitchFamily="49" charset="-128"/>
                  <a:cs typeface="Times New Roman" panose="02020603050405020304" pitchFamily="18" charset="0"/>
                </a:rPr>
                <a:t>の略。１回答者が２以上の回答をすることができる質問のとき，</a:t>
              </a:r>
              <a:r>
                <a:rPr lang="en-US" sz="900" kern="100">
                  <a:effectLst/>
                  <a:latin typeface="ＭＳ 明朝" panose="02020609040205080304" pitchFamily="17" charset="-128"/>
                  <a:ea typeface="BIZ UDゴシック" panose="020B0400000000000000" pitchFamily="49" charset="-128"/>
                  <a:cs typeface="Times New Roman" panose="02020603050405020304" pitchFamily="18" charset="0"/>
                </a:rPr>
                <a:t>M.T.</a:t>
              </a:r>
              <a:r>
                <a:rPr lang="ja-JP" sz="900" kern="100">
                  <a:effectLst/>
                  <a:latin typeface="ＭＳ 明朝" panose="02020609040205080304" pitchFamily="17" charset="-128"/>
                  <a:ea typeface="BIZ UDゴシック" panose="020B0400000000000000" pitchFamily="49" charset="-128"/>
                  <a:cs typeface="Times New Roman" panose="02020603050405020304" pitchFamily="18" charset="0"/>
                </a:rPr>
                <a:t>は回答数の合計を回答者数（</a:t>
              </a:r>
              <a:r>
                <a:rPr lang="en-US" sz="900" kern="100">
                  <a:effectLst/>
                  <a:latin typeface="ＭＳ 明朝" panose="02020609040205080304" pitchFamily="17" charset="-128"/>
                  <a:ea typeface="BIZ UDゴシック" panose="020B0400000000000000" pitchFamily="49" charset="-128"/>
                  <a:cs typeface="Times New Roman" panose="02020603050405020304" pitchFamily="18" charset="0"/>
                </a:rPr>
                <a:t>n</a:t>
              </a:r>
              <a:r>
                <a:rPr lang="ja-JP" sz="900" kern="100">
                  <a:effectLst/>
                  <a:latin typeface="ＭＳ 明朝" panose="02020609040205080304" pitchFamily="17" charset="-128"/>
                  <a:ea typeface="BIZ UDゴシック" panose="020B0400000000000000" pitchFamily="49" charset="-128"/>
                  <a:cs typeface="Times New Roman" panose="02020603050405020304" pitchFamily="18" charset="0"/>
                </a:rPr>
                <a:t>）で割った比率であり，</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14300" algn="just">
                <a:lnSpc>
                  <a:spcPts val="1000"/>
                </a:lnSpc>
                <a:spcAft>
                  <a:spcPts val="0"/>
                </a:spcAft>
              </a:pPr>
              <a:r>
                <a:rPr lang="ja-JP" sz="900" kern="100">
                  <a:effectLst/>
                  <a:latin typeface="ＭＳ 明朝" panose="02020609040205080304" pitchFamily="17" charset="-128"/>
                  <a:ea typeface="BIZ UDゴシック" panose="020B0400000000000000" pitchFamily="49" charset="-128"/>
                  <a:cs typeface="Times New Roman" panose="02020603050405020304" pitchFamily="18" charset="0"/>
                </a:rPr>
                <a:t>通常その値は</a:t>
              </a:r>
              <a:r>
                <a:rPr lang="en-US" sz="900" kern="100">
                  <a:effectLst/>
                  <a:latin typeface="ＭＳ 明朝" panose="02020609040205080304" pitchFamily="17" charset="-128"/>
                  <a:ea typeface="BIZ UDゴシック" panose="020B0400000000000000" pitchFamily="49" charset="-128"/>
                  <a:cs typeface="Times New Roman" panose="02020603050405020304" pitchFamily="18" charset="0"/>
                </a:rPr>
                <a:t>100</a:t>
              </a:r>
              <a:r>
                <a:rPr lang="ja-JP" sz="900" kern="100">
                  <a:effectLst/>
                  <a:latin typeface="ＭＳ 明朝" panose="02020609040205080304" pitchFamily="17" charset="-128"/>
                  <a:ea typeface="BIZ UDゴシック" panose="020B0400000000000000" pitchFamily="49" charset="-128"/>
                  <a:cs typeface="Times New Roman" panose="02020603050405020304" pitchFamily="18" charset="0"/>
                </a:rPr>
                <a:t>％を超える。</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7" name="テキスト ボックス 32">
              <a:extLst>
                <a:ext uri="{FF2B5EF4-FFF2-40B4-BE49-F238E27FC236}">
                  <a16:creationId xmlns:a16="http://schemas.microsoft.com/office/drawing/2014/main" id="{C5983407-D3AB-44EF-875B-94D6FBFBEB29}"/>
                </a:ext>
              </a:extLst>
            </p:cNvPr>
            <p:cNvSpPr txBox="1"/>
            <p:nvPr/>
          </p:nvSpPr>
          <p:spPr>
            <a:xfrm>
              <a:off x="1046074" y="3899002"/>
              <a:ext cx="7275195" cy="285750"/>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ja-JP" sz="1050" kern="100">
                  <a:effectLst/>
                  <a:latin typeface="ＭＳ 明朝" panose="02020609040205080304" pitchFamily="17" charset="-128"/>
                  <a:ea typeface="BIZ UDゴシック" panose="020B0400000000000000" pitchFamily="49" charset="-128"/>
                  <a:cs typeface="Times New Roman" panose="02020603050405020304" pitchFamily="18" charset="0"/>
                </a:rPr>
                <a:t>「人権擁護に関する世論調査」（</a:t>
              </a:r>
              <a:r>
                <a:rPr lang="en-US" sz="1050" kern="100">
                  <a:effectLst/>
                  <a:latin typeface="ＭＳ 明朝" panose="02020609040205080304" pitchFamily="17" charset="-128"/>
                  <a:ea typeface="BIZ UDゴシック" panose="020B0400000000000000" pitchFamily="49" charset="-128"/>
                  <a:cs typeface="Times New Roman" panose="02020603050405020304" pitchFamily="18" charset="0"/>
                </a:rPr>
                <a:t>https://survey.gov-online.go.jp/r04/r04-jinken/</a:t>
              </a:r>
              <a:r>
                <a:rPr lang="ja-JP" sz="1050" kern="100">
                  <a:effectLst/>
                  <a:latin typeface="ＭＳ 明朝" panose="02020609040205080304" pitchFamily="17" charset="-128"/>
                  <a:ea typeface="BIZ UDゴシック" panose="020B0400000000000000" pitchFamily="49" charset="-128"/>
                  <a:cs typeface="Times New Roman" panose="02020603050405020304" pitchFamily="18" charset="0"/>
                </a:rPr>
                <a:t>）を加工して人権同和教育課作成</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37662817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11036" y="0"/>
            <a:ext cx="4166525" cy="782137"/>
          </a:xfrm>
          <a:prstGeom prst="rect">
            <a:avLst/>
          </a:prstGeom>
          <a:noFill/>
        </p:spPr>
        <p:txBody>
          <a:bodyPr wrap="none" lIns="91440" tIns="45720" rIns="91440" bIns="45720">
            <a:spAutoFit/>
          </a:bodyPr>
          <a:lstStyle/>
          <a:p>
            <a:pPr>
              <a:lnSpc>
                <a:spcPct val="150000"/>
              </a:lnSpc>
            </a:pPr>
            <a:r>
              <a:rPr lang="ja-JP" altLang="en-US" sz="3600" b="0" cap="none" spc="-150" dirty="0">
                <a:ln w="0"/>
                <a:solidFill>
                  <a:schemeClr val="tx1"/>
                </a:solidFill>
                <a:latin typeface="BIZ UDゴシック" panose="020B0400000000000000" pitchFamily="49" charset="-128"/>
                <a:ea typeface="BIZ UDゴシック" panose="020B0400000000000000" pitchFamily="49" charset="-128"/>
              </a:rPr>
              <a:t>○　高齢者虐待とは</a:t>
            </a:r>
          </a:p>
        </p:txBody>
      </p:sp>
      <p:sp>
        <p:nvSpPr>
          <p:cNvPr id="2" name="正方形/長方形 1"/>
          <p:cNvSpPr/>
          <p:nvPr/>
        </p:nvSpPr>
        <p:spPr>
          <a:xfrm>
            <a:off x="335648" y="828512"/>
            <a:ext cx="8503552" cy="3466013"/>
          </a:xfrm>
          <a:prstGeom prst="rect">
            <a:avLst/>
          </a:prstGeom>
          <a:solidFill>
            <a:srgbClr val="FFFFCC"/>
          </a:solidFill>
          <a:ln w="12700">
            <a:solidFill>
              <a:schemeClr val="tx1"/>
            </a:solidFill>
            <a:prstDash val="solid"/>
          </a:ln>
        </p:spPr>
        <p:txBody>
          <a:bodyPr wrap="square">
            <a:spAutoFit/>
          </a:bodyPr>
          <a:lstStyle/>
          <a:p>
            <a:pPr>
              <a:lnSpc>
                <a:spcPts val="4500"/>
              </a:lnSpc>
            </a:pPr>
            <a:r>
              <a:rPr lang="ja-JP" altLang="en-US" sz="3000" dirty="0">
                <a:latin typeface="BIZ UDゴシック" panose="020B0400000000000000" pitchFamily="49" charset="-128"/>
                <a:ea typeface="BIZ UDゴシック" panose="020B0400000000000000" pitchFamily="49" charset="-128"/>
              </a:rPr>
              <a:t>　高齢者虐待とは，</a:t>
            </a:r>
            <a:r>
              <a:rPr lang="en-US" altLang="ja-JP" sz="3000" dirty="0">
                <a:latin typeface="BIZ UDゴシック" panose="020B0400000000000000" pitchFamily="49" charset="-128"/>
                <a:ea typeface="BIZ UDゴシック" panose="020B0400000000000000" pitchFamily="49" charset="-128"/>
              </a:rPr>
              <a:t>65</a:t>
            </a:r>
            <a:r>
              <a:rPr lang="ja-JP" altLang="en-US" sz="3000" dirty="0">
                <a:latin typeface="BIZ UDゴシック" panose="020B0400000000000000" pitchFamily="49" charset="-128"/>
                <a:ea typeface="BIZ UDゴシック" panose="020B0400000000000000" pitchFamily="49" charset="-128"/>
              </a:rPr>
              <a:t>歳以上の高齢者に対して</a:t>
            </a:r>
            <a:endParaRPr lang="en-US" altLang="ja-JP" sz="3000" dirty="0">
              <a:latin typeface="BIZ UDゴシック" panose="020B0400000000000000" pitchFamily="49" charset="-128"/>
              <a:ea typeface="BIZ UDゴシック" panose="020B0400000000000000" pitchFamily="49" charset="-128"/>
            </a:endParaRPr>
          </a:p>
          <a:p>
            <a:pPr>
              <a:lnSpc>
                <a:spcPts val="4500"/>
              </a:lnSpc>
            </a:pPr>
            <a:r>
              <a:rPr lang="ja-JP" altLang="en-US" sz="3000" dirty="0">
                <a:latin typeface="BIZ UDゴシック" panose="020B0400000000000000" pitchFamily="49" charset="-128"/>
                <a:ea typeface="BIZ UDゴシック" panose="020B0400000000000000" pitchFamily="49" charset="-128"/>
              </a:rPr>
              <a:t>　・　養護者（高齢者を現に養護している家族，　　</a:t>
            </a:r>
            <a:endParaRPr lang="en-US" altLang="ja-JP" sz="3000" dirty="0">
              <a:latin typeface="BIZ UDゴシック" panose="020B0400000000000000" pitchFamily="49" charset="-128"/>
              <a:ea typeface="BIZ UDゴシック" panose="020B0400000000000000" pitchFamily="49" charset="-128"/>
            </a:endParaRPr>
          </a:p>
          <a:p>
            <a:pPr>
              <a:lnSpc>
                <a:spcPts val="4500"/>
              </a:lnSpc>
            </a:pPr>
            <a:r>
              <a:rPr lang="ja-JP" altLang="en-US" sz="3000" dirty="0">
                <a:latin typeface="BIZ UDゴシック" panose="020B0400000000000000" pitchFamily="49" charset="-128"/>
                <a:ea typeface="BIZ UDゴシック" panose="020B0400000000000000" pitchFamily="49" charset="-128"/>
              </a:rPr>
              <a:t>　　親族，同居人等）</a:t>
            </a:r>
          </a:p>
          <a:p>
            <a:pPr>
              <a:lnSpc>
                <a:spcPts val="4500"/>
              </a:lnSpc>
            </a:pPr>
            <a:r>
              <a:rPr lang="ja-JP" altLang="en-US" sz="3000" dirty="0">
                <a:latin typeface="BIZ UDゴシック" panose="020B0400000000000000" pitchFamily="49" charset="-128"/>
                <a:ea typeface="BIZ UDゴシック" panose="020B0400000000000000" pitchFamily="49" charset="-128"/>
              </a:rPr>
              <a:t>　・　要介護施設従事者等（介護サービス事業</a:t>
            </a:r>
            <a:endParaRPr lang="en-US" altLang="ja-JP" sz="3000" dirty="0">
              <a:latin typeface="BIZ UDゴシック" panose="020B0400000000000000" pitchFamily="49" charset="-128"/>
              <a:ea typeface="BIZ UDゴシック" panose="020B0400000000000000" pitchFamily="49" charset="-128"/>
            </a:endParaRPr>
          </a:p>
          <a:p>
            <a:pPr>
              <a:lnSpc>
                <a:spcPts val="4500"/>
              </a:lnSpc>
            </a:pPr>
            <a:r>
              <a:rPr lang="ja-JP" altLang="en-US" sz="3000" dirty="0">
                <a:latin typeface="BIZ UDゴシック" panose="020B0400000000000000" pitchFamily="49" charset="-128"/>
                <a:ea typeface="BIZ UDゴシック" panose="020B0400000000000000" pitchFamily="49" charset="-128"/>
              </a:rPr>
              <a:t>　　や養護施設，介護施設の職員等）</a:t>
            </a:r>
          </a:p>
          <a:p>
            <a:pPr>
              <a:lnSpc>
                <a:spcPts val="4500"/>
              </a:lnSpc>
            </a:pPr>
            <a:r>
              <a:rPr lang="ja-JP" altLang="en-US" sz="3000" dirty="0">
                <a:latin typeface="BIZ UDゴシック" panose="020B0400000000000000" pitchFamily="49" charset="-128"/>
                <a:ea typeface="BIZ UDゴシック" panose="020B0400000000000000" pitchFamily="49" charset="-128"/>
              </a:rPr>
              <a:t>　が行う虐待行為である。</a:t>
            </a:r>
            <a:endParaRPr lang="en-US" altLang="ja-JP" sz="30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0C20E17B-69C2-4C7A-BE64-6D836A23E60C}"/>
              </a:ext>
            </a:extLst>
          </p:cNvPr>
          <p:cNvSpPr/>
          <p:nvPr/>
        </p:nvSpPr>
        <p:spPr>
          <a:xfrm>
            <a:off x="335648" y="4340900"/>
            <a:ext cx="8503552" cy="2300758"/>
          </a:xfrm>
          <a:prstGeom prst="rect">
            <a:avLst/>
          </a:prstGeom>
          <a:solidFill>
            <a:schemeClr val="bg1"/>
          </a:solidFill>
          <a:ln w="12700">
            <a:solidFill>
              <a:schemeClr val="tx1"/>
            </a:solidFill>
            <a:prstDash val="solid"/>
          </a:ln>
        </p:spPr>
        <p:txBody>
          <a:bodyPr wrap="square">
            <a:spAutoFit/>
          </a:bodyPr>
          <a:lstStyle/>
          <a:p>
            <a:pPr>
              <a:lnSpc>
                <a:spcPts val="4500"/>
              </a:lnSpc>
            </a:pP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高齢者虐待の要因等</a:t>
            </a:r>
            <a:r>
              <a:rPr lang="en-US" altLang="ja-JP" sz="2400" dirty="0">
                <a:latin typeface="BIZ UDゴシック" panose="020B0400000000000000" pitchFamily="49" charset="-128"/>
                <a:ea typeface="BIZ UDゴシック" panose="020B0400000000000000" pitchFamily="49" charset="-128"/>
              </a:rPr>
              <a:t>】</a:t>
            </a:r>
          </a:p>
          <a:p>
            <a:pPr>
              <a:lnSpc>
                <a:spcPts val="4500"/>
              </a:lnSpc>
            </a:pPr>
            <a:r>
              <a:rPr lang="ja-JP" altLang="en-US" sz="2400" spc="-300" dirty="0">
                <a:solidFill>
                  <a:srgbClr val="231815"/>
                </a:solidFill>
                <a:latin typeface="BIZ UDゴシック" panose="020B0400000000000000" pitchFamily="49" charset="-128"/>
                <a:ea typeface="BIZ UDゴシック" panose="020B0400000000000000" pitchFamily="49" charset="-128"/>
              </a:rPr>
              <a:t>　「家族や周囲の人の介護に対する無理解・無関心」，「希薄な人間</a:t>
            </a:r>
            <a:r>
              <a:rPr lang="ja-JP" altLang="en-US" sz="2400" spc="-300" dirty="0">
                <a:latin typeface="BIZ UDゴシック" panose="020B0400000000000000" pitchFamily="49" charset="-128"/>
                <a:ea typeface="BIZ UDゴシック" panose="020B0400000000000000" pitchFamily="49" charset="-128"/>
              </a:rPr>
              <a:t>関係による社会的孤立」，「介護負担の増加」等</a:t>
            </a:r>
            <a:endParaRPr lang="en-US" altLang="ja-JP" sz="2400" spc="-300" dirty="0">
              <a:latin typeface="BIZ UDゴシック" panose="020B0400000000000000" pitchFamily="49" charset="-128"/>
              <a:ea typeface="BIZ UDゴシック" panose="020B0400000000000000" pitchFamily="49" charset="-128"/>
            </a:endParaRPr>
          </a:p>
          <a:p>
            <a:pPr>
              <a:lnSpc>
                <a:spcPts val="4500"/>
              </a:lnSpc>
            </a:pPr>
            <a:r>
              <a:rPr lang="ja-JP" altLang="en-US" sz="2400" dirty="0">
                <a:solidFill>
                  <a:srgbClr val="0070C0"/>
                </a:solidFill>
                <a:latin typeface="BIZ UDゴシック" panose="020B0400000000000000" pitchFamily="49" charset="-128"/>
                <a:ea typeface="BIZ UDゴシック" panose="020B0400000000000000" pitchFamily="49" charset="-128"/>
              </a:rPr>
              <a:t>　　　　　</a:t>
            </a:r>
            <a:r>
              <a:rPr lang="en-US" altLang="ja-JP" sz="2400" dirty="0">
                <a:solidFill>
                  <a:srgbClr val="0070C0"/>
                </a:solidFill>
                <a:latin typeface="BIZ UDゴシック" panose="020B0400000000000000" pitchFamily="49" charset="-128"/>
                <a:ea typeface="BIZ UDゴシック" panose="020B0400000000000000" pitchFamily="49" charset="-128"/>
              </a:rPr>
              <a:t>※</a:t>
            </a:r>
            <a:r>
              <a:rPr lang="ja-JP" altLang="en-US" sz="2400" dirty="0">
                <a:solidFill>
                  <a:srgbClr val="0070C0"/>
                </a:solidFill>
                <a:latin typeface="BIZ UDゴシック" panose="020B0400000000000000" pitchFamily="49" charset="-128"/>
                <a:ea typeface="BIZ UDゴシック" panose="020B0400000000000000" pitchFamily="49" charset="-128"/>
              </a:rPr>
              <a:t>　様々な要因が重なり合って発生</a:t>
            </a:r>
          </a:p>
        </p:txBody>
      </p:sp>
    </p:spTree>
    <p:extLst>
      <p:ext uri="{BB962C8B-B14F-4D97-AF65-F5344CB8AC3E}">
        <p14:creationId xmlns:p14="http://schemas.microsoft.com/office/powerpoint/2010/main" val="201150333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11036" y="0"/>
            <a:ext cx="4166525" cy="782137"/>
          </a:xfrm>
          <a:prstGeom prst="rect">
            <a:avLst/>
          </a:prstGeom>
          <a:noFill/>
        </p:spPr>
        <p:txBody>
          <a:bodyPr wrap="none" lIns="91440" tIns="45720" rIns="91440" bIns="45720">
            <a:spAutoFit/>
          </a:bodyPr>
          <a:lstStyle/>
          <a:p>
            <a:pPr>
              <a:lnSpc>
                <a:spcPct val="150000"/>
              </a:lnSpc>
            </a:pPr>
            <a:r>
              <a:rPr lang="ja-JP" altLang="en-US" sz="3600" b="0" cap="none" spc="-150" dirty="0">
                <a:ln w="0"/>
                <a:solidFill>
                  <a:schemeClr val="tx1"/>
                </a:solidFill>
                <a:latin typeface="BIZ UDゴシック" panose="020B0400000000000000" pitchFamily="49" charset="-128"/>
                <a:ea typeface="BIZ UDゴシック" panose="020B0400000000000000" pitchFamily="49" charset="-128"/>
              </a:rPr>
              <a:t>○　高齢者虐待とは</a:t>
            </a:r>
          </a:p>
        </p:txBody>
      </p:sp>
      <p:pic>
        <p:nvPicPr>
          <p:cNvPr id="3" name="図 2">
            <a:extLst>
              <a:ext uri="{FF2B5EF4-FFF2-40B4-BE49-F238E27FC236}">
                <a16:creationId xmlns:a16="http://schemas.microsoft.com/office/drawing/2014/main" id="{725E6760-8E24-4A1A-8501-888AAA941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10" y="877956"/>
            <a:ext cx="7713179" cy="5843968"/>
          </a:xfrm>
          <a:prstGeom prst="rect">
            <a:avLst/>
          </a:prstGeom>
          <a:ln w="12700">
            <a:solidFill>
              <a:schemeClr val="tx1"/>
            </a:solidFill>
          </a:ln>
        </p:spPr>
      </p:pic>
    </p:spTree>
    <p:extLst>
      <p:ext uri="{BB962C8B-B14F-4D97-AF65-F5344CB8AC3E}">
        <p14:creationId xmlns:p14="http://schemas.microsoft.com/office/powerpoint/2010/main" val="299962130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31913" y="253264"/>
            <a:ext cx="8680174" cy="585489"/>
          </a:xfrm>
          <a:prstGeom prst="roundRect">
            <a:avLst>
              <a:gd name="adj" fmla="val 5000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ＤＦ特太ゴシック体" panose="020B0509000000000000" pitchFamily="49" charset="-128"/>
                <a:ea typeface="ＤＦ特太ゴシック体" panose="020B0509000000000000" pitchFamily="49" charset="-128"/>
              </a:rPr>
              <a:t>２　高齢者の人権に係る法律等について</a:t>
            </a:r>
          </a:p>
        </p:txBody>
      </p:sp>
      <p:sp>
        <p:nvSpPr>
          <p:cNvPr id="9" name="角丸四角形 8"/>
          <p:cNvSpPr/>
          <p:nvPr/>
        </p:nvSpPr>
        <p:spPr>
          <a:xfrm>
            <a:off x="397565" y="996259"/>
            <a:ext cx="8514521" cy="1162016"/>
          </a:xfrm>
          <a:prstGeom prst="round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4000" dirty="0">
                <a:latin typeface="BIZ UDゴシック" panose="020B0400000000000000" pitchFamily="49" charset="-128"/>
                <a:ea typeface="BIZ UDゴシック" panose="020B0400000000000000" pitchFamily="49" charset="-128"/>
              </a:rPr>
              <a:t>  </a:t>
            </a:r>
            <a:r>
              <a:rPr kumimoji="1" lang="ja-JP" altLang="en-US" sz="4000" dirty="0">
                <a:solidFill>
                  <a:schemeClr val="tx1"/>
                </a:solidFill>
                <a:latin typeface="BIZ UDゴシック" panose="020B0400000000000000" pitchFamily="49" charset="-128"/>
                <a:ea typeface="BIZ UDゴシック" panose="020B0400000000000000" pitchFamily="49" charset="-128"/>
              </a:rPr>
              <a:t>高齢社会対策基本法　</a:t>
            </a:r>
            <a:r>
              <a:rPr kumimoji="1" lang="en-US" altLang="ja-JP" sz="2800" dirty="0">
                <a:solidFill>
                  <a:schemeClr val="tx1"/>
                </a:solidFill>
                <a:latin typeface="BIZ UDゴシック" panose="020B0400000000000000" pitchFamily="49" charset="-128"/>
                <a:ea typeface="BIZ UDゴシック" panose="020B0400000000000000" pitchFamily="49" charset="-128"/>
              </a:rPr>
              <a:t>(</a:t>
            </a:r>
            <a:r>
              <a:rPr lang="ja-JP" altLang="en-US" sz="2800" dirty="0">
                <a:solidFill>
                  <a:schemeClr val="tx1"/>
                </a:solidFill>
                <a:latin typeface="BIZ UDゴシック" panose="020B0400000000000000" pitchFamily="49" charset="-128"/>
                <a:ea typeface="BIZ UDゴシック" panose="020B0400000000000000" pitchFamily="49" charset="-128"/>
              </a:rPr>
              <a:t>平成７年施行</a:t>
            </a:r>
            <a:r>
              <a:rPr kumimoji="1" lang="en-US" altLang="ja-JP" sz="2800" dirty="0">
                <a:solidFill>
                  <a:schemeClr val="tx1"/>
                </a:solidFill>
                <a:latin typeface="BIZ UDゴシック" panose="020B0400000000000000" pitchFamily="49" charset="-128"/>
                <a:ea typeface="BIZ UDゴシック" panose="020B0400000000000000" pitchFamily="49" charset="-128"/>
              </a:rPr>
              <a:t>)</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11" name="角丸四角形 10"/>
          <p:cNvSpPr/>
          <p:nvPr/>
        </p:nvSpPr>
        <p:spPr>
          <a:xfrm>
            <a:off x="397555" y="2694022"/>
            <a:ext cx="8514520" cy="1314538"/>
          </a:xfrm>
          <a:prstGeom prst="round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kumimoji="1" lang="ja-JP" altLang="en-US" sz="4000" dirty="0">
                <a:latin typeface="BIZ UDゴシック" panose="020B0400000000000000" pitchFamily="49" charset="-128"/>
                <a:ea typeface="BIZ UDゴシック" panose="020B0400000000000000" pitchFamily="49" charset="-128"/>
              </a:rPr>
              <a:t>  </a:t>
            </a:r>
            <a:r>
              <a:rPr kumimoji="1" lang="ja-JP" altLang="en-US" sz="4000" dirty="0">
                <a:solidFill>
                  <a:schemeClr val="tx1"/>
                </a:solidFill>
                <a:latin typeface="BIZ UDゴシック" panose="020B0400000000000000" pitchFamily="49" charset="-128"/>
                <a:ea typeface="BIZ UDゴシック" panose="020B0400000000000000" pitchFamily="49" charset="-128"/>
              </a:rPr>
              <a:t>高齢社会対策大綱  　</a:t>
            </a:r>
            <a:r>
              <a:rPr kumimoji="1" lang="en-US" altLang="ja-JP" sz="2800" dirty="0">
                <a:solidFill>
                  <a:schemeClr val="tx1"/>
                </a:solidFill>
                <a:latin typeface="BIZ UDゴシック" panose="020B0400000000000000" pitchFamily="49" charset="-128"/>
                <a:ea typeface="BIZ UDゴシック" panose="020B0400000000000000" pitchFamily="49" charset="-128"/>
              </a:rPr>
              <a:t>(</a:t>
            </a:r>
            <a:r>
              <a:rPr lang="ja-JP" altLang="en-US" sz="2800" dirty="0">
                <a:solidFill>
                  <a:schemeClr val="tx1"/>
                </a:solidFill>
                <a:latin typeface="BIZ UDゴシック" panose="020B0400000000000000" pitchFamily="49" charset="-128"/>
                <a:ea typeface="BIZ UDゴシック" panose="020B0400000000000000" pitchFamily="49" charset="-128"/>
              </a:rPr>
              <a:t>平成８年施行</a:t>
            </a:r>
            <a:r>
              <a:rPr kumimoji="1" lang="en-US" altLang="ja-JP" sz="2800" dirty="0">
                <a:solidFill>
                  <a:schemeClr val="tx1"/>
                </a:solidFill>
                <a:latin typeface="BIZ UDゴシック" panose="020B0400000000000000" pitchFamily="49" charset="-128"/>
                <a:ea typeface="BIZ UDゴシック" panose="020B0400000000000000" pitchFamily="49" charset="-128"/>
              </a:rPr>
              <a:t>)</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13" name="角丸四角形 12"/>
          <p:cNvSpPr/>
          <p:nvPr/>
        </p:nvSpPr>
        <p:spPr>
          <a:xfrm>
            <a:off x="397556" y="4274505"/>
            <a:ext cx="8514519" cy="1926593"/>
          </a:xfrm>
          <a:prstGeom prst="round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kumimoji="1" lang="ja-JP" altLang="en-US" sz="3600" spc="-150" dirty="0">
                <a:latin typeface="BIZ UDゴシック" panose="020B0400000000000000" pitchFamily="49" charset="-128"/>
                <a:ea typeface="BIZ UDゴシック" panose="020B0400000000000000" pitchFamily="49" charset="-128"/>
              </a:rPr>
              <a:t>  </a:t>
            </a:r>
            <a:r>
              <a:rPr kumimoji="1" lang="ja-JP" altLang="en-US" sz="3600" spc="-150" dirty="0">
                <a:solidFill>
                  <a:schemeClr val="tx1"/>
                </a:solidFill>
                <a:latin typeface="BIZ UDゴシック" panose="020B0400000000000000" pitchFamily="49" charset="-128"/>
                <a:ea typeface="BIZ UDゴシック" panose="020B0400000000000000" pitchFamily="49" charset="-128"/>
              </a:rPr>
              <a:t>高齢者虐待の防止，高齢</a:t>
            </a:r>
            <a:r>
              <a:rPr lang="ja-JP" altLang="en-US" sz="3600" spc="-150" dirty="0">
                <a:solidFill>
                  <a:schemeClr val="tx1"/>
                </a:solidFill>
                <a:latin typeface="BIZ UDゴシック" panose="020B0400000000000000" pitchFamily="49" charset="-128"/>
                <a:ea typeface="BIZ UDゴシック" panose="020B0400000000000000" pitchFamily="49" charset="-128"/>
              </a:rPr>
              <a:t>者の養護者に対する支援等に関する法律</a:t>
            </a:r>
            <a:r>
              <a:rPr kumimoji="1" lang="en-US" altLang="ja-JP" sz="3600" spc="-150" dirty="0">
                <a:solidFill>
                  <a:schemeClr val="tx1"/>
                </a:solidFill>
                <a:latin typeface="BIZ UDゴシック" panose="020B0400000000000000" pitchFamily="49" charset="-128"/>
                <a:ea typeface="BIZ UDゴシック" panose="020B0400000000000000" pitchFamily="49" charset="-128"/>
              </a:rPr>
              <a:t>    </a:t>
            </a:r>
            <a:r>
              <a:rPr kumimoji="1" lang="en-US" altLang="ja-JP" sz="2800" dirty="0">
                <a:solidFill>
                  <a:schemeClr val="tx1"/>
                </a:solidFill>
                <a:latin typeface="BIZ UDゴシック" panose="020B0400000000000000" pitchFamily="49" charset="-128"/>
                <a:ea typeface="BIZ UDゴシック" panose="020B0400000000000000" pitchFamily="49" charset="-128"/>
              </a:rPr>
              <a:t>(</a:t>
            </a:r>
            <a:r>
              <a:rPr lang="ja-JP" altLang="en-US" sz="2800" dirty="0">
                <a:solidFill>
                  <a:schemeClr val="tx1"/>
                </a:solidFill>
                <a:latin typeface="BIZ UDゴシック" panose="020B0400000000000000" pitchFamily="49" charset="-128"/>
                <a:ea typeface="BIZ UDゴシック" panose="020B0400000000000000" pitchFamily="49" charset="-128"/>
              </a:rPr>
              <a:t>平成</a:t>
            </a:r>
            <a:r>
              <a:rPr lang="en-US" altLang="ja-JP" sz="2800" dirty="0">
                <a:solidFill>
                  <a:schemeClr val="tx1"/>
                </a:solidFill>
                <a:latin typeface="BIZ UDゴシック" panose="020B0400000000000000" pitchFamily="49" charset="-128"/>
                <a:ea typeface="BIZ UDゴシック" panose="020B0400000000000000" pitchFamily="49" charset="-128"/>
              </a:rPr>
              <a:t>18</a:t>
            </a:r>
            <a:r>
              <a:rPr lang="ja-JP" altLang="en-US" sz="2800" dirty="0">
                <a:solidFill>
                  <a:schemeClr val="tx1"/>
                </a:solidFill>
                <a:latin typeface="BIZ UDゴシック" panose="020B0400000000000000" pitchFamily="49" charset="-128"/>
                <a:ea typeface="BIZ UDゴシック" panose="020B0400000000000000" pitchFamily="49" charset="-128"/>
              </a:rPr>
              <a:t>年施行</a:t>
            </a:r>
            <a:r>
              <a:rPr kumimoji="1" lang="en-US" altLang="ja-JP" sz="2800" dirty="0">
                <a:solidFill>
                  <a:schemeClr val="tx1"/>
                </a:solidFill>
                <a:latin typeface="BIZ UDゴシック" panose="020B0400000000000000" pitchFamily="49" charset="-128"/>
                <a:ea typeface="BIZ UDゴシック" panose="020B0400000000000000" pitchFamily="49" charset="-128"/>
              </a:rPr>
              <a:t>)</a:t>
            </a:r>
          </a:p>
          <a:p>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397560" y="2018444"/>
            <a:ext cx="8514521" cy="830997"/>
          </a:xfrm>
          <a:prstGeom prst="rect">
            <a:avLst/>
          </a:prstGeom>
          <a:solidFill>
            <a:schemeClr val="bg1"/>
          </a:solidFill>
          <a:ln w="12700">
            <a:solidFill>
              <a:schemeClr val="tx1"/>
            </a:solidFill>
          </a:ln>
        </p:spPr>
        <p:txBody>
          <a:bodyPr wrap="square">
            <a:spAutoFit/>
          </a:bodyPr>
          <a:lstStyle/>
          <a:p>
            <a:r>
              <a:rPr lang="ja-JP" altLang="en-US" sz="2400" dirty="0">
                <a:latin typeface="BIZ UDゴシック" panose="020B0400000000000000" pitchFamily="49" charset="-128"/>
                <a:ea typeface="BIZ UDゴシック" panose="020B0400000000000000" pitchFamily="49" charset="-128"/>
              </a:rPr>
              <a:t>　国民一人一人が生涯にわたって安心して生きがいを持って過ごすことができる社会づくりに向けて</a:t>
            </a:r>
          </a:p>
        </p:txBody>
      </p:sp>
      <p:sp>
        <p:nvSpPr>
          <p:cNvPr id="5" name="正方形/長方形 4"/>
          <p:cNvSpPr/>
          <p:nvPr/>
        </p:nvSpPr>
        <p:spPr>
          <a:xfrm>
            <a:off x="397555" y="5853642"/>
            <a:ext cx="8514519" cy="461665"/>
          </a:xfrm>
          <a:prstGeom prst="rect">
            <a:avLst/>
          </a:prstGeom>
          <a:solidFill>
            <a:schemeClr val="bg1"/>
          </a:solidFill>
          <a:ln w="12700">
            <a:solidFill>
              <a:schemeClr val="tx1"/>
            </a:solidFill>
          </a:ln>
        </p:spPr>
        <p:txBody>
          <a:bodyPr wrap="square">
            <a:spAutoFit/>
          </a:bodyPr>
          <a:lstStyle/>
          <a:p>
            <a:r>
              <a:rPr lang="ja-JP" altLang="en-US" sz="2400" dirty="0">
                <a:latin typeface="BIZ UDゴシック" panose="020B0400000000000000" pitchFamily="49" charset="-128"/>
                <a:ea typeface="BIZ UDゴシック" panose="020B0400000000000000" pitchFamily="49" charset="-128"/>
              </a:rPr>
              <a:t>　高齢者虐待の防止や虐待の早期発見・早期対応</a:t>
            </a:r>
          </a:p>
        </p:txBody>
      </p:sp>
    </p:spTree>
    <p:extLst>
      <p:ext uri="{BB962C8B-B14F-4D97-AF65-F5344CB8AC3E}">
        <p14:creationId xmlns:p14="http://schemas.microsoft.com/office/powerpoint/2010/main" val="250337329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1060" y="169216"/>
            <a:ext cx="3421129" cy="523220"/>
          </a:xfrm>
          <a:prstGeom prst="rect">
            <a:avLst/>
          </a:prstGeom>
          <a:noFill/>
        </p:spPr>
        <p:txBody>
          <a:bodyPr wrap="none" lIns="91440" tIns="45720" rIns="91440" bIns="45720">
            <a:spAutoFit/>
          </a:bodyPr>
          <a:lstStyle/>
          <a:p>
            <a:pPr algn="ctr"/>
            <a:r>
              <a:rPr lang="ja-JP" altLang="en-US" sz="2800" dirty="0">
                <a:ln w="0"/>
                <a:latin typeface="ＤＨＰ特太ゴシック体" panose="020B0500000000000000" pitchFamily="50" charset="-128"/>
                <a:ea typeface="ＤＨＰ特太ゴシック体" panose="020B0500000000000000" pitchFamily="50" charset="-128"/>
              </a:rPr>
              <a:t>鹿児島県では・・・</a:t>
            </a:r>
          </a:p>
        </p:txBody>
      </p:sp>
      <p:pic>
        <p:nvPicPr>
          <p:cNvPr id="11" name="図 10">
            <a:extLst>
              <a:ext uri="{FF2B5EF4-FFF2-40B4-BE49-F238E27FC236}">
                <a16:creationId xmlns:a16="http://schemas.microsoft.com/office/drawing/2014/main" id="{58A0F4D7-B5A8-405B-B470-7C37F5325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086" y="4499245"/>
            <a:ext cx="1595337" cy="1595337"/>
          </a:xfrm>
          <a:prstGeom prst="rect">
            <a:avLst/>
          </a:prstGeom>
        </p:spPr>
      </p:pic>
      <p:sp>
        <p:nvSpPr>
          <p:cNvPr id="18" name="正方形/長方形 17">
            <a:extLst>
              <a:ext uri="{FF2B5EF4-FFF2-40B4-BE49-F238E27FC236}">
                <a16:creationId xmlns:a16="http://schemas.microsoft.com/office/drawing/2014/main" id="{A34F1281-2918-49D7-AED6-42CEAE2AF2D8}"/>
              </a:ext>
            </a:extLst>
          </p:cNvPr>
          <p:cNvSpPr/>
          <p:nvPr/>
        </p:nvSpPr>
        <p:spPr>
          <a:xfrm>
            <a:off x="7344033" y="6007833"/>
            <a:ext cx="1667444" cy="584775"/>
          </a:xfrm>
          <a:prstGeom prst="rect">
            <a:avLst/>
          </a:prstGeom>
        </p:spPr>
        <p:txBody>
          <a:bodyPr wrap="none">
            <a:spAutoFit/>
          </a:bodyPr>
          <a:lstStyle/>
          <a:p>
            <a:r>
              <a:rPr lang="ja-JP" altLang="en-US" sz="1600" dirty="0">
                <a:latin typeface="BIZ UDゴシック" panose="020B0400000000000000" pitchFamily="49" charset="-128"/>
                <a:ea typeface="BIZ UDゴシック" panose="020B0400000000000000" pitchFamily="49" charset="-128"/>
              </a:rPr>
              <a:t>鹿児島すこやか</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長寿プラン</a:t>
            </a:r>
            <a:r>
              <a:rPr lang="en-US" altLang="ja-JP" sz="1600" dirty="0">
                <a:latin typeface="BIZ UDゴシック" panose="020B0400000000000000" pitchFamily="49" charset="-128"/>
                <a:ea typeface="BIZ UDゴシック" panose="020B0400000000000000" pitchFamily="49" charset="-128"/>
              </a:rPr>
              <a:t>2024</a:t>
            </a:r>
            <a:endParaRPr lang="ja-JP" altLang="en-US" sz="1600" dirty="0">
              <a:latin typeface="BIZ UDゴシック" panose="020B0400000000000000" pitchFamily="49" charset="-128"/>
              <a:ea typeface="BIZ UDゴシック" panose="020B0400000000000000" pitchFamily="49" charset="-128"/>
            </a:endParaRPr>
          </a:p>
        </p:txBody>
      </p:sp>
      <p:sp>
        <p:nvSpPr>
          <p:cNvPr id="13" name="角丸四角形 12">
            <a:extLst>
              <a:ext uri="{FF2B5EF4-FFF2-40B4-BE49-F238E27FC236}">
                <a16:creationId xmlns:a16="http://schemas.microsoft.com/office/drawing/2014/main" id="{792D5F76-800A-49F3-A9C3-46E8BDE6C69B}"/>
              </a:ext>
            </a:extLst>
          </p:cNvPr>
          <p:cNvSpPr/>
          <p:nvPr/>
        </p:nvSpPr>
        <p:spPr>
          <a:xfrm>
            <a:off x="218662" y="775465"/>
            <a:ext cx="8706676" cy="1216993"/>
          </a:xfrm>
          <a:prstGeom prst="round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3600" spc="-150" dirty="0">
                <a:latin typeface="BIZ UDゴシック" panose="020B0400000000000000" pitchFamily="49" charset="-128"/>
                <a:ea typeface="BIZ UDゴシック" panose="020B0400000000000000" pitchFamily="49" charset="-128"/>
              </a:rPr>
              <a:t> </a:t>
            </a:r>
            <a:r>
              <a:rPr lang="ja-JP" altLang="en-US" sz="3600" dirty="0">
                <a:solidFill>
                  <a:srgbClr val="231815"/>
                </a:solidFill>
                <a:latin typeface="ＤＦ特太ゴシック体" panose="020B0509000000000000" pitchFamily="49" charset="-128"/>
                <a:ea typeface="ＤＦ特太ゴシック体" panose="020B0509000000000000" pitchFamily="49" charset="-128"/>
              </a:rPr>
              <a:t>鹿児島すこやか長寿プラン</a:t>
            </a:r>
            <a:r>
              <a:rPr kumimoji="1" lang="en-US" altLang="ja-JP" sz="2800" dirty="0">
                <a:solidFill>
                  <a:schemeClr val="tx1"/>
                </a:solidFill>
                <a:latin typeface="ＤＦ特太ゴシック体" panose="020B0509000000000000" pitchFamily="49" charset="-128"/>
                <a:ea typeface="ＤＦ特太ゴシック体" panose="020B0509000000000000" pitchFamily="49" charset="-128"/>
              </a:rPr>
              <a:t>(</a:t>
            </a:r>
            <a:r>
              <a:rPr lang="ja-JP" altLang="en-US" sz="2800" dirty="0">
                <a:solidFill>
                  <a:schemeClr val="tx1"/>
                </a:solidFill>
                <a:latin typeface="ＤＦ特太ゴシック体" panose="020B0509000000000000" pitchFamily="49" charset="-128"/>
                <a:ea typeface="ＤＦ特太ゴシック体" panose="020B0509000000000000" pitchFamily="49" charset="-128"/>
              </a:rPr>
              <a:t>平成</a:t>
            </a:r>
            <a:r>
              <a:rPr lang="en-US" altLang="ja-JP" sz="2800" dirty="0">
                <a:solidFill>
                  <a:schemeClr val="tx1"/>
                </a:solidFill>
                <a:latin typeface="ＤＦ特太ゴシック体" panose="020B0509000000000000" pitchFamily="49" charset="-128"/>
                <a:ea typeface="ＤＦ特太ゴシック体" panose="020B0509000000000000" pitchFamily="49" charset="-128"/>
              </a:rPr>
              <a:t>12</a:t>
            </a:r>
            <a:r>
              <a:rPr lang="ja-JP" altLang="en-US" sz="2800" dirty="0">
                <a:solidFill>
                  <a:schemeClr val="tx1"/>
                </a:solidFill>
                <a:latin typeface="ＤＦ特太ゴシック体" panose="020B0509000000000000" pitchFamily="49" charset="-128"/>
                <a:ea typeface="ＤＦ特太ゴシック体" panose="020B0509000000000000" pitchFamily="49" charset="-128"/>
              </a:rPr>
              <a:t>年</a:t>
            </a:r>
            <a:r>
              <a:rPr kumimoji="1" lang="en-US" altLang="ja-JP" sz="2800" dirty="0">
                <a:solidFill>
                  <a:schemeClr val="tx1"/>
                </a:solidFill>
                <a:latin typeface="ＤＦ特太ゴシック体" panose="020B0509000000000000" pitchFamily="49" charset="-128"/>
                <a:ea typeface="ＤＦ特太ゴシック体" panose="020B0509000000000000" pitchFamily="49" charset="-128"/>
              </a:rPr>
              <a:t>)</a:t>
            </a:r>
          </a:p>
          <a:p>
            <a:r>
              <a:rPr kumimoji="1" lang="ja-JP" altLang="en-US" sz="2800" dirty="0">
                <a:solidFill>
                  <a:schemeClr val="tx1"/>
                </a:solidFill>
                <a:latin typeface="BIZ UDゴシック" panose="020B0400000000000000" pitchFamily="49" charset="-128"/>
                <a:ea typeface="BIZ UDゴシック" panose="020B0400000000000000" pitchFamily="49" charset="-128"/>
              </a:rPr>
              <a:t>　</a:t>
            </a:r>
          </a:p>
        </p:txBody>
      </p:sp>
      <p:sp>
        <p:nvSpPr>
          <p:cNvPr id="16" name="正方形/長方形 15">
            <a:extLst>
              <a:ext uri="{FF2B5EF4-FFF2-40B4-BE49-F238E27FC236}">
                <a16:creationId xmlns:a16="http://schemas.microsoft.com/office/drawing/2014/main" id="{9763ECC0-6337-4A5A-A60B-F3B4B1EDCF2F}"/>
              </a:ext>
            </a:extLst>
          </p:cNvPr>
          <p:cNvSpPr/>
          <p:nvPr/>
        </p:nvSpPr>
        <p:spPr>
          <a:xfrm>
            <a:off x="218662" y="1561086"/>
            <a:ext cx="8706676" cy="1877437"/>
          </a:xfrm>
          <a:prstGeom prst="rect">
            <a:avLst/>
          </a:prstGeom>
          <a:solidFill>
            <a:schemeClr val="bg1"/>
          </a:solidFill>
          <a:ln w="12700">
            <a:solidFill>
              <a:schemeClr val="tx1"/>
            </a:solidFill>
          </a:ln>
        </p:spPr>
        <p:txBody>
          <a:bodyPr wrap="square">
            <a:spAutoFit/>
          </a:bodyPr>
          <a:lstStyle/>
          <a:p>
            <a:r>
              <a:rPr lang="ja-JP" altLang="en-US" sz="3200" dirty="0">
                <a:latin typeface="BIZ UDゴシック" panose="020B0400000000000000" pitchFamily="49" charset="-128"/>
                <a:ea typeface="BIZ UDゴシック" panose="020B0400000000000000" pitchFamily="49" charset="-128"/>
              </a:rPr>
              <a:t>　</a:t>
            </a:r>
            <a:r>
              <a:rPr lang="ja-JP" altLang="en-US" sz="2800" dirty="0">
                <a:latin typeface="BIZ UDゴシック" panose="020B0400000000000000" pitchFamily="49" charset="-128"/>
                <a:ea typeface="BIZ UDゴシック" panose="020B0400000000000000" pitchFamily="49" charset="-128"/>
              </a:rPr>
              <a:t>高齢者の保健・医療・福祉に関する総合的な計画</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　生きいきと暮らせる長寿社会づくり</a:t>
            </a:r>
          </a:p>
          <a:p>
            <a:r>
              <a:rPr lang="ja-JP" altLang="en-US" sz="2800" dirty="0">
                <a:latin typeface="BIZ UDゴシック" panose="020B0400000000000000" pitchFamily="49" charset="-128"/>
                <a:ea typeface="BIZ UDゴシック" panose="020B0400000000000000" pitchFamily="49" charset="-128"/>
              </a:rPr>
              <a:t>　○　安心して暮らせる長寿社会づくり</a:t>
            </a:r>
          </a:p>
          <a:p>
            <a:r>
              <a:rPr lang="ja-JP" altLang="en-US" sz="2800" dirty="0">
                <a:latin typeface="BIZ UDゴシック" panose="020B0400000000000000" pitchFamily="49" charset="-128"/>
                <a:ea typeface="BIZ UDゴシック" panose="020B0400000000000000" pitchFamily="49" charset="-128"/>
              </a:rPr>
              <a:t>　○　支え合って暮らせる長寿社会づくり</a:t>
            </a:r>
          </a:p>
        </p:txBody>
      </p:sp>
      <p:sp>
        <p:nvSpPr>
          <p:cNvPr id="2" name="矢印: 下 1">
            <a:extLst>
              <a:ext uri="{FF2B5EF4-FFF2-40B4-BE49-F238E27FC236}">
                <a16:creationId xmlns:a16="http://schemas.microsoft.com/office/drawing/2014/main" id="{80918783-AF2B-4638-A070-0DDF3F43A47C}"/>
              </a:ext>
            </a:extLst>
          </p:cNvPr>
          <p:cNvSpPr/>
          <p:nvPr/>
        </p:nvSpPr>
        <p:spPr>
          <a:xfrm>
            <a:off x="3299791" y="3438522"/>
            <a:ext cx="2544418" cy="371829"/>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2">
            <a:extLst>
              <a:ext uri="{FF2B5EF4-FFF2-40B4-BE49-F238E27FC236}">
                <a16:creationId xmlns:a16="http://schemas.microsoft.com/office/drawing/2014/main" id="{E81915F5-1D44-41DA-82B7-B7F0B3A6C007}"/>
              </a:ext>
            </a:extLst>
          </p:cNvPr>
          <p:cNvSpPr/>
          <p:nvPr/>
        </p:nvSpPr>
        <p:spPr>
          <a:xfrm>
            <a:off x="218662" y="3810352"/>
            <a:ext cx="7003773" cy="1284066"/>
          </a:xfrm>
          <a:prstGeom prst="round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ja-JP" altLang="en-US" sz="3200" dirty="0">
                <a:solidFill>
                  <a:srgbClr val="231815"/>
                </a:solidFill>
                <a:latin typeface="ＤＦ特太ゴシック体" panose="020B0509000000000000" pitchFamily="49" charset="-128"/>
                <a:ea typeface="ＤＦ特太ゴシック体" panose="020B0509000000000000" pitchFamily="49" charset="-128"/>
              </a:rPr>
              <a:t>鹿児島すこやか長寿プラン</a:t>
            </a:r>
            <a:r>
              <a:rPr lang="en-US" altLang="ja-JP" sz="3200" dirty="0">
                <a:solidFill>
                  <a:srgbClr val="231815"/>
                </a:solidFill>
                <a:latin typeface="ＤＦ特太ゴシック体" panose="020B0509000000000000" pitchFamily="49" charset="-128"/>
                <a:ea typeface="ＤＦ特太ゴシック体" panose="020B0509000000000000" pitchFamily="49" charset="-128"/>
              </a:rPr>
              <a:t>2024</a:t>
            </a:r>
          </a:p>
          <a:p>
            <a:pPr algn="ctr"/>
            <a:r>
              <a:rPr kumimoji="1" lang="ja-JP" altLang="en-US" sz="2800" dirty="0">
                <a:solidFill>
                  <a:schemeClr val="tx1"/>
                </a:solidFill>
                <a:latin typeface="ＤＦ特太ゴシック体" panose="020B0509000000000000" pitchFamily="49" charset="-128"/>
                <a:ea typeface="ＤＦ特太ゴシック体" panose="020B0509000000000000" pitchFamily="49" charset="-128"/>
              </a:rPr>
              <a:t>　　　　　　　</a:t>
            </a:r>
            <a:r>
              <a:rPr kumimoji="1" lang="en-US" altLang="ja-JP" sz="2800" dirty="0">
                <a:solidFill>
                  <a:schemeClr val="tx1"/>
                </a:solidFill>
                <a:latin typeface="ＤＦ特太ゴシック体" panose="020B0509000000000000" pitchFamily="49" charset="-128"/>
                <a:ea typeface="ＤＦ特太ゴシック体" panose="020B0509000000000000" pitchFamily="49" charset="-128"/>
              </a:rPr>
              <a:t>(</a:t>
            </a:r>
            <a:r>
              <a:rPr kumimoji="1" lang="ja-JP" altLang="en-US" sz="2800" dirty="0">
                <a:solidFill>
                  <a:schemeClr val="tx1"/>
                </a:solidFill>
                <a:latin typeface="ＤＦ特太ゴシック体" panose="020B0509000000000000" pitchFamily="49" charset="-128"/>
                <a:ea typeface="ＤＦ特太ゴシック体" panose="020B0509000000000000" pitchFamily="49" charset="-128"/>
              </a:rPr>
              <a:t>令和６</a:t>
            </a:r>
            <a:r>
              <a:rPr lang="ja-JP" altLang="en-US" sz="2800" dirty="0">
                <a:solidFill>
                  <a:schemeClr val="tx1"/>
                </a:solidFill>
                <a:latin typeface="ＤＦ特太ゴシック体" panose="020B0509000000000000" pitchFamily="49" charset="-128"/>
                <a:ea typeface="ＤＦ特太ゴシック体" panose="020B0509000000000000" pitchFamily="49" charset="-128"/>
              </a:rPr>
              <a:t>年度～令和８年度</a:t>
            </a:r>
            <a:r>
              <a:rPr kumimoji="1" lang="en-US" altLang="ja-JP" sz="2800" dirty="0">
                <a:solidFill>
                  <a:schemeClr val="tx1"/>
                </a:solidFill>
                <a:latin typeface="ＤＦ特太ゴシック体" panose="020B0509000000000000" pitchFamily="49" charset="-128"/>
                <a:ea typeface="ＤＦ特太ゴシック体" panose="020B0509000000000000" pitchFamily="49" charset="-128"/>
              </a:rPr>
              <a:t>)</a:t>
            </a:r>
          </a:p>
          <a:p>
            <a:r>
              <a:rPr kumimoji="1" lang="ja-JP" altLang="en-US" sz="2800" dirty="0">
                <a:solidFill>
                  <a:schemeClr val="tx1"/>
                </a:solidFill>
                <a:latin typeface="BIZ UDゴシック" panose="020B0400000000000000" pitchFamily="49" charset="-128"/>
                <a:ea typeface="BIZ UDゴシック" panose="020B0400000000000000" pitchFamily="49" charset="-128"/>
              </a:rPr>
              <a:t>　</a:t>
            </a:r>
          </a:p>
        </p:txBody>
      </p:sp>
      <p:sp>
        <p:nvSpPr>
          <p:cNvPr id="19" name="正方形/長方形 18">
            <a:extLst>
              <a:ext uri="{FF2B5EF4-FFF2-40B4-BE49-F238E27FC236}">
                <a16:creationId xmlns:a16="http://schemas.microsoft.com/office/drawing/2014/main" id="{AD5B1EC1-0B99-43C6-BC32-E24F07F41C4C}"/>
              </a:ext>
            </a:extLst>
          </p:cNvPr>
          <p:cNvSpPr/>
          <p:nvPr/>
        </p:nvSpPr>
        <p:spPr>
          <a:xfrm>
            <a:off x="218662" y="4805262"/>
            <a:ext cx="7003773" cy="1815882"/>
          </a:xfrm>
          <a:prstGeom prst="rect">
            <a:avLst/>
          </a:prstGeom>
          <a:solidFill>
            <a:schemeClr val="bg1"/>
          </a:solidFill>
          <a:ln w="12700">
            <a:solidFill>
              <a:schemeClr val="tx1"/>
            </a:solidFill>
          </a:ln>
        </p:spPr>
        <p:txBody>
          <a:bodyPr wrap="square">
            <a:spAutoFit/>
          </a:bodyPr>
          <a:lstStyle/>
          <a:p>
            <a:r>
              <a:rPr lang="ja-JP" altLang="en-US" sz="2800" dirty="0">
                <a:latin typeface="BIZ UDゴシック" panose="020B0400000000000000" pitchFamily="49" charset="-128"/>
                <a:ea typeface="BIZ UDゴシック" panose="020B0400000000000000" pitchFamily="49" charset="-128"/>
              </a:rPr>
              <a:t>　学校における「総合的な学習の時間」等において福祉に関する体験活動を実施するなど，関係機関と連携を図りながら，地域と連携した総合的な取組の推進に努めます。</a:t>
            </a:r>
          </a:p>
        </p:txBody>
      </p:sp>
    </p:spTree>
    <p:extLst>
      <p:ext uri="{BB962C8B-B14F-4D97-AF65-F5344CB8AC3E}">
        <p14:creationId xmlns:p14="http://schemas.microsoft.com/office/powerpoint/2010/main" val="211554577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09339" y="146964"/>
            <a:ext cx="6219700" cy="687720"/>
          </a:xfrm>
          <a:prstGeom prst="roundRect">
            <a:avLst>
              <a:gd name="adj" fmla="val 288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2"/>
                </a:solidFill>
                <a:latin typeface="ＤＦ特太ゴシック体" panose="020B0509000000000000" pitchFamily="49" charset="-128"/>
                <a:ea typeface="ＤＦ特太ゴシック体" panose="020B0509000000000000" pitchFamily="49" charset="-128"/>
              </a:rPr>
              <a:t>高齢者虐待を防ぐために</a:t>
            </a:r>
            <a:endParaRPr kumimoji="1" lang="ja-JP" altLang="en-US" sz="3600" dirty="0">
              <a:solidFill>
                <a:schemeClr val="tx2"/>
              </a:solidFill>
              <a:latin typeface="ＤＦ特太ゴシック体" panose="020B0509000000000000" pitchFamily="49" charset="-128"/>
              <a:ea typeface="ＤＦ特太ゴシック体" panose="020B0509000000000000" pitchFamily="49" charset="-128"/>
            </a:endParaRPr>
          </a:p>
        </p:txBody>
      </p:sp>
      <p:grpSp>
        <p:nvGrpSpPr>
          <p:cNvPr id="4" name="グループ化 3">
            <a:extLst>
              <a:ext uri="{FF2B5EF4-FFF2-40B4-BE49-F238E27FC236}">
                <a16:creationId xmlns:a16="http://schemas.microsoft.com/office/drawing/2014/main" id="{280AE867-7BBD-4C8F-ACAF-1FDF286748B3}"/>
              </a:ext>
            </a:extLst>
          </p:cNvPr>
          <p:cNvGrpSpPr/>
          <p:nvPr/>
        </p:nvGrpSpPr>
        <p:grpSpPr>
          <a:xfrm>
            <a:off x="501933" y="1605285"/>
            <a:ext cx="9027267" cy="1476882"/>
            <a:chOff x="0" y="946308"/>
            <a:chExt cx="9027267" cy="1476882"/>
          </a:xfrm>
        </p:grpSpPr>
        <p:sp>
          <p:nvSpPr>
            <p:cNvPr id="8" name="正方形/長方形 7">
              <a:extLst>
                <a:ext uri="{FF2B5EF4-FFF2-40B4-BE49-F238E27FC236}">
                  <a16:creationId xmlns:a16="http://schemas.microsoft.com/office/drawing/2014/main" id="{DA830CA5-ABE2-4578-96DB-290D32184EFC}"/>
                </a:ext>
              </a:extLst>
            </p:cNvPr>
            <p:cNvSpPr/>
            <p:nvPr/>
          </p:nvSpPr>
          <p:spPr>
            <a:xfrm>
              <a:off x="412876" y="962999"/>
              <a:ext cx="7586082" cy="146019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0" y="946308"/>
              <a:ext cx="9027267" cy="646331"/>
            </a:xfrm>
            <a:prstGeom prst="rect">
              <a:avLst/>
            </a:prstGeom>
            <a:noFill/>
          </p:spPr>
          <p:txBody>
            <a:bodyPr wrap="square" rtlCol="0">
              <a:spAutoFit/>
            </a:bodyPr>
            <a:lstStyle/>
            <a:p>
              <a:r>
                <a:rPr lang="ja-JP" altLang="en-US" sz="3600" dirty="0">
                  <a:latin typeface="BIZ UDゴシック" panose="020B0400000000000000" pitchFamily="49" charset="-128"/>
                  <a:ea typeface="BIZ UDゴシック" panose="020B0400000000000000" pitchFamily="49" charset="-128"/>
                </a:rPr>
                <a:t>　</a:t>
              </a:r>
              <a:r>
                <a:rPr kumimoji="1" lang="ja-JP" altLang="en-US" sz="2800" dirty="0">
                  <a:solidFill>
                    <a:srgbClr val="0000FF"/>
                  </a:solidFill>
                  <a:latin typeface="BIZ UDゴシック" panose="020B0400000000000000" pitchFamily="49" charset="-128"/>
                  <a:ea typeface="BIZ UDゴシック" panose="020B0400000000000000" pitchFamily="49" charset="-128"/>
                </a:rPr>
                <a:t>市役所，町村役場</a:t>
              </a:r>
              <a:r>
                <a:rPr kumimoji="1" lang="ja-JP" altLang="en-US" sz="2800" dirty="0">
                  <a:latin typeface="BIZ UDゴシック" panose="020B0400000000000000" pitchFamily="49" charset="-128"/>
                  <a:ea typeface="BIZ UDゴシック" panose="020B0400000000000000" pitchFamily="49" charset="-128"/>
                </a:rPr>
                <a:t>及び</a:t>
              </a:r>
              <a:r>
                <a:rPr kumimoji="1" lang="ja-JP" altLang="en-US" sz="2800" dirty="0">
                  <a:solidFill>
                    <a:srgbClr val="0000FF"/>
                  </a:solidFill>
                  <a:latin typeface="BIZ UDゴシック" panose="020B0400000000000000" pitchFamily="49" charset="-128"/>
                  <a:ea typeface="BIZ UDゴシック" panose="020B0400000000000000" pitchFamily="49" charset="-128"/>
                </a:rPr>
                <a:t>地域包括支援センター</a:t>
              </a:r>
              <a:endParaRPr kumimoji="1" lang="ja-JP" altLang="en-US" sz="3200" dirty="0">
                <a:solidFill>
                  <a:srgbClr val="0000FF"/>
                </a:solidFill>
                <a:latin typeface="BIZ UDゴシック" panose="020B0400000000000000" pitchFamily="49" charset="-128"/>
                <a:ea typeface="BIZ UDゴシック" panose="020B0400000000000000" pitchFamily="49" charset="-128"/>
              </a:endParaRPr>
            </a:p>
          </p:txBody>
        </p:sp>
        <p:sp>
          <p:nvSpPr>
            <p:cNvPr id="2" name="テキスト ボックス 1"/>
            <p:cNvSpPr txBox="1"/>
            <p:nvPr/>
          </p:nvSpPr>
          <p:spPr>
            <a:xfrm>
              <a:off x="1195482" y="1718231"/>
              <a:ext cx="4014240" cy="523220"/>
            </a:xfrm>
            <a:prstGeom prst="rect">
              <a:avLst/>
            </a:prstGeom>
            <a:solidFill>
              <a:schemeClr val="bg1"/>
            </a:solidFill>
            <a:ln>
              <a:solidFill>
                <a:schemeClr val="tx1"/>
              </a:solidFill>
            </a:ln>
          </p:spPr>
          <p:txBody>
            <a:bodyPr wrap="none" rtlCol="0">
              <a:spAutoFit/>
            </a:bodyPr>
            <a:lstStyle/>
            <a:p>
              <a:r>
                <a:rPr kumimoji="1" lang="ja-JP" altLang="en-US" sz="2800" dirty="0"/>
                <a:t>高齢者虐待防止　鹿児島</a:t>
              </a:r>
            </a:p>
          </p:txBody>
        </p:sp>
        <p:sp>
          <p:nvSpPr>
            <p:cNvPr id="3" name="角丸四角形 2"/>
            <p:cNvSpPr/>
            <p:nvPr/>
          </p:nvSpPr>
          <p:spPr>
            <a:xfrm>
              <a:off x="5427979" y="1757165"/>
              <a:ext cx="1082351" cy="523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検　索</a:t>
              </a:r>
              <a:endParaRPr kumimoji="1" lang="ja-JP" altLang="en-US" sz="2400" b="1" dirty="0"/>
            </a:p>
          </p:txBody>
        </p:sp>
        <p:sp>
          <p:nvSpPr>
            <p:cNvPr id="5" name="右矢印 4"/>
            <p:cNvSpPr/>
            <p:nvPr/>
          </p:nvSpPr>
          <p:spPr>
            <a:xfrm rot="11968021">
              <a:off x="6380633" y="1949956"/>
              <a:ext cx="496812" cy="307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a:extLst>
              <a:ext uri="{FF2B5EF4-FFF2-40B4-BE49-F238E27FC236}">
                <a16:creationId xmlns:a16="http://schemas.microsoft.com/office/drawing/2014/main" id="{E0CCA6EA-B838-437C-BD31-CFAC8ACEE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944" y="5252715"/>
            <a:ext cx="1299545" cy="1299545"/>
          </a:xfrm>
          <a:prstGeom prst="rect">
            <a:avLst/>
          </a:prstGeom>
          <a:ln w="12700">
            <a:solidFill>
              <a:schemeClr val="tx1"/>
            </a:solidFill>
          </a:ln>
        </p:spPr>
      </p:pic>
      <p:sp>
        <p:nvSpPr>
          <p:cNvPr id="13" name="テキスト ボックス 12">
            <a:extLst>
              <a:ext uri="{FF2B5EF4-FFF2-40B4-BE49-F238E27FC236}">
                <a16:creationId xmlns:a16="http://schemas.microsoft.com/office/drawing/2014/main" id="{73F5F770-DECE-45BC-8090-DAACC1A38829}"/>
              </a:ext>
            </a:extLst>
          </p:cNvPr>
          <p:cNvSpPr txBox="1"/>
          <p:nvPr/>
        </p:nvSpPr>
        <p:spPr>
          <a:xfrm>
            <a:off x="965017" y="4054299"/>
            <a:ext cx="4627400" cy="954107"/>
          </a:xfrm>
          <a:prstGeom prst="rect">
            <a:avLst/>
          </a:prstGeom>
          <a:solidFill>
            <a:schemeClr val="accent6">
              <a:lumMod val="20000"/>
              <a:lumOff val="80000"/>
            </a:schemeClr>
          </a:solidFill>
          <a:ln>
            <a:solidFill>
              <a:schemeClr val="tx1"/>
            </a:solidFill>
          </a:ln>
        </p:spPr>
        <p:txBody>
          <a:bodyPr wrap="square" rtlCol="0">
            <a:spAutoFit/>
          </a:bodyPr>
          <a:lstStyle/>
          <a:p>
            <a:r>
              <a:rPr kumimoji="1" lang="ja-JP" altLang="en-US" sz="2800" dirty="0">
                <a:latin typeface="BIZ UDゴシック" panose="020B0400000000000000" pitchFamily="49" charset="-128"/>
                <a:ea typeface="BIZ UDゴシック" panose="020B0400000000000000" pitchFamily="49" charset="-128"/>
              </a:rPr>
              <a:t>　高齢者虐待防止に向けた取組について</a:t>
            </a:r>
          </a:p>
        </p:txBody>
      </p:sp>
      <p:sp>
        <p:nvSpPr>
          <p:cNvPr id="17" name="テキスト ボックス 16">
            <a:extLst>
              <a:ext uri="{FF2B5EF4-FFF2-40B4-BE49-F238E27FC236}">
                <a16:creationId xmlns:a16="http://schemas.microsoft.com/office/drawing/2014/main" id="{942ECF16-AE16-4227-9DD3-B15DDF905626}"/>
              </a:ext>
            </a:extLst>
          </p:cNvPr>
          <p:cNvSpPr txBox="1"/>
          <p:nvPr/>
        </p:nvSpPr>
        <p:spPr>
          <a:xfrm>
            <a:off x="-385200" y="958954"/>
            <a:ext cx="9027267" cy="646331"/>
          </a:xfrm>
          <a:prstGeom prst="rect">
            <a:avLst/>
          </a:prstGeom>
          <a:noFill/>
        </p:spPr>
        <p:txBody>
          <a:bodyPr wrap="square" rtlCol="0">
            <a:spAutoFit/>
          </a:bodyPr>
          <a:lstStyle/>
          <a:p>
            <a:r>
              <a:rPr lang="ja-JP" altLang="en-US" sz="36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　高齢者虐待の防止・早期発見のための相談窓口</a:t>
            </a:r>
            <a:endParaRPr kumimoji="1" lang="ja-JP" altLang="en-US" sz="32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C756EC3B-FAA3-4FE2-88CE-E84363018F1B}"/>
              </a:ext>
            </a:extLst>
          </p:cNvPr>
          <p:cNvSpPr txBox="1"/>
          <p:nvPr/>
        </p:nvSpPr>
        <p:spPr>
          <a:xfrm>
            <a:off x="-362063" y="3246693"/>
            <a:ext cx="9027267" cy="646331"/>
          </a:xfrm>
          <a:prstGeom prst="rect">
            <a:avLst/>
          </a:prstGeom>
          <a:noFill/>
        </p:spPr>
        <p:txBody>
          <a:bodyPr wrap="square" rtlCol="0">
            <a:spAutoFit/>
          </a:bodyPr>
          <a:lstStyle/>
          <a:p>
            <a:r>
              <a:rPr lang="ja-JP" altLang="en-US" sz="36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　県高齢者虐待防止リーフレット</a:t>
            </a:r>
            <a:endParaRPr kumimoji="1" lang="ja-JP" altLang="en-US" sz="3200" dirty="0">
              <a:latin typeface="BIZ UDゴシック" panose="020B0400000000000000" pitchFamily="49" charset="-128"/>
              <a:ea typeface="BIZ UDゴシック" panose="020B0400000000000000" pitchFamily="49" charset="-128"/>
            </a:endParaRPr>
          </a:p>
        </p:txBody>
      </p:sp>
      <p:pic>
        <p:nvPicPr>
          <p:cNvPr id="20" name="図 19">
            <a:extLst>
              <a:ext uri="{FF2B5EF4-FFF2-40B4-BE49-F238E27FC236}">
                <a16:creationId xmlns:a16="http://schemas.microsoft.com/office/drawing/2014/main" id="{B225008D-6846-4A0F-A4F0-5B3D96CF6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007" y="3429000"/>
            <a:ext cx="2406884" cy="3332922"/>
          </a:xfrm>
          <a:prstGeom prst="rect">
            <a:avLst/>
          </a:prstGeom>
          <a:ln w="12700">
            <a:solidFill>
              <a:schemeClr val="tx1"/>
            </a:solidFill>
          </a:ln>
        </p:spPr>
      </p:pic>
    </p:spTree>
    <p:extLst>
      <p:ext uri="{BB962C8B-B14F-4D97-AF65-F5344CB8AC3E}">
        <p14:creationId xmlns:p14="http://schemas.microsoft.com/office/powerpoint/2010/main" val="390891823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07792" y="1768927"/>
            <a:ext cx="8669914" cy="4792480"/>
          </a:xfrm>
          <a:prstGeom prst="roundRect">
            <a:avLst>
              <a:gd name="adj" fmla="val 51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a:solidFill>
                  <a:schemeClr val="tx1"/>
                </a:solidFill>
                <a:latin typeface="ＤＦ特太ゴシック体" panose="020B0509000000000000" pitchFamily="49" charset="-128"/>
                <a:ea typeface="ＤＦ特太ゴシック体" panose="020B0509000000000000" pitchFamily="49" charset="-128"/>
              </a:rPr>
              <a:t>〈</a:t>
            </a:r>
            <a:r>
              <a:rPr lang="ja-JP" altLang="en-US" sz="3200" dirty="0">
                <a:solidFill>
                  <a:schemeClr val="tx1"/>
                </a:solidFill>
                <a:latin typeface="ＤＦ特太ゴシック体" panose="020B0509000000000000" pitchFamily="49" charset="-128"/>
                <a:ea typeface="ＤＦ特太ゴシック体" panose="020B0509000000000000" pitchFamily="49" charset="-128"/>
              </a:rPr>
              <a:t>小学校学習指導要領解説</a:t>
            </a:r>
            <a:r>
              <a:rPr lang="ja-JP" altLang="en-US" sz="2800" dirty="0">
                <a:solidFill>
                  <a:schemeClr val="tx1"/>
                </a:solidFill>
                <a:latin typeface="ＤＦ特太ゴシック体" panose="020B0509000000000000" pitchFamily="49" charset="-128"/>
                <a:ea typeface="ＤＦ特太ゴシック体" panose="020B0509000000000000" pitchFamily="49" charset="-128"/>
              </a:rPr>
              <a:t>（家庭編）</a:t>
            </a:r>
            <a:r>
              <a:rPr lang="en-US" altLang="ja-JP" sz="3200" dirty="0">
                <a:solidFill>
                  <a:schemeClr val="tx1"/>
                </a:solidFill>
                <a:latin typeface="ＤＦ特太ゴシック体" panose="020B0509000000000000" pitchFamily="49" charset="-128"/>
                <a:ea typeface="ＤＦ特太ゴシック体" panose="020B0509000000000000" pitchFamily="49" charset="-128"/>
              </a:rPr>
              <a:t>〉</a:t>
            </a:r>
          </a:p>
          <a:p>
            <a:r>
              <a:rPr lang="ja-JP" altLang="en-US" sz="2800" dirty="0">
                <a:solidFill>
                  <a:schemeClr val="tx1"/>
                </a:solidFill>
                <a:latin typeface="BIZ UDゴシック" panose="020B0400000000000000" pitchFamily="49" charset="-128"/>
                <a:ea typeface="BIZ UDゴシック" panose="020B0400000000000000" pitchFamily="49" charset="-128"/>
              </a:rPr>
              <a:t>　家族や地域で共に暮らしている幼児や高齢者など異なる世代の人々と関わること</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endParaRPr lang="en-US" altLang="ja-JP" sz="2800" dirty="0">
              <a:solidFill>
                <a:schemeClr val="tx1"/>
              </a:solidFill>
              <a:latin typeface="BIZ UDゴシック" panose="020B0400000000000000" pitchFamily="49" charset="-128"/>
              <a:ea typeface="BIZ UDゴシック" panose="020B0400000000000000" pitchFamily="49" charset="-128"/>
            </a:endParaRPr>
          </a:p>
          <a:p>
            <a:r>
              <a:rPr lang="en-US" altLang="ja-JP" sz="3200" dirty="0">
                <a:solidFill>
                  <a:schemeClr val="tx1"/>
                </a:solidFill>
                <a:latin typeface="ＤＦ特太ゴシック体" panose="020B0509000000000000" pitchFamily="49" charset="-128"/>
                <a:ea typeface="ＤＦ特太ゴシック体" panose="020B0509000000000000" pitchFamily="49" charset="-128"/>
              </a:rPr>
              <a:t>〈</a:t>
            </a:r>
            <a:r>
              <a:rPr lang="ja-JP" altLang="en-US" sz="3200" dirty="0">
                <a:solidFill>
                  <a:schemeClr val="tx1"/>
                </a:solidFill>
                <a:latin typeface="ＤＦ特太ゴシック体" panose="020B0509000000000000" pitchFamily="49" charset="-128"/>
                <a:ea typeface="ＤＦ特太ゴシック体" panose="020B0509000000000000" pitchFamily="49" charset="-128"/>
              </a:rPr>
              <a:t>中学校学習指導要領解説</a:t>
            </a:r>
            <a:r>
              <a:rPr lang="ja-JP" altLang="en-US" sz="2800" dirty="0">
                <a:solidFill>
                  <a:schemeClr val="tx1"/>
                </a:solidFill>
                <a:latin typeface="ＤＦ特太ゴシック体" panose="020B0509000000000000" pitchFamily="49" charset="-128"/>
                <a:ea typeface="ＤＦ特太ゴシック体" panose="020B0509000000000000" pitchFamily="49" charset="-128"/>
              </a:rPr>
              <a:t>（技術・家庭編）</a:t>
            </a:r>
            <a:r>
              <a:rPr lang="en-US" altLang="ja-JP" sz="3200" dirty="0">
                <a:solidFill>
                  <a:schemeClr val="tx1"/>
                </a:solidFill>
                <a:latin typeface="ＤＦ特太ゴシック体" panose="020B0509000000000000" pitchFamily="49" charset="-128"/>
                <a:ea typeface="ＤＦ特太ゴシック体" panose="020B0509000000000000" pitchFamily="49" charset="-128"/>
              </a:rPr>
              <a:t>〉</a:t>
            </a:r>
          </a:p>
          <a:p>
            <a:r>
              <a:rPr lang="ja-JP" altLang="en-US" sz="2800" dirty="0">
                <a:solidFill>
                  <a:schemeClr val="tx1"/>
                </a:solidFill>
                <a:latin typeface="BIZ UDゴシック" panose="020B0400000000000000" pitchFamily="49" charset="-128"/>
                <a:ea typeface="BIZ UDゴシック" panose="020B0400000000000000" pitchFamily="49" charset="-128"/>
              </a:rPr>
              <a:t>　高齢者など地域の人々と協働する必要があること</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endParaRPr lang="en-US" altLang="ja-JP" sz="2800" dirty="0">
              <a:solidFill>
                <a:schemeClr val="tx1"/>
              </a:solidFill>
              <a:latin typeface="BIZ UDゴシック" panose="020B0400000000000000" pitchFamily="49" charset="-128"/>
              <a:ea typeface="BIZ UDゴシック" panose="020B0400000000000000" pitchFamily="49" charset="-128"/>
            </a:endParaRPr>
          </a:p>
          <a:p>
            <a:r>
              <a:rPr lang="en-US" altLang="ja-JP" sz="3200" dirty="0">
                <a:solidFill>
                  <a:schemeClr val="tx1"/>
                </a:solidFill>
                <a:latin typeface="ＤＦ特太ゴシック体" panose="020B0509000000000000" pitchFamily="49" charset="-128"/>
                <a:ea typeface="ＤＦ特太ゴシック体" panose="020B0509000000000000" pitchFamily="49" charset="-128"/>
              </a:rPr>
              <a:t>〈</a:t>
            </a:r>
            <a:r>
              <a:rPr lang="ja-JP" altLang="en-US" sz="3200" dirty="0">
                <a:solidFill>
                  <a:schemeClr val="tx1"/>
                </a:solidFill>
                <a:latin typeface="ＤＦ特太ゴシック体" panose="020B0509000000000000" pitchFamily="49" charset="-128"/>
                <a:ea typeface="ＤＦ特太ゴシック体" panose="020B0509000000000000" pitchFamily="49" charset="-128"/>
              </a:rPr>
              <a:t>高等学校学習指導要領解説</a:t>
            </a:r>
            <a:r>
              <a:rPr lang="ja-JP" altLang="en-US" sz="2800" dirty="0">
                <a:solidFill>
                  <a:schemeClr val="tx1"/>
                </a:solidFill>
                <a:latin typeface="ＤＦ特太ゴシック体" panose="020B0509000000000000" pitchFamily="49" charset="-128"/>
                <a:ea typeface="ＤＦ特太ゴシック体" panose="020B0509000000000000" pitchFamily="49" charset="-128"/>
              </a:rPr>
              <a:t>（家庭編）</a:t>
            </a:r>
            <a:r>
              <a:rPr lang="en-US" altLang="ja-JP" sz="3200" dirty="0">
                <a:solidFill>
                  <a:schemeClr val="tx1"/>
                </a:solidFill>
                <a:latin typeface="ＤＦ特太ゴシック体" panose="020B0509000000000000" pitchFamily="49" charset="-128"/>
                <a:ea typeface="ＤＦ特太ゴシック体" panose="020B0509000000000000" pitchFamily="49" charset="-128"/>
              </a:rPr>
              <a:t>〉</a:t>
            </a:r>
          </a:p>
          <a:p>
            <a:r>
              <a:rPr lang="ja-JP" altLang="en-US" sz="2800" dirty="0">
                <a:solidFill>
                  <a:schemeClr val="tx1"/>
                </a:solidFill>
                <a:latin typeface="BIZ UDゴシック" panose="020B0400000000000000" pitchFamily="49" charset="-128"/>
                <a:ea typeface="BIZ UDゴシック" panose="020B0400000000000000" pitchFamily="49" charset="-128"/>
              </a:rPr>
              <a:t>　高齢者の自立生活を支えるために，家族や地域及び社会の果たす役割の重要性について考察すること</a:t>
            </a:r>
            <a:endParaRPr lang="en-US" altLang="ja-JP" sz="2800" dirty="0">
              <a:solidFill>
                <a:schemeClr val="tx1"/>
              </a:solidFill>
              <a:latin typeface="BIZ UDゴシック" panose="020B0400000000000000" pitchFamily="49" charset="-128"/>
              <a:ea typeface="BIZ UDゴシック" panose="020B0400000000000000" pitchFamily="49" charset="-128"/>
            </a:endParaRPr>
          </a:p>
        </p:txBody>
      </p:sp>
      <p:sp>
        <p:nvSpPr>
          <p:cNvPr id="13" name="角丸四角形 12"/>
          <p:cNvSpPr/>
          <p:nvPr/>
        </p:nvSpPr>
        <p:spPr>
          <a:xfrm>
            <a:off x="266294" y="296593"/>
            <a:ext cx="5087584" cy="565480"/>
          </a:xfrm>
          <a:prstGeom prst="roundRect">
            <a:avLst>
              <a:gd name="adj" fmla="val 5000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ＤＨＰ特太ゴシック体" panose="020B0500000000000000" pitchFamily="50" charset="-128"/>
                <a:ea typeface="ＤＨＰ特太ゴシック体" panose="020B0500000000000000" pitchFamily="50" charset="-128"/>
              </a:rPr>
              <a:t>３　学校での取組</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750" y="159090"/>
            <a:ext cx="1412956" cy="1107191"/>
          </a:xfrm>
          <a:prstGeom prst="rect">
            <a:avLst/>
          </a:prstGeom>
        </p:spPr>
      </p:pic>
      <p:sp>
        <p:nvSpPr>
          <p:cNvPr id="9" name="角丸四角形 4">
            <a:extLst>
              <a:ext uri="{FF2B5EF4-FFF2-40B4-BE49-F238E27FC236}">
                <a16:creationId xmlns:a16="http://schemas.microsoft.com/office/drawing/2014/main" id="{222FC391-25D8-40FA-8EA2-6AD0D49B324A}"/>
              </a:ext>
            </a:extLst>
          </p:cNvPr>
          <p:cNvSpPr/>
          <p:nvPr/>
        </p:nvSpPr>
        <p:spPr>
          <a:xfrm>
            <a:off x="226537" y="1054359"/>
            <a:ext cx="6320036" cy="659784"/>
          </a:xfrm>
          <a:prstGeom prst="roundRect">
            <a:avLst>
              <a:gd name="adj" fmla="val 258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2"/>
                </a:solidFill>
                <a:latin typeface="ＤＦ特太ゴシック体" panose="020B0509000000000000" pitchFamily="49" charset="-128"/>
                <a:ea typeface="ＤＦ特太ゴシック体" panose="020B0509000000000000" pitchFamily="49" charset="-128"/>
              </a:rPr>
              <a:t>学習指導要領解説の記述から</a:t>
            </a:r>
          </a:p>
        </p:txBody>
      </p:sp>
    </p:spTree>
    <p:extLst>
      <p:ext uri="{BB962C8B-B14F-4D97-AF65-F5344CB8AC3E}">
        <p14:creationId xmlns:p14="http://schemas.microsoft.com/office/powerpoint/2010/main" val="1549840689"/>
      </p:ext>
    </p:extLst>
  </p:cSld>
  <p:clrMapOvr>
    <a:masterClrMapping/>
  </p:clrMapOvr>
  <p:transition spd="med">
    <p:fade/>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4604</TotalTime>
  <Words>2707</Words>
  <Application>Microsoft Office PowerPoint</Application>
  <PresentationFormat>画面に合わせる (4:3)</PresentationFormat>
  <Paragraphs>174</Paragraphs>
  <Slides>12</Slides>
  <Notes>12</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12</vt:i4>
      </vt:variant>
    </vt:vector>
  </HeadingPairs>
  <TitlesOfParts>
    <vt:vector size="30" baseType="lpstr">
      <vt:lpstr>BIZ UDゴシック</vt:lpstr>
      <vt:lpstr>BIZ UD明朝 Medium</vt:lpstr>
      <vt:lpstr>ＤＦ特太ゴシック体</vt:lpstr>
      <vt:lpstr>ＤＨＰ特太ゴシック体</vt:lpstr>
      <vt:lpstr>HGP創英角ｺﾞｼｯｸUB</vt:lpstr>
      <vt:lpstr>HGｺﾞｼｯｸM</vt:lpstr>
      <vt:lpstr>ＭＳ Ｐゴシック</vt:lpstr>
      <vt:lpstr>ＭＳ ゴシック</vt:lpstr>
      <vt:lpstr>ＭＳ 明朝</vt:lpstr>
      <vt:lpstr>Arial</vt:lpstr>
      <vt:lpstr>Calibri</vt:lpstr>
      <vt:lpstr>Calibri Light</vt:lpstr>
      <vt:lpstr>Comic Sans MS</vt:lpstr>
      <vt:lpstr>Georgia</vt:lpstr>
      <vt:lpstr>Times New Roman</vt:lpstr>
      <vt:lpstr>Trebuchet MS</vt:lpstr>
      <vt:lpstr>Office テーマ</vt:lpstr>
      <vt:lpstr>スリップストリーム</vt:lpstr>
      <vt:lpstr>　高齢者の人権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寺地 郁美</cp:lastModifiedBy>
  <cp:revision>374</cp:revision>
  <cp:lastPrinted>2021-03-30T08:16:29Z</cp:lastPrinted>
  <dcterms:created xsi:type="dcterms:W3CDTF">2020-05-11T09:35:31Z</dcterms:created>
  <dcterms:modified xsi:type="dcterms:W3CDTF">2024-10-21T06:50:19Z</dcterms:modified>
</cp:coreProperties>
</file>