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9"/>
  </p:notesMasterIdLst>
  <p:handoutMasterIdLst>
    <p:handoutMasterId r:id="rId20"/>
  </p:handoutMasterIdLst>
  <p:sldIdLst>
    <p:sldId id="418" r:id="rId3"/>
    <p:sldId id="444" r:id="rId4"/>
    <p:sldId id="447" r:id="rId5"/>
    <p:sldId id="448" r:id="rId6"/>
    <p:sldId id="449" r:id="rId7"/>
    <p:sldId id="419" r:id="rId8"/>
    <p:sldId id="420" r:id="rId9"/>
    <p:sldId id="421" r:id="rId10"/>
    <p:sldId id="435" r:id="rId11"/>
    <p:sldId id="441" r:id="rId12"/>
    <p:sldId id="450" r:id="rId13"/>
    <p:sldId id="456" r:id="rId14"/>
    <p:sldId id="452" r:id="rId15"/>
    <p:sldId id="454" r:id="rId16"/>
    <p:sldId id="453" r:id="rId17"/>
    <p:sldId id="446"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FFF"/>
    <a:srgbClr val="FBFFFF"/>
    <a:srgbClr val="CCFFFF"/>
    <a:srgbClr val="FFFFFF"/>
    <a:srgbClr val="CCFFCC"/>
    <a:srgbClr val="CCFF99"/>
    <a:srgbClr val="FF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72485" autoAdjust="0"/>
  </p:normalViewPr>
  <p:slideViewPr>
    <p:cSldViewPr snapToGrid="0">
      <p:cViewPr varScale="1">
        <p:scale>
          <a:sx n="80" d="100"/>
          <a:sy n="80" d="100"/>
        </p:scale>
        <p:origin x="2310" y="84"/>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46" d="100"/>
          <a:sy n="46" d="100"/>
        </p:scale>
        <p:origin x="2736"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4342924965261695"/>
          <c:y val="0.21311419798940223"/>
          <c:w val="0.59586264216972873"/>
          <c:h val="0.58695129775444743"/>
        </c:manualLayout>
      </c:layout>
      <c:barChart>
        <c:barDir val="bar"/>
        <c:grouping val="clustered"/>
        <c:varyColors val="0"/>
        <c:ser>
          <c:idx val="0"/>
          <c:order val="0"/>
          <c:spPr>
            <a:solidFill>
              <a:srgbClr val="0000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データ!$A$64:$A$73</c:f>
              <c:strCache>
                <c:ptCount val="10"/>
                <c:pt idx="0">
                  <c:v>その他</c:v>
                </c:pt>
                <c:pt idx="1">
                  <c:v>あまり興味がない</c:v>
                </c:pt>
                <c:pt idx="2">
                  <c:v>何となく暗い</c:v>
                </c:pt>
                <c:pt idx="3">
                  <c:v>とっつきにくい</c:v>
                </c:pt>
                <c:pt idx="4">
                  <c:v>巻き込まれたらやっかい</c:v>
                </c:pt>
                <c:pt idx="5">
                  <c:v>自分にも関係がある</c:v>
                </c:pt>
                <c:pt idx="6">
                  <c:v>むずかしい</c:v>
                </c:pt>
                <c:pt idx="7">
                  <c:v>自分だけの問題ではない</c:v>
                </c:pt>
                <c:pt idx="8">
                  <c:v>憲法で守られている</c:v>
                </c:pt>
                <c:pt idx="9">
                  <c:v>とても大切なことである</c:v>
                </c:pt>
              </c:strCache>
            </c:strRef>
          </c:cat>
          <c:val>
            <c:numRef>
              <c:f>データ!$B$64:$B$73</c:f>
              <c:numCache>
                <c:formatCode>0.0_ </c:formatCode>
                <c:ptCount val="10"/>
                <c:pt idx="0">
                  <c:v>1.4</c:v>
                </c:pt>
                <c:pt idx="1">
                  <c:v>6</c:v>
                </c:pt>
                <c:pt idx="2">
                  <c:v>8.1999999999999993</c:v>
                </c:pt>
                <c:pt idx="3">
                  <c:v>10.8</c:v>
                </c:pt>
                <c:pt idx="4">
                  <c:v>15.2</c:v>
                </c:pt>
                <c:pt idx="5">
                  <c:v>35.799999999999997</c:v>
                </c:pt>
                <c:pt idx="6">
                  <c:v>46.1</c:v>
                </c:pt>
                <c:pt idx="7">
                  <c:v>51.2</c:v>
                </c:pt>
                <c:pt idx="8">
                  <c:v>54.1</c:v>
                </c:pt>
                <c:pt idx="9">
                  <c:v>69.5</c:v>
                </c:pt>
              </c:numCache>
            </c:numRef>
          </c:val>
          <c:extLst>
            <c:ext xmlns:c16="http://schemas.microsoft.com/office/drawing/2014/chart" uri="{C3380CC4-5D6E-409C-BE32-E72D297353CC}">
              <c16:uniqueId val="{00000000-D5C8-4AF4-A82E-0359B1FA60F9}"/>
            </c:ext>
          </c:extLst>
        </c:ser>
        <c:dLbls>
          <c:showLegendKey val="0"/>
          <c:showVal val="0"/>
          <c:showCatName val="0"/>
          <c:showSerName val="0"/>
          <c:showPercent val="0"/>
          <c:showBubbleSize val="0"/>
        </c:dLbls>
        <c:gapWidth val="150"/>
        <c:axId val="126761720"/>
        <c:axId val="126762112"/>
      </c:barChart>
      <c:catAx>
        <c:axId val="126761720"/>
        <c:scaling>
          <c:orientation val="minMax"/>
        </c:scaling>
        <c:delete val="0"/>
        <c:axPos val="l"/>
        <c:title>
          <c:tx>
            <c:rich>
              <a:bodyPr rot="0" vert="horz"/>
              <a:lstStyle/>
              <a:p>
                <a:pPr algn="ctr">
                  <a:defRPr sz="1780" b="0" i="0" u="none" strike="noStrike" baseline="0">
                    <a:solidFill>
                      <a:srgbClr val="000000"/>
                    </a:solidFill>
                    <a:latin typeface="ＭＳ Ｐゴシック"/>
                    <a:ea typeface="ＭＳ Ｐゴシック"/>
                    <a:cs typeface="ＭＳ Ｐゴシック"/>
                  </a:defRPr>
                </a:pPr>
                <a:r>
                  <a:rPr lang="ja-JP" altLang="en-US" b="0" dirty="0"/>
                  <a:t>（％）</a:t>
                </a:r>
              </a:p>
            </c:rich>
          </c:tx>
          <c:layout>
            <c:manualLayout>
              <c:xMode val="edge"/>
              <c:yMode val="edge"/>
              <c:x val="0.82008038057742783"/>
              <c:y val="0.768204699648393"/>
            </c:manualLayout>
          </c:layout>
          <c:overlay val="0"/>
        </c:title>
        <c:numFmt formatCode="General" sourceLinked="1"/>
        <c:majorTickMark val="in"/>
        <c:minorTickMark val="none"/>
        <c:tickLblPos val="nextTo"/>
        <c:txPr>
          <a:bodyPr rot="0" vert="horz"/>
          <a:lstStyle/>
          <a:p>
            <a:pPr>
              <a:defRPr sz="1400" b="1">
                <a:latin typeface="BIZ UDゴシック" panose="020B0400000000000000" pitchFamily="49" charset="-128"/>
                <a:ea typeface="BIZ UDゴシック" panose="020B0400000000000000" pitchFamily="49" charset="-128"/>
              </a:defRPr>
            </a:pPr>
            <a:endParaRPr lang="ja-JP"/>
          </a:p>
        </c:txPr>
        <c:crossAx val="126762112"/>
        <c:crosses val="autoZero"/>
        <c:auto val="1"/>
        <c:lblAlgn val="ctr"/>
        <c:lblOffset val="100"/>
        <c:tickLblSkip val="1"/>
        <c:tickMarkSkip val="1"/>
        <c:noMultiLvlLbl val="0"/>
      </c:catAx>
      <c:valAx>
        <c:axId val="126762112"/>
        <c:scaling>
          <c:orientation val="minMax"/>
        </c:scaling>
        <c:delete val="0"/>
        <c:axPos val="b"/>
        <c:majorGridlines/>
        <c:numFmt formatCode="0_ " sourceLinked="0"/>
        <c:majorTickMark val="in"/>
        <c:minorTickMark val="none"/>
        <c:tickLblPos val="nextTo"/>
        <c:txPr>
          <a:bodyPr rot="0" vert="horz"/>
          <a:lstStyle/>
          <a:p>
            <a:pPr>
              <a:defRPr>
                <a:latin typeface="BIZ UDゴシック" panose="020B0400000000000000" pitchFamily="49" charset="-128"/>
                <a:ea typeface="BIZ UDゴシック" panose="020B0400000000000000" pitchFamily="49" charset="-128"/>
              </a:defRPr>
            </a:pPr>
            <a:endParaRPr lang="ja-JP"/>
          </a:p>
        </c:txPr>
        <c:crossAx val="126761720"/>
        <c:crosses val="autoZero"/>
        <c:crossBetween val="between"/>
      </c:valAx>
      <c:spPr>
        <a:noFill/>
        <a:ln w="25398">
          <a:noFill/>
        </a:ln>
      </c:spPr>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5659" cy="498056"/>
          </a:xfrm>
          <a:prstGeom prst="rect">
            <a:avLst/>
          </a:prstGeom>
        </p:spPr>
        <p:txBody>
          <a:bodyPr vert="horz" lIns="91398" tIns="45700" rIns="91398" bIns="4570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4"/>
            <a:ext cx="2945659" cy="498056"/>
          </a:xfrm>
          <a:prstGeom prst="rect">
            <a:avLst/>
          </a:prstGeom>
        </p:spPr>
        <p:txBody>
          <a:bodyPr vert="horz" lIns="91398" tIns="45700" rIns="91398" bIns="45700" rtlCol="0"/>
          <a:lstStyle>
            <a:lvl1pPr algn="r">
              <a:defRPr sz="1200"/>
            </a:lvl1pPr>
          </a:lstStyle>
          <a:p>
            <a:fld id="{32DCD440-C21B-4EF5-A4D3-BB56BB656102}" type="datetimeFigureOut">
              <a:rPr kumimoji="1" lang="ja-JP" altLang="en-US" smtClean="0"/>
              <a:t>2026/3/27</a:t>
            </a:fld>
            <a:endParaRPr kumimoji="1" lang="ja-JP" altLang="en-US"/>
          </a:p>
        </p:txBody>
      </p:sp>
      <p:sp>
        <p:nvSpPr>
          <p:cNvPr id="4" name="フッター プレースホルダー 3"/>
          <p:cNvSpPr>
            <a:spLocks noGrp="1"/>
          </p:cNvSpPr>
          <p:nvPr>
            <p:ph type="ftr" sz="quarter" idx="2"/>
          </p:nvPr>
        </p:nvSpPr>
        <p:spPr>
          <a:xfrm>
            <a:off x="1" y="9428584"/>
            <a:ext cx="2945659" cy="498055"/>
          </a:xfrm>
          <a:prstGeom prst="rect">
            <a:avLst/>
          </a:prstGeom>
        </p:spPr>
        <p:txBody>
          <a:bodyPr vert="horz" lIns="91398" tIns="45700" rIns="91398" bIns="4570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398" tIns="45700" rIns="91398" bIns="45700"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5659" cy="498056"/>
          </a:xfrm>
          <a:prstGeom prst="rect">
            <a:avLst/>
          </a:prstGeom>
        </p:spPr>
        <p:txBody>
          <a:bodyPr vert="horz" lIns="91398" tIns="45700" rIns="91398" bIns="457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4"/>
            <a:ext cx="2945659" cy="498056"/>
          </a:xfrm>
          <a:prstGeom prst="rect">
            <a:avLst/>
          </a:prstGeom>
        </p:spPr>
        <p:txBody>
          <a:bodyPr vert="horz" lIns="91398" tIns="45700" rIns="91398" bIns="45700" rtlCol="0"/>
          <a:lstStyle>
            <a:lvl1pPr algn="r">
              <a:defRPr sz="1200"/>
            </a:lvl1pPr>
          </a:lstStyle>
          <a:p>
            <a:fld id="{C6B2C924-E609-4431-B130-84FA06EF891B}"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98" tIns="45700" rIns="91398" bIns="45700" rtlCol="0" anchor="ctr"/>
          <a:lstStyle/>
          <a:p>
            <a:endParaRPr lang="ja-JP" altLang="en-US"/>
          </a:p>
        </p:txBody>
      </p:sp>
      <p:sp>
        <p:nvSpPr>
          <p:cNvPr id="5" name="ノート プレースホルダー 4"/>
          <p:cNvSpPr>
            <a:spLocks noGrp="1"/>
          </p:cNvSpPr>
          <p:nvPr>
            <p:ph type="body" sz="quarter" idx="3"/>
          </p:nvPr>
        </p:nvSpPr>
        <p:spPr>
          <a:xfrm>
            <a:off x="679768" y="4777198"/>
            <a:ext cx="5438140" cy="3908614"/>
          </a:xfrm>
          <a:prstGeom prst="rect">
            <a:avLst/>
          </a:prstGeom>
        </p:spPr>
        <p:txBody>
          <a:bodyPr vert="horz" lIns="91398" tIns="45700" rIns="91398" bIns="457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98" tIns="45700" rIns="91398" bIns="457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98" tIns="45700" rIns="91398" bIns="45700"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BIZ UDゴシック" panose="020B0400000000000000" pitchFamily="49" charset="-128"/>
                <a:ea typeface="BIZ UDゴシック" panose="020B0400000000000000" pitchFamily="49" charset="-128"/>
              </a:rPr>
              <a:t>　人権同和教育課</a:t>
            </a:r>
            <a:r>
              <a:rPr lang="en-US" altLang="ja-JP" sz="1200" dirty="0">
                <a:latin typeface="BIZ UDゴシック" panose="020B0400000000000000" pitchFamily="49" charset="-128"/>
                <a:ea typeface="BIZ UDゴシック" panose="020B0400000000000000" pitchFamily="49" charset="-128"/>
              </a:rPr>
              <a:t>e-</a:t>
            </a:r>
            <a:r>
              <a:rPr lang="ja-JP" altLang="en-US" sz="1200" dirty="0">
                <a:latin typeface="BIZ UDゴシック" panose="020B0400000000000000" pitchFamily="49" charset="-128"/>
                <a:ea typeface="BIZ UDゴシック" panose="020B0400000000000000" pitchFamily="49" charset="-128"/>
              </a:rPr>
              <a:t>コンテンツ</a:t>
            </a:r>
            <a:r>
              <a:rPr lang="en-US" altLang="ja-JP" sz="1200" dirty="0">
                <a:latin typeface="BIZ UDゴシック" panose="020B0400000000000000" pitchFamily="49" charset="-128"/>
                <a:ea typeface="BIZ UDゴシック" panose="020B0400000000000000" pitchFamily="49" charset="-128"/>
              </a:rPr>
              <a:t>No.15</a:t>
            </a:r>
            <a:endParaRPr lang="ja-JP" altLang="en-US"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人権教育の目標・理念</a:t>
            </a:r>
          </a:p>
        </p:txBody>
      </p:sp>
    </p:spTree>
    <p:extLst>
      <p:ext uri="{BB962C8B-B14F-4D97-AF65-F5344CB8AC3E}">
        <p14:creationId xmlns:p14="http://schemas.microsoft.com/office/powerpoint/2010/main" val="1753939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81">
              <a:defRPr/>
            </a:pPr>
            <a:r>
              <a:rPr lang="ja-JP" altLang="en-US" sz="1200" kern="0" dirty="0">
                <a:latin typeface="BIZ UDゴシック" panose="020B0400000000000000" pitchFamily="49" charset="-128"/>
                <a:ea typeface="BIZ UDゴシック" panose="020B0400000000000000" pitchFamily="49" charset="-128"/>
                <a:cs typeface="メイリオ" panose="020B0604030504040204" pitchFamily="50" charset="-128"/>
              </a:rPr>
              <a:t>　次に、人権尊重の精神に立つ学校づくり</a:t>
            </a:r>
            <a:r>
              <a:rPr lang="ja-JP" altLang="en-US" sz="1200" dirty="0">
                <a:latin typeface="BIZ UDゴシック" panose="020B0400000000000000" pitchFamily="49" charset="-128"/>
                <a:ea typeface="BIZ UDゴシック" panose="020B0400000000000000" pitchFamily="49" charset="-128"/>
              </a:rPr>
              <a:t>について説明します。</a:t>
            </a:r>
            <a:r>
              <a:rPr lang="ja-JP" altLang="en-US" sz="1200" kern="0" dirty="0">
                <a:latin typeface="BIZ UDゴシック" panose="020B0400000000000000" pitchFamily="49" charset="-128"/>
                <a:ea typeface="BIZ UDゴシック" panose="020B0400000000000000" pitchFamily="49" charset="-128"/>
                <a:cs typeface="メイリオ" panose="020B0604030504040204" pitchFamily="50" charset="-128"/>
              </a:rPr>
              <a:t>この図は「人権教育の指導方法等の在り方について（第三次とりまとめ）」に基本的な考え方が示されているものです。</a:t>
            </a:r>
            <a:endParaRPr lang="en-US" altLang="ja-JP" sz="1200" kern="0" dirty="0">
              <a:latin typeface="BIZ UDゴシック" panose="020B0400000000000000" pitchFamily="49" charset="-128"/>
              <a:ea typeface="BIZ UDゴシック" panose="020B0400000000000000" pitchFamily="49" charset="-128"/>
              <a:cs typeface="メイリオ" panose="020B0604030504040204" pitchFamily="50" charset="-128"/>
            </a:endParaRPr>
          </a:p>
          <a:p>
            <a:pPr defTabSz="913981">
              <a:defRPr/>
            </a:pPr>
            <a:endParaRPr lang="en-US" altLang="ja-JP" sz="1200" kern="0" dirty="0">
              <a:latin typeface="BIZ UDゴシック" panose="020B0400000000000000" pitchFamily="49" charset="-128"/>
              <a:ea typeface="BIZ UDゴシック" panose="020B0400000000000000" pitchFamily="49" charset="-128"/>
            </a:endParaRPr>
          </a:p>
          <a:p>
            <a:pPr defTabSz="913981">
              <a:defRPr/>
            </a:pPr>
            <a:r>
              <a:rPr lang="ja-JP" altLang="en-US" sz="1200" dirty="0">
                <a:latin typeface="BIZ UDゴシック" panose="020B0400000000000000" pitchFamily="49" charset="-128"/>
                <a:ea typeface="BIZ UDゴシック" panose="020B0400000000000000" pitchFamily="49" charset="-128"/>
              </a:rPr>
              <a:t>　まずは、人権が尊重される学習活動づくり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一人一人が大切にされる授業や互いのよさや可能性を発揮できる取組。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つまり、このような学習活動を通じて分からないことが分からないと言える、「分かるまで高め合う」人間関係づくりがなされていくことが大切です。</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次に、人権が尊重される環境づくり</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子どもたちが、安心して過ごせる学校、教室となるようにします。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つまり、頑張ったことを頑張ったねと認め合い、「互いに支え合う」人間関係づくりが大切です。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もう一つは、人権が尊重される人間関係づくり</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互いのよさや可能性を認め合える仲間。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つまり、つらいことをつらいと言える、「共につらさを乗り越える」人間関係づくりが大切です。</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これらのような学習活動づくり、環境づくり、人間関係づくりが、学校でもの教科指導、生徒指導、学級経営など、教育活動全体を通じて進められていくことが、人権尊重の精神に立った学校づくりであり、この人権尊重の精神に立った学校づくりが、校長のリーダーシップのもとに全教職員により推進していくことが大切なのではないでしょうか。</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8793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ゴシック" panose="020B0400000000000000" pitchFamily="49" charset="-128"/>
                <a:ea typeface="BIZ UDゴシック" panose="020B0400000000000000" pitchFamily="49" charset="-128"/>
              </a:rPr>
              <a:t>　人権教育の推進を図る上では、学校が、人権が尊重され、安心して過ごせる場となるような環境づくりを進めていく必要があります。こうした学校・学級の雰囲気は、正規の教育課程と並び、「隠れたカリキュラム」として児童生徒の人権感覚の育成の面で重要であることが、人権教育の指導方法等の在り方について［第三次とりまとめ］でも言及されてい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隠れたカリキュラム」とは、教育する側が意図する、しないに関わらず、学校生活を営む中で、児童生徒自らが学びとっていく全ての事柄を指すものであり、学校・学級の「隠れたカリキュラム」を構成するのは、それらの場の在り方であり、雰囲気といったものです。</a:t>
            </a:r>
          </a:p>
          <a:p>
            <a:r>
              <a:rPr lang="ja-JP" altLang="en-US" sz="1200" dirty="0">
                <a:latin typeface="BIZ UDゴシック" panose="020B0400000000000000" pitchFamily="49" charset="-128"/>
                <a:ea typeface="BIZ UDゴシック" panose="020B0400000000000000" pitchFamily="49" charset="-128"/>
              </a:rPr>
              <a:t>　例えば、「いじめ」を許さない態度を身に付けるためには、「いじめはよくない」という知的理解だけでは不十分です。実際に、「いじめ」を許さない雰囲気が浸透する学校・学級で生活することを通じて、児童生徒ははじめて「いじめ」を許さない人権感覚を身に付けることができるのです。だからこそ、教職員一体となっての組織づくり、場の雰囲気づくりが重要です。</a:t>
            </a:r>
            <a:endParaRPr lang="en-US" altLang="ja-JP" sz="1200" dirty="0">
              <a:latin typeface="BIZ UDゴシック" panose="020B0400000000000000" pitchFamily="49" charset="-128"/>
              <a:ea typeface="BIZ UDゴシック" panose="020B0400000000000000" pitchFamily="49" charset="-128"/>
            </a:endParaRPr>
          </a:p>
          <a:p>
            <a:endParaRPr lang="ja-JP" altLang="en-US" dirty="0"/>
          </a:p>
        </p:txBody>
      </p:sp>
    </p:spTree>
    <p:extLst>
      <p:ext uri="{BB962C8B-B14F-4D97-AF65-F5344CB8AC3E}">
        <p14:creationId xmlns:p14="http://schemas.microsoft.com/office/powerpoint/2010/main" val="291338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672D7482-7F33-4260-AEC1-CC038B84C8AB}"/>
              </a:ext>
            </a:extLst>
          </p:cNvPr>
          <p:cNvSpPr>
            <a:spLocks noGrp="1" noRot="1" noChangeAspect="1" noTextEdit="1"/>
          </p:cNvSpPr>
          <p:nvPr>
            <p:ph type="sldImg"/>
          </p:nvPr>
        </p:nvSpPr>
        <p:spPr>
          <a:ln/>
        </p:spPr>
      </p:sp>
      <p:sp>
        <p:nvSpPr>
          <p:cNvPr id="101379" name="ノート プレースホルダー 2">
            <a:extLst>
              <a:ext uri="{FF2B5EF4-FFF2-40B4-BE49-F238E27FC236}">
                <a16:creationId xmlns:a16="http://schemas.microsoft.com/office/drawing/2014/main" id="{1B437F56-23B2-409A-B3EC-CE53F8B5D4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1169">
              <a:buClr>
                <a:srgbClr val="000000"/>
              </a:buClr>
              <a:buSzPct val="100000"/>
              <a:defRPr/>
            </a:pPr>
            <a:r>
              <a:rPr lang="ja-JP" altLang="en-US" sz="1200" dirty="0">
                <a:latin typeface="BIZ UDゴシック" panose="020B0400000000000000" pitchFamily="49" charset="-128"/>
                <a:ea typeface="BIZ UDゴシック" panose="020B0400000000000000" pitchFamily="49" charset="-128"/>
              </a:rPr>
              <a:t>　ここでは、人権尊重の雰囲気づくりをするために有効な視点を紹介します。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①　みんなでルールをつくろう。児童生徒同士で、集団生活のルールを話し合って定めることにより、自他の権利を尊重する雰囲気が生まれます。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②　あいさつから人間関係づくりをはじめよう。あいさつを通して、互いの存在を認め合うことで、</a:t>
            </a:r>
            <a:r>
              <a:rPr lang="ja-JP" altLang="ja-JP" sz="1200" dirty="0">
                <a:latin typeface="BIZ UDゴシック" panose="020B0400000000000000" pitchFamily="49" charset="-128"/>
                <a:ea typeface="BIZ UDゴシック" panose="020B0400000000000000" pitchFamily="49" charset="-128"/>
              </a:rPr>
              <a:t>自己有用感を感じることができます。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③　児童生徒とつながろう。</a:t>
            </a:r>
            <a:r>
              <a:rPr lang="ja-JP" altLang="ja-JP" sz="1200" dirty="0">
                <a:latin typeface="BIZ UDゴシック" panose="020B0400000000000000" pitchFamily="49" charset="-128"/>
                <a:ea typeface="BIZ UDゴシック" panose="020B0400000000000000" pitchFamily="49" charset="-128"/>
              </a:rPr>
              <a:t>うなずきなどの手法を用いて寄り添い</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思いを引き出すことが大切です。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④　意見の相違を改善につなげよう。</a:t>
            </a:r>
            <a:r>
              <a:rPr lang="ja-JP" altLang="ja-JP" sz="1200" dirty="0">
                <a:latin typeface="BIZ UDゴシック" panose="020B0400000000000000" pitchFamily="49" charset="-128"/>
                <a:ea typeface="BIZ UDゴシック" panose="020B0400000000000000" pitchFamily="49" charset="-128"/>
              </a:rPr>
              <a:t>価値観の違いから誤解や批判が生まれます。このような場合は</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チャンスと考え</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教師から「話合い」などを仕組むことが大切です。</a:t>
            </a:r>
            <a:endParaRPr lang="en-US" altLang="ja-JP" sz="1200" dirty="0">
              <a:latin typeface="BIZ UDゴシック" panose="020B0400000000000000" pitchFamily="49" charset="-128"/>
              <a:ea typeface="BIZ UDゴシック" panose="020B0400000000000000" pitchFamily="49" charset="-128"/>
            </a:endParaRPr>
          </a:p>
          <a:p>
            <a:pPr defTabSz="451169">
              <a:buClr>
                <a:srgbClr val="000000"/>
              </a:buClr>
              <a:buSzPct val="100000"/>
              <a:defRPr/>
            </a:pPr>
            <a:r>
              <a:rPr lang="ja-JP" altLang="en-US" sz="1200" dirty="0">
                <a:latin typeface="BIZ UDゴシック" panose="020B0400000000000000" pitchFamily="49" charset="-128"/>
                <a:ea typeface="BIZ UDゴシック" panose="020B0400000000000000" pitchFamily="49" charset="-128"/>
              </a:rPr>
              <a:t>⑤　設営で自尊感情を育もう。</a:t>
            </a:r>
            <a:r>
              <a:rPr lang="ja-JP" altLang="ja-JP" sz="1200" dirty="0">
                <a:latin typeface="BIZ UDゴシック" panose="020B0400000000000000" pitchFamily="49" charset="-128"/>
                <a:ea typeface="BIZ UDゴシック" panose="020B0400000000000000" pitchFamily="49" charset="-128"/>
              </a:rPr>
              <a:t>自分の作品が</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教師や友達に認められると</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「自分が大切にされている」と感じます。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⑥　整った環境で人権教育を進めよう。</a:t>
            </a:r>
            <a:r>
              <a:rPr lang="ja-JP" altLang="ja-JP" sz="1200" dirty="0">
                <a:latin typeface="BIZ UDゴシック" panose="020B0400000000000000" pitchFamily="49" charset="-128"/>
                <a:ea typeface="BIZ UDゴシック" panose="020B0400000000000000" pitchFamily="49" charset="-128"/>
              </a:rPr>
              <a:t>整った環境で過ごせば</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児童生徒の心も落ち着き</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少しの変化にも気付くことができます。</a:t>
            </a:r>
          </a:p>
          <a:p>
            <a:r>
              <a:rPr lang="ja-JP" altLang="en-US" sz="1200" dirty="0">
                <a:latin typeface="BIZ UDゴシック" panose="020B0400000000000000" pitchFamily="49" charset="-128"/>
                <a:ea typeface="BIZ UDゴシック" panose="020B0400000000000000" pitchFamily="49" charset="-128"/>
              </a:rPr>
              <a:t>⑦　チーム学校は情報共有からはじめよう。</a:t>
            </a:r>
            <a:r>
              <a:rPr lang="ja-JP" altLang="ja-JP" sz="1200" dirty="0">
                <a:latin typeface="BIZ UDゴシック" panose="020B0400000000000000" pitchFamily="49" charset="-128"/>
                <a:ea typeface="BIZ UDゴシック" panose="020B0400000000000000" pitchFamily="49" charset="-128"/>
              </a:rPr>
              <a:t>児童生徒一人一人の情報を共有することで</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個に応じたきめ細かな指導ができ</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児童生徒の自尊感情の高揚につながります。</a:t>
            </a:r>
            <a:r>
              <a:rPr lang="ja-JP" altLang="en-US" sz="1200" dirty="0">
                <a:latin typeface="BIZ UDゴシック" panose="020B0400000000000000" pitchFamily="49" charset="-128"/>
                <a:ea typeface="BIZ UDゴシック" panose="020B0400000000000000" pitchFamily="49" charset="-128"/>
              </a:rPr>
              <a:t>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⑧　保護者や地域と共に人権意識を高めよう。</a:t>
            </a:r>
            <a:r>
              <a:rPr lang="ja-JP" altLang="ja-JP" sz="1200" dirty="0">
                <a:latin typeface="BIZ UDゴシック" panose="020B0400000000000000" pitchFamily="49" charset="-128"/>
                <a:ea typeface="BIZ UDゴシック" panose="020B0400000000000000" pitchFamily="49" charset="-128"/>
              </a:rPr>
              <a:t>開かれた学校にすることで</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家庭や地域からの情報が得やすくなり</a:t>
            </a:r>
            <a:r>
              <a:rPr lang="ja-JP" altLang="en-US" sz="1200" dirty="0">
                <a:latin typeface="BIZ UDゴシック" panose="020B0400000000000000" pitchFamily="49" charset="-128"/>
                <a:ea typeface="BIZ UDゴシック" panose="020B0400000000000000" pitchFamily="49" charset="-128"/>
              </a:rPr>
              <a:t>、協力体制が整えやすくなり</a:t>
            </a:r>
            <a:r>
              <a:rPr lang="ja-JP" altLang="ja-JP" sz="1200" dirty="0">
                <a:latin typeface="BIZ UDゴシック" panose="020B0400000000000000" pitchFamily="49" charset="-128"/>
                <a:ea typeface="BIZ UDゴシック" panose="020B0400000000000000" pitchFamily="49" charset="-128"/>
              </a:rPr>
              <a:t>ます。</a:t>
            </a:r>
          </a:p>
          <a:p>
            <a:pPr defTabSz="451169">
              <a:buClr>
                <a:srgbClr val="000000"/>
              </a:buClr>
              <a:buSzPct val="100000"/>
              <a:defRPr/>
            </a:pPr>
            <a:endParaRPr kumimoji="1" lang="en-US" altLang="ja-JP" b="0" dirty="0">
              <a:latin typeface="+mn-ea"/>
              <a:ea typeface="+mn-ea"/>
            </a:endParaRPr>
          </a:p>
        </p:txBody>
      </p:sp>
    </p:spTree>
    <p:extLst>
      <p:ext uri="{BB962C8B-B14F-4D97-AF65-F5344CB8AC3E}">
        <p14:creationId xmlns:p14="http://schemas.microsoft.com/office/powerpoint/2010/main" val="27236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672D7482-7F33-4260-AEC1-CC038B84C8AB}"/>
              </a:ext>
            </a:extLst>
          </p:cNvPr>
          <p:cNvSpPr>
            <a:spLocks noGrp="1" noRot="1" noChangeAspect="1" noTextEdit="1"/>
          </p:cNvSpPr>
          <p:nvPr>
            <p:ph type="sldImg"/>
          </p:nvPr>
        </p:nvSpPr>
        <p:spPr>
          <a:ln/>
        </p:spPr>
      </p:sp>
      <p:sp>
        <p:nvSpPr>
          <p:cNvPr id="101379" name="ノート プレースホルダー 2">
            <a:extLst>
              <a:ext uri="{FF2B5EF4-FFF2-40B4-BE49-F238E27FC236}">
                <a16:creationId xmlns:a16="http://schemas.microsoft.com/office/drawing/2014/main" id="{1B437F56-23B2-409A-B3EC-CE53F8B5D4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1169">
              <a:buClr>
                <a:srgbClr val="000000"/>
              </a:buClr>
              <a:buSzPct val="100000"/>
              <a:defRPr/>
            </a:pPr>
            <a:r>
              <a:rPr lang="ja-JP" altLang="en-US" sz="1200" dirty="0">
                <a:latin typeface="BIZ UDゴシック" panose="020B0400000000000000" pitchFamily="49" charset="-128"/>
                <a:ea typeface="BIZ UDゴシック" panose="020B0400000000000000" pitchFamily="49" charset="-128"/>
              </a:rPr>
              <a:t>　いくつかの、具体例を紹介します。</a:t>
            </a:r>
          </a:p>
          <a:p>
            <a:r>
              <a:rPr lang="ja-JP" altLang="en-US" sz="1200" dirty="0">
                <a:latin typeface="BIZ UDゴシック" panose="020B0400000000000000" pitchFamily="49" charset="-128"/>
                <a:ea typeface="BIZ UDゴシック" panose="020B0400000000000000" pitchFamily="49" charset="-128"/>
              </a:rPr>
              <a:t>　中種子町立南界小学校では、左の写真のように、児童が人権集会で「南界小　人権のきまり」を作成しました。学校の廊下や教室に掲示しています。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「南界小　人権のきまり」の中の「ふわふわ言葉」を使って、「にじいろカード」を作成し、互いのよさを伝え合う活動を通して、自他を大切にする心を育んでいます。言葉の使い方を、２年生が１年生に教えるなど、「人権のきまり」を自分たちで大切にしている様子が見られます。</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3104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672D7482-7F33-4260-AEC1-CC038B84C8AB}"/>
              </a:ext>
            </a:extLst>
          </p:cNvPr>
          <p:cNvSpPr>
            <a:spLocks noGrp="1" noRot="1" noChangeAspect="1" noTextEdit="1"/>
          </p:cNvSpPr>
          <p:nvPr>
            <p:ph type="sldImg"/>
          </p:nvPr>
        </p:nvSpPr>
        <p:spPr>
          <a:ln/>
        </p:spPr>
      </p:sp>
      <p:sp>
        <p:nvSpPr>
          <p:cNvPr id="101379" name="ノート プレースホルダー 2">
            <a:extLst>
              <a:ext uri="{FF2B5EF4-FFF2-40B4-BE49-F238E27FC236}">
                <a16:creationId xmlns:a16="http://schemas.microsoft.com/office/drawing/2014/main" id="{1B437F56-23B2-409A-B3EC-CE53F8B5D4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BIZ UDゴシック" panose="020B0400000000000000" pitchFamily="49" charset="-128"/>
                <a:ea typeface="BIZ UDゴシック" panose="020B0400000000000000" pitchFamily="49" charset="-128"/>
              </a:rPr>
              <a:t>「４　意見の相違を改善につなげよう」です。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湧水町立栗野中学校では、生徒が学校で疑問に思ったことや要望を書いて入れる意見箱を設置しています。生徒会が意見箱の中を定期的に確認し、投稿された意見については、生徒会本部が対応策を話し合い、学校生活の向上に役立てられるように取り組んでいます。</a:t>
            </a:r>
          </a:p>
          <a:p>
            <a:r>
              <a:rPr lang="ja-JP" altLang="en-US" sz="1200" dirty="0">
                <a:latin typeface="BIZ UDゴシック" panose="020B0400000000000000" pitchFamily="49" charset="-128"/>
                <a:ea typeface="BIZ UDゴシック" panose="020B0400000000000000" pitchFamily="49" charset="-128"/>
              </a:rPr>
              <a:t>　さらに、「門礼は、しっかりすべきだ！」という意見書に対して、生徒会役員は、校門前に立って、登校する生徒に門礼を呼び掛けることにしました。</a:t>
            </a:r>
          </a:p>
          <a:p>
            <a:r>
              <a:rPr lang="ja-JP" altLang="en-US" sz="1200" dirty="0">
                <a:latin typeface="BIZ UDゴシック" panose="020B0400000000000000" pitchFamily="49" charset="-128"/>
                <a:ea typeface="BIZ UDゴシック" panose="020B0400000000000000" pitchFamily="49" charset="-128"/>
              </a:rPr>
              <a:t>　こうした活動により、校門の前で立ち止まって礼をする生徒が多くなり、生徒会役員の自己効力感が高められました。</a:t>
            </a:r>
          </a:p>
        </p:txBody>
      </p:sp>
    </p:spTree>
    <p:extLst>
      <p:ext uri="{BB962C8B-B14F-4D97-AF65-F5344CB8AC3E}">
        <p14:creationId xmlns:p14="http://schemas.microsoft.com/office/powerpoint/2010/main" val="3186405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672D7482-7F33-4260-AEC1-CC038B84C8AB}"/>
              </a:ext>
            </a:extLst>
          </p:cNvPr>
          <p:cNvSpPr>
            <a:spLocks noGrp="1" noRot="1" noChangeAspect="1" noTextEdit="1"/>
          </p:cNvSpPr>
          <p:nvPr>
            <p:ph type="sldImg"/>
          </p:nvPr>
        </p:nvSpPr>
        <p:spPr>
          <a:ln/>
        </p:spPr>
      </p:sp>
      <p:sp>
        <p:nvSpPr>
          <p:cNvPr id="101379" name="ノート プレースホルダー 2">
            <a:extLst>
              <a:ext uri="{FF2B5EF4-FFF2-40B4-BE49-F238E27FC236}">
                <a16:creationId xmlns:a16="http://schemas.microsoft.com/office/drawing/2014/main" id="{1B437F56-23B2-409A-B3EC-CE53F8B5D4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7046">
              <a:defRPr/>
            </a:pPr>
            <a:r>
              <a:rPr lang="ja-JP" altLang="en-US" sz="1200" dirty="0">
                <a:latin typeface="BIZ UDゴシック" panose="020B0400000000000000" pitchFamily="49" charset="-128"/>
                <a:ea typeface="BIZ UDゴシック" panose="020B0400000000000000" pitchFamily="49" charset="-128"/>
              </a:rPr>
              <a:t>「５　設営で自尊感情を育もう」です。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枕崎市立枕崎小学校では、学校生活の中で、友達から感謝されたことを葉っぱの用紙に書き込む「ありがとうの木」づくりに取り組んでいます。葉っぱには、「一緒に弁当を食べてくれてありがとう」、「一緒に遊んでくれてありがとう」などの言葉が書かれています。</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宇検村立久志小中学校では、「人権に関する強調週間・月間コーナー」を設置しています。また、教室の児童生徒の作品には、教師が「あなたの気持ちがよく伝わりました」などの称賛のコメントを入れています。</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他にも具体例を、令和３年度「なくそう差別　築こう明るい社会</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陽だまり</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」の</a:t>
            </a:r>
            <a:r>
              <a:rPr lang="en-US" altLang="ja-JP" sz="1200" dirty="0">
                <a:latin typeface="BIZ UDゴシック" panose="020B0400000000000000" pitchFamily="49" charset="-128"/>
                <a:ea typeface="BIZ UDゴシック" panose="020B0400000000000000" pitchFamily="49" charset="-128"/>
              </a:rPr>
              <a:t>p.12</a:t>
            </a:r>
            <a:r>
              <a:rPr lang="ja-JP" altLang="en-US" sz="1200" dirty="0">
                <a:latin typeface="BIZ UDゴシック" panose="020B0400000000000000" pitchFamily="49" charset="-128"/>
                <a:ea typeface="BIZ UDゴシック" panose="020B0400000000000000" pitchFamily="49" charset="-128"/>
              </a:rPr>
              <a:t>～</a:t>
            </a:r>
            <a:r>
              <a:rPr lang="en-US" altLang="ja-JP" sz="1200" dirty="0">
                <a:latin typeface="BIZ UDゴシック" panose="020B0400000000000000" pitchFamily="49" charset="-128"/>
                <a:ea typeface="BIZ UDゴシック" panose="020B0400000000000000" pitchFamily="49" charset="-128"/>
              </a:rPr>
              <a:t>p.16</a:t>
            </a:r>
            <a:r>
              <a:rPr lang="ja-JP" altLang="en-US" sz="1200" dirty="0">
                <a:latin typeface="BIZ UDゴシック" panose="020B0400000000000000" pitchFamily="49" charset="-128"/>
                <a:ea typeface="BIZ UDゴシック" panose="020B0400000000000000" pitchFamily="49" charset="-128"/>
              </a:rPr>
              <a:t>に掲載していますので、御覧ください。</a:t>
            </a:r>
            <a:endParaRPr lang="en-US" altLang="ja-JP" sz="1200" dirty="0">
              <a:latin typeface="BIZ UDゴシック" panose="020B0400000000000000" pitchFamily="49" charset="-128"/>
              <a:ea typeface="BIZ UDゴシック" panose="020B0400000000000000" pitchFamily="49" charset="-128"/>
            </a:endParaRPr>
          </a:p>
          <a:p>
            <a:pPr defTabSz="917046">
              <a:defRPr/>
            </a:pPr>
            <a:endParaRPr lang="ja-JP" altLang="ja-JP" dirty="0">
              <a:latin typeface="+mn-ea"/>
            </a:endParaRPr>
          </a:p>
        </p:txBody>
      </p:sp>
    </p:spTree>
    <p:extLst>
      <p:ext uri="{BB962C8B-B14F-4D97-AF65-F5344CB8AC3E}">
        <p14:creationId xmlns:p14="http://schemas.microsoft.com/office/powerpoint/2010/main" val="29184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BIZ UDゴシック" panose="020B0400000000000000" pitchFamily="49" charset="-128"/>
                <a:ea typeface="BIZ UDゴシック" panose="020B0400000000000000" pitchFamily="49" charset="-128"/>
              </a:rPr>
              <a:t> 今日の学びを</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明日からの生き方に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自分を大切に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周りの人も大切に</a:t>
            </a:r>
            <a:endParaRPr lang="en-US" altLang="ja-JP"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1855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ゴシック" panose="020B0400000000000000" pitchFamily="49" charset="-128"/>
                <a:ea typeface="BIZ UDゴシック" panose="020B0400000000000000" pitchFamily="49" charset="-128"/>
              </a:rPr>
              <a:t>　　このコンテンツでは、次の項目を学習します。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１　人権とは</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２　学校における人権教育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３　人権尊重の精神に立つ学校づくり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です。　</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0981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81">
              <a:defRPr/>
            </a:pPr>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私たちの日常の生活</a:t>
            </a:r>
            <a:r>
              <a:rPr lang="ja-JP" altLang="en-US" sz="1200" dirty="0">
                <a:latin typeface="BIZ UDゴシック" panose="020B0400000000000000" pitchFamily="49" charset="-128"/>
                <a:ea typeface="BIZ UDゴシック" panose="020B0400000000000000" pitchFamily="49" charset="-128"/>
              </a:rPr>
              <a:t>の中で</a:t>
            </a:r>
            <a:r>
              <a:rPr lang="ja-JP" altLang="ja-JP" sz="1200" dirty="0">
                <a:latin typeface="BIZ UDゴシック" panose="020B0400000000000000" pitchFamily="49" charset="-128"/>
                <a:ea typeface="BIZ UDゴシック" panose="020B0400000000000000" pitchFamily="49" charset="-128"/>
              </a:rPr>
              <a:t>人権教育</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人権問題</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人権侵害などと</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「人権」という言葉をよく聞きますが</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「人権」という言葉にどんな印象をもっていますか</a:t>
            </a:r>
            <a:r>
              <a:rPr lang="ja-JP" altLang="en-US" sz="1200" dirty="0">
                <a:latin typeface="BIZ UDゴシック" panose="020B0400000000000000" pitchFamily="49" charset="-128"/>
                <a:ea typeface="BIZ UDゴシック" panose="020B0400000000000000" pitchFamily="49" charset="-128"/>
              </a:rPr>
              <a:t>。</a:t>
            </a:r>
            <a:endParaRPr lang="ja-JP"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3967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「県民の意識調査」における「人権についての印象や感想について」の質問項目です。</a:t>
            </a:r>
            <a:r>
              <a:rPr lang="ja-JP" altLang="en-US" sz="1200" dirty="0">
                <a:latin typeface="BIZ UDゴシック" panose="020B0400000000000000" pitchFamily="49" charset="-128"/>
                <a:ea typeface="BIZ UDゴシック" panose="020B0400000000000000" pitchFamily="49" charset="-128"/>
              </a:rPr>
              <a:t>（当てはまるものにチェックを入れてみましょう。）</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問１　あなたは、「人権」について、日常生活を過ごす中でどのような印象や感想をおもちですか。（☑はいくつでも）</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1.</a:t>
            </a:r>
            <a:r>
              <a:rPr lang="ja-JP" altLang="en-US" sz="1200" dirty="0">
                <a:latin typeface="BIZ UDゴシック" panose="020B0400000000000000" pitchFamily="49" charset="-128"/>
                <a:ea typeface="BIZ UDゴシック" panose="020B0400000000000000" pitchFamily="49" charset="-128"/>
              </a:rPr>
              <a:t>　憲法で守られている（憲法で基本的人権が規定されている）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2.</a:t>
            </a:r>
            <a:r>
              <a:rPr lang="ja-JP" altLang="en-US" sz="1200" dirty="0">
                <a:latin typeface="BIZ UDゴシック" panose="020B0400000000000000" pitchFamily="49" charset="-128"/>
                <a:ea typeface="BIZ UDゴシック" panose="020B0400000000000000" pitchFamily="49" charset="-128"/>
              </a:rPr>
              <a:t>　何となく暗い感じがする（どちらかといえば暗い）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3.</a:t>
            </a:r>
            <a:r>
              <a:rPr lang="ja-JP" altLang="en-US" sz="1200" dirty="0">
                <a:latin typeface="BIZ UDゴシック" panose="020B0400000000000000" pitchFamily="49" charset="-128"/>
                <a:ea typeface="BIZ UDゴシック" panose="020B0400000000000000" pitchFamily="49" charset="-128"/>
              </a:rPr>
              <a:t>　むずかしい問題だ（どちらかといえばむずかしい）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4.</a:t>
            </a:r>
            <a:r>
              <a:rPr lang="ja-JP" altLang="en-US" sz="1200" dirty="0">
                <a:latin typeface="BIZ UDゴシック" panose="020B0400000000000000" pitchFamily="49" charset="-128"/>
                <a:ea typeface="BIZ UDゴシック" panose="020B0400000000000000" pitchFamily="49" charset="-128"/>
              </a:rPr>
              <a:t>　とっつきにくい（どちらかといえばとっつきにくい）</a:t>
            </a: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5.</a:t>
            </a:r>
            <a:r>
              <a:rPr lang="ja-JP" altLang="en-US" sz="1200" dirty="0">
                <a:latin typeface="BIZ UDゴシック" panose="020B0400000000000000" pitchFamily="49" charset="-128"/>
                <a:ea typeface="BIZ UDゴシック" panose="020B0400000000000000" pitchFamily="49" charset="-128"/>
              </a:rPr>
              <a:t>　とても大切なことである（どちらかといえば大切である）</a:t>
            </a: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6.</a:t>
            </a:r>
            <a:r>
              <a:rPr lang="ja-JP" altLang="en-US" sz="1200" dirty="0">
                <a:latin typeface="BIZ UDゴシック" panose="020B0400000000000000" pitchFamily="49" charset="-128"/>
                <a:ea typeface="BIZ UDゴシック" panose="020B0400000000000000" pitchFamily="49" charset="-128"/>
              </a:rPr>
              <a:t>　自分にも関係がある（自分の人権に関心がある）</a:t>
            </a: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7.</a:t>
            </a:r>
            <a:r>
              <a:rPr lang="ja-JP" altLang="en-US" sz="1200" dirty="0">
                <a:latin typeface="BIZ UDゴシック" panose="020B0400000000000000" pitchFamily="49" charset="-128"/>
                <a:ea typeface="BIZ UDゴシック" panose="020B0400000000000000" pitchFamily="49" charset="-128"/>
              </a:rPr>
              <a:t>　自分だけの問題ではない（他人の人権にも関心がある）</a:t>
            </a: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8.</a:t>
            </a:r>
            <a:r>
              <a:rPr lang="ja-JP" altLang="en-US" sz="1200" dirty="0">
                <a:latin typeface="BIZ UDゴシック" panose="020B0400000000000000" pitchFamily="49" charset="-128"/>
                <a:ea typeface="BIZ UDゴシック" panose="020B0400000000000000" pitchFamily="49" charset="-128"/>
              </a:rPr>
              <a:t>　巻き込まれるとやっかいそうだ（できればかかわりたくない問題である）</a:t>
            </a: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9.</a:t>
            </a:r>
            <a:r>
              <a:rPr lang="ja-JP" altLang="en-US" sz="1200" dirty="0">
                <a:latin typeface="BIZ UDゴシック" panose="020B0400000000000000" pitchFamily="49" charset="-128"/>
                <a:ea typeface="BIZ UDゴシック" panose="020B0400000000000000" pitchFamily="49" charset="-128"/>
              </a:rPr>
              <a:t>　あまり興味がない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a:t>
            </a:r>
            <a:r>
              <a:rPr lang="en-US" altLang="ja-JP" sz="1200" dirty="0">
                <a:latin typeface="BIZ UDゴシック" panose="020B0400000000000000" pitchFamily="49" charset="-128"/>
                <a:ea typeface="BIZ UDゴシック" panose="020B0400000000000000" pitchFamily="49" charset="-128"/>
              </a:rPr>
              <a:t>10.</a:t>
            </a:r>
            <a:r>
              <a:rPr lang="ja-JP" altLang="en-US" sz="1200" dirty="0">
                <a:latin typeface="BIZ UDゴシック" panose="020B0400000000000000" pitchFamily="49" charset="-128"/>
                <a:ea typeface="BIZ UDゴシック" panose="020B0400000000000000" pitchFamily="49" charset="-128"/>
              </a:rPr>
              <a:t>　その他（具体的：　　　　　　　　　）</a:t>
            </a:r>
            <a:endParaRPr lang="en-US" altLang="ja-JP" sz="1200" dirty="0">
              <a:latin typeface="BIZ UDゴシック" panose="020B0400000000000000" pitchFamily="49" charset="-128"/>
              <a:ea typeface="BIZ UDゴシック" panose="020B0400000000000000" pitchFamily="49" charset="-128"/>
            </a:endParaRPr>
          </a:p>
          <a:p>
            <a:endParaRPr lang="ja-JP" altLang="ja-JP" dirty="0">
              <a:latin typeface="+mn-ea"/>
            </a:endParaRPr>
          </a:p>
        </p:txBody>
      </p:sp>
    </p:spTree>
    <p:extLst>
      <p:ext uri="{BB962C8B-B14F-4D97-AF65-F5344CB8AC3E}">
        <p14:creationId xmlns:p14="http://schemas.microsoft.com/office/powerpoint/2010/main" val="242753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ゴシック" panose="020B0400000000000000" pitchFamily="49" charset="-128"/>
                <a:ea typeface="BIZ UDゴシック" panose="020B0400000000000000" pitchFamily="49" charset="-128"/>
              </a:rPr>
              <a:t>　実際の調査では、このような結果が出ました。</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質問項目の中で、（クリック）</a:t>
            </a:r>
            <a:endParaRPr lang="en-US" altLang="ja-JP" sz="1200" dirty="0">
              <a:latin typeface="BIZ UDゴシック" panose="020B0400000000000000" pitchFamily="49" charset="-128"/>
              <a:ea typeface="BIZ UDゴシック" panose="020B0400000000000000" pitchFamily="49" charset="-128"/>
            </a:endParaRPr>
          </a:p>
          <a:p>
            <a:pPr defTabSz="913120">
              <a:defRPr/>
            </a:pPr>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とても大切なことである</a:t>
            </a:r>
            <a:r>
              <a:rPr lang="ja-JP" altLang="ja-JP" sz="1200" dirty="0">
                <a:latin typeface="BIZ UDゴシック" panose="020B0400000000000000" pitchFamily="49" charset="-128"/>
                <a:ea typeface="BIZ UDゴシック" panose="020B0400000000000000" pitchFamily="49" charset="-128"/>
              </a:rPr>
              <a:t>」と回答した割合が</a:t>
            </a:r>
            <a:r>
              <a:rPr lang="en-US" altLang="ja-JP" sz="1200" dirty="0">
                <a:latin typeface="BIZ UDゴシック" panose="020B0400000000000000" pitchFamily="49" charset="-128"/>
                <a:ea typeface="BIZ UDゴシック" panose="020B0400000000000000" pitchFamily="49" charset="-128"/>
              </a:rPr>
              <a:t>69.5</a:t>
            </a:r>
            <a:r>
              <a:rPr lang="ja-JP"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「憲法で守られている」と回答した割合が</a:t>
            </a:r>
            <a:r>
              <a:rPr lang="en-US" altLang="ja-JP" sz="1200" dirty="0">
                <a:latin typeface="BIZ UDゴシック" panose="020B0400000000000000" pitchFamily="49" charset="-128"/>
                <a:ea typeface="BIZ UDゴシック" panose="020B0400000000000000" pitchFamily="49" charset="-128"/>
              </a:rPr>
              <a:t>54.1</a:t>
            </a:r>
            <a:r>
              <a:rPr lang="ja-JP"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「自分だけの問題ではない」と回答した割合が</a:t>
            </a:r>
            <a:r>
              <a:rPr lang="en-US" altLang="ja-JP" sz="1200" dirty="0">
                <a:latin typeface="BIZ UDゴシック" panose="020B0400000000000000" pitchFamily="49" charset="-128"/>
                <a:ea typeface="BIZ UDゴシック" panose="020B0400000000000000" pitchFamily="49" charset="-128"/>
              </a:rPr>
              <a:t>51.2</a:t>
            </a:r>
            <a:r>
              <a:rPr lang="ja-JP" altLang="en-US" sz="1200" dirty="0">
                <a:latin typeface="BIZ UDゴシック" panose="020B0400000000000000" pitchFamily="49" charset="-128"/>
                <a:ea typeface="BIZ UDゴシック" panose="020B0400000000000000" pitchFamily="49" charset="-128"/>
              </a:rPr>
              <a:t>％と肯定的な回答をした人が半数以上おり、自分にも関係があると回答した人が</a:t>
            </a:r>
            <a:r>
              <a:rPr lang="en-US" altLang="ja-JP" sz="1200" dirty="0">
                <a:latin typeface="BIZ UDゴシック" panose="020B0400000000000000" pitchFamily="49" charset="-128"/>
                <a:ea typeface="BIZ UDゴシック" panose="020B0400000000000000" pitchFamily="49" charset="-128"/>
              </a:rPr>
              <a:t>35.8%</a:t>
            </a:r>
            <a:r>
              <a:rPr lang="ja-JP" altLang="en-US" sz="1200" dirty="0">
                <a:latin typeface="BIZ UDゴシック" panose="020B0400000000000000" pitchFamily="49" charset="-128"/>
                <a:ea typeface="BIZ UDゴシック" panose="020B0400000000000000" pitchFamily="49" charset="-128"/>
              </a:rPr>
              <a:t>います。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一方、（クリック）</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「むずかしい」、「巻き込まれたらやっかいだ」、「とっつきにくい」、「なんとなく暗い」、「あまり興味がない」といった否定的な回答をした人も一定数いることが分かりました。（クリック）</a:t>
            </a:r>
          </a:p>
        </p:txBody>
      </p:sp>
    </p:spTree>
    <p:extLst>
      <p:ext uri="{BB962C8B-B14F-4D97-AF65-F5344CB8AC3E}">
        <p14:creationId xmlns:p14="http://schemas.microsoft.com/office/powerpoint/2010/main" val="127562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ゴシック" panose="020B0400000000000000" pitchFamily="49" charset="-128"/>
                <a:ea typeface="BIZ UDゴシック" panose="020B0400000000000000" pitchFamily="49" charset="-128"/>
                <a:cs typeface="メイリオ" pitchFamily="50" charset="-128"/>
              </a:rPr>
              <a:t>　では、人権とは何なのでしょうか。</a:t>
            </a:r>
            <a:endParaRPr lang="en-US" altLang="ja-JP" sz="1200" dirty="0">
              <a:latin typeface="BIZ UDゴシック" panose="020B0400000000000000" pitchFamily="49" charset="-128"/>
              <a:ea typeface="BIZ UDゴシック" panose="020B0400000000000000" pitchFamily="49" charset="-128"/>
              <a:cs typeface="メイリオ" pitchFamily="50" charset="-128"/>
            </a:endParaRPr>
          </a:p>
          <a:p>
            <a:pPr defTabSz="916936">
              <a:spcBef>
                <a:spcPct val="20000"/>
              </a:spcBef>
              <a:buClr>
                <a:schemeClr val="hlink"/>
              </a:buClr>
              <a:buSzPct val="80000"/>
            </a:pPr>
            <a:r>
              <a:rPr lang="ja-JP" altLang="en-US" sz="1200" dirty="0">
                <a:latin typeface="BIZ UDゴシック" panose="020B0400000000000000" pitchFamily="49" charset="-128"/>
                <a:ea typeface="BIZ UDゴシック" panose="020B0400000000000000" pitchFamily="49" charset="-128"/>
              </a:rPr>
              <a:t>　平成</a:t>
            </a:r>
            <a:r>
              <a:rPr lang="en-US" altLang="ja-JP" sz="1200" dirty="0">
                <a:latin typeface="BIZ UDゴシック" panose="020B0400000000000000" pitchFamily="49" charset="-128"/>
                <a:ea typeface="BIZ UDゴシック" panose="020B0400000000000000" pitchFamily="49" charset="-128"/>
              </a:rPr>
              <a:t>11</a:t>
            </a:r>
            <a:r>
              <a:rPr lang="ja-JP" altLang="en-US" sz="1200" dirty="0">
                <a:latin typeface="BIZ UDゴシック" panose="020B0400000000000000" pitchFamily="49" charset="-128"/>
                <a:ea typeface="BIZ UDゴシック" panose="020B0400000000000000" pitchFamily="49" charset="-128"/>
              </a:rPr>
              <a:t>年に出された「人権擁護推進審議会答申」に、人々が生存と自由を確保し、それぞれの幸福を追求する権利と示されています。</a:t>
            </a:r>
            <a:endParaRPr lang="en-US" altLang="ja-JP" sz="1200" dirty="0">
              <a:latin typeface="BIZ UDゴシック" panose="020B0400000000000000" pitchFamily="49" charset="-128"/>
              <a:ea typeface="BIZ UDゴシック" panose="020B0400000000000000" pitchFamily="49" charset="-128"/>
            </a:endParaRPr>
          </a:p>
          <a:p>
            <a:pPr defTabSz="916936">
              <a:spcBef>
                <a:spcPct val="20000"/>
              </a:spcBef>
              <a:buClr>
                <a:schemeClr val="hlink"/>
              </a:buClr>
              <a:buSzPct val="80000"/>
            </a:pPr>
            <a:r>
              <a:rPr lang="ja-JP" altLang="en-US" sz="1200" dirty="0">
                <a:latin typeface="BIZ UDゴシック" panose="020B0400000000000000" pitchFamily="49" charset="-128"/>
                <a:ea typeface="BIZ UDゴシック" panose="020B0400000000000000" pitchFamily="49" charset="-128"/>
              </a:rPr>
              <a:t>　また、令和７年の「人権教育・啓発に関する基本計画（第二次）」では、</a:t>
            </a:r>
            <a:endParaRPr lang="en-US" altLang="ja-JP" sz="1200" dirty="0">
              <a:latin typeface="BIZ UDゴシック" panose="020B0400000000000000" pitchFamily="49" charset="-128"/>
              <a:ea typeface="BIZ UDゴシック" panose="020B0400000000000000" pitchFamily="49" charset="-128"/>
            </a:endParaRPr>
          </a:p>
          <a:p>
            <a:pPr defTabSz="916936">
              <a:spcBef>
                <a:spcPct val="20000"/>
              </a:spcBef>
              <a:buClr>
                <a:schemeClr val="hlink"/>
              </a:buClr>
              <a:buSzPct val="80000"/>
            </a:pPr>
            <a:r>
              <a:rPr lang="ja-JP" altLang="en-US" sz="1200" b="0" dirty="0">
                <a:latin typeface="BIZ UDゴシック" panose="020B0400000000000000" pitchFamily="49" charset="-128"/>
                <a:ea typeface="BIZ UDゴシック" panose="020B0400000000000000" pitchFamily="49" charset="-128"/>
              </a:rPr>
              <a:t>　人権とは、人間の尊厳に基づいて各人が持っている固有の権利であり、社会を構成する全ての人々が個人としての生存と自由を確保し、社会において幸福な生活を営むために欠かすことのできない権利である。</a:t>
            </a:r>
            <a:endParaRPr lang="en-US" altLang="ja-JP" sz="1200" b="0" dirty="0">
              <a:latin typeface="BIZ UDゴシック" panose="020B0400000000000000" pitchFamily="49" charset="-128"/>
              <a:ea typeface="BIZ UDゴシック" panose="020B0400000000000000" pitchFamily="49" charset="-128"/>
            </a:endParaRPr>
          </a:p>
          <a:p>
            <a:pPr defTabSz="916936">
              <a:spcBef>
                <a:spcPct val="20000"/>
              </a:spcBef>
              <a:buClr>
                <a:schemeClr val="hlink"/>
              </a:buClr>
              <a:buSzPct val="80000"/>
            </a:pPr>
            <a:r>
              <a:rPr lang="ja-JP" altLang="en-US" sz="1200" dirty="0">
                <a:latin typeface="BIZ UDゴシック" panose="020B0400000000000000" pitchFamily="49" charset="-128"/>
                <a:ea typeface="BIZ UDゴシック" panose="020B0400000000000000" pitchFamily="49" charset="-128"/>
              </a:rPr>
              <a:t>と示されています。</a:t>
            </a:r>
            <a:endParaRPr lang="en-US" altLang="ja-JP" sz="1200" dirty="0">
              <a:latin typeface="BIZ UDゴシック" panose="020B0400000000000000" pitchFamily="49" charset="-128"/>
              <a:ea typeface="BIZ UDゴシック" panose="020B0400000000000000" pitchFamily="49" charset="-128"/>
            </a:endParaRPr>
          </a:p>
          <a:p>
            <a:pPr defTabSz="916936">
              <a:spcBef>
                <a:spcPct val="20000"/>
              </a:spcBef>
              <a:buClr>
                <a:schemeClr val="hlink"/>
              </a:buClr>
              <a:buSzPct val="80000"/>
            </a:pPr>
            <a:r>
              <a:rPr lang="ja-JP" altLang="en-US" sz="1200" dirty="0">
                <a:latin typeface="BIZ UDゴシック" panose="020B0400000000000000" pitchFamily="49" charset="-128"/>
                <a:ea typeface="BIZ UDゴシック" panose="020B0400000000000000" pitchFamily="49" charset="-128"/>
              </a:rPr>
              <a:t>　そして、このように示されている「人権」とは何かを考える際には、具体的に様々な場面や事柄と関連させて捉えていくことが大切です。</a:t>
            </a:r>
          </a:p>
        </p:txBody>
      </p:sp>
    </p:spTree>
    <p:extLst>
      <p:ext uri="{BB962C8B-B14F-4D97-AF65-F5344CB8AC3E}">
        <p14:creationId xmlns:p14="http://schemas.microsoft.com/office/powerpoint/2010/main" val="31504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81">
              <a:defRPr/>
            </a:pPr>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「人権」という文字を人と権利という</a:t>
            </a:r>
            <a:r>
              <a:rPr lang="ja-JP" altLang="en-US" sz="1200" dirty="0">
                <a:latin typeface="BIZ UDゴシック" panose="020B0400000000000000" pitchFamily="49" charset="-128"/>
                <a:ea typeface="BIZ UDゴシック" panose="020B0400000000000000" pitchFamily="49" charset="-128"/>
              </a:rPr>
              <a:t>二</a:t>
            </a:r>
            <a:r>
              <a:rPr lang="ja-JP" altLang="ja-JP" sz="1200" dirty="0">
                <a:latin typeface="BIZ UDゴシック" panose="020B0400000000000000" pitchFamily="49" charset="-128"/>
                <a:ea typeface="BIZ UDゴシック" panose="020B0400000000000000" pitchFamily="49" charset="-128"/>
              </a:rPr>
              <a:t>つの言葉に分解して考えてみ</a:t>
            </a:r>
            <a:r>
              <a:rPr lang="ja-JP" altLang="en-US" sz="1200" dirty="0">
                <a:latin typeface="BIZ UDゴシック" panose="020B0400000000000000" pitchFamily="49" charset="-128"/>
                <a:ea typeface="BIZ UDゴシック" panose="020B0400000000000000" pitchFamily="49" charset="-128"/>
              </a:rPr>
              <a:t>る</a:t>
            </a:r>
            <a:r>
              <a:rPr lang="ja-JP" altLang="ja-JP" sz="1200" dirty="0">
                <a:latin typeface="BIZ UDゴシック" panose="020B0400000000000000" pitchFamily="49" charset="-128"/>
                <a:ea typeface="BIZ UDゴシック" panose="020B0400000000000000" pitchFamily="49" charset="-128"/>
              </a:rPr>
              <a:t>と</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人権とは「人が生まれながらにして</a:t>
            </a:r>
            <a:r>
              <a:rPr lang="ja-JP" altLang="en-US" sz="1200" dirty="0">
                <a:latin typeface="BIZ UDゴシック" panose="020B0400000000000000" pitchFamily="49" charset="-128"/>
                <a:ea typeface="BIZ UDゴシック" panose="020B0400000000000000" pitchFamily="49" charset="-128"/>
              </a:rPr>
              <a:t>も</a:t>
            </a:r>
            <a:r>
              <a:rPr lang="ja-JP" altLang="ja-JP" sz="1200" dirty="0">
                <a:latin typeface="BIZ UDゴシック" panose="020B0400000000000000" pitchFamily="49" charset="-128"/>
                <a:ea typeface="BIZ UDゴシック" panose="020B0400000000000000" pitchFamily="49" charset="-128"/>
              </a:rPr>
              <a:t>っている必要不可欠な様々な権利」と解釈できると思います。</a:t>
            </a:r>
            <a:endParaRPr lang="en-US" altLang="ja-JP" sz="1200" dirty="0">
              <a:latin typeface="BIZ UDゴシック" panose="020B0400000000000000" pitchFamily="49" charset="-128"/>
              <a:ea typeface="BIZ UDゴシック" panose="020B0400000000000000" pitchFamily="49" charset="-128"/>
            </a:endParaRPr>
          </a:p>
          <a:p>
            <a:pPr defTabSz="913981">
              <a:defRPr/>
            </a:pPr>
            <a:r>
              <a:rPr lang="ja-JP" altLang="en-US" sz="1200" dirty="0">
                <a:latin typeface="BIZ UDゴシック" panose="020B0400000000000000" pitchFamily="49" charset="-128"/>
                <a:ea typeface="BIZ UDゴシック" panose="020B0400000000000000" pitchFamily="49" charset="-128"/>
              </a:rPr>
              <a:t>　例えば、</a:t>
            </a:r>
            <a:r>
              <a:rPr lang="ja-JP" altLang="ja-JP" sz="1200" dirty="0">
                <a:latin typeface="BIZ UDゴシック" panose="020B0400000000000000" pitchFamily="49" charset="-128"/>
                <a:ea typeface="BIZ UDゴシック" panose="020B0400000000000000" pitchFamily="49" charset="-128"/>
              </a:rPr>
              <a:t>生命や身体の自由の保障</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法の下の平等</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衣食住の充足などに関わる諸権利</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また</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人が幸せに生きる上で必要不可欠な教育を受ける権利</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働く権利などが考えられます。</a:t>
            </a:r>
          </a:p>
          <a:p>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では</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人権をどう学んでいけばよいの</a:t>
            </a:r>
            <a:r>
              <a:rPr lang="ja-JP" altLang="en-US" sz="1200" dirty="0">
                <a:latin typeface="BIZ UDゴシック" panose="020B0400000000000000" pitchFamily="49" charset="-128"/>
                <a:ea typeface="BIZ UDゴシック" panose="020B0400000000000000" pitchFamily="49" charset="-128"/>
              </a:rPr>
              <a:t>でしょう</a:t>
            </a:r>
            <a:r>
              <a:rPr lang="ja-JP" altLang="ja-JP" sz="1200" dirty="0">
                <a:latin typeface="BIZ UDゴシック" panose="020B0400000000000000" pitchFamily="49" charset="-128"/>
                <a:ea typeface="BIZ UDゴシック" panose="020B0400000000000000" pitchFamily="49" charset="-128"/>
              </a:rPr>
              <a:t>か。</a:t>
            </a:r>
          </a:p>
        </p:txBody>
      </p:sp>
    </p:spTree>
    <p:extLst>
      <p:ext uri="{BB962C8B-B14F-4D97-AF65-F5344CB8AC3E}">
        <p14:creationId xmlns:p14="http://schemas.microsoft.com/office/powerpoint/2010/main" val="85208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「人権教育及び人権啓発の推進に関する法律」では</a:t>
            </a:r>
            <a:r>
              <a:rPr lang="ja-JP" altLang="en-US" sz="1200" dirty="0">
                <a:latin typeface="BIZ UDゴシック" panose="020B0400000000000000" pitchFamily="49" charset="-128"/>
                <a:ea typeface="BIZ UDゴシック" panose="020B0400000000000000" pitchFamily="49" charset="-128"/>
              </a:rPr>
              <a:t>、</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人権教育を「人権尊重の精神の涵養を目的とする教育活動」とし</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「学校</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地域</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家庭</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職域その他の様々な場を通じて</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国民が</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その発達段階に応じ</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人権尊重の理念に対する理解を深め</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これを体得することができるようにすること」と定義されています。</a:t>
            </a:r>
          </a:p>
          <a:p>
            <a:pPr defTabSz="913981">
              <a:spcBef>
                <a:spcPct val="20000"/>
              </a:spcBef>
              <a:buClr>
                <a:schemeClr val="hlink"/>
              </a:buClr>
              <a:buSzPct val="80000"/>
              <a:defRPr/>
            </a:pPr>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「人権尊重の理念」とは</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人権擁護推進審議会答申によれば</a:t>
            </a:r>
            <a:r>
              <a:rPr lang="ja-JP" altLang="en-US" sz="1200" dirty="0">
                <a:latin typeface="BIZ UDゴシック" panose="020B0400000000000000" pitchFamily="49" charset="-128"/>
                <a:ea typeface="BIZ UDゴシック" panose="020B0400000000000000" pitchFamily="49" charset="-128"/>
              </a:rPr>
              <a:t>、</a:t>
            </a:r>
            <a:endParaRPr lang="en-US" altLang="ja-JP" sz="1200" dirty="0">
              <a:latin typeface="BIZ UDゴシック" panose="020B0400000000000000" pitchFamily="49" charset="-128"/>
              <a:ea typeface="BIZ UDゴシック" panose="020B0400000000000000" pitchFamily="49" charset="-128"/>
            </a:endParaRPr>
          </a:p>
          <a:p>
            <a:pPr defTabSz="913981">
              <a:spcBef>
                <a:spcPct val="20000"/>
              </a:spcBef>
              <a:buClr>
                <a:schemeClr val="hlink"/>
              </a:buClr>
              <a:buSzPct val="80000"/>
              <a:defRPr/>
            </a:pPr>
            <a:r>
              <a:rPr lang="ja-JP" altLang="ja-JP" sz="1200" dirty="0">
                <a:latin typeface="BIZ UDゴシック" panose="020B0400000000000000" pitchFamily="49" charset="-128"/>
                <a:ea typeface="BIZ UDゴシック" panose="020B0400000000000000" pitchFamily="49" charset="-128"/>
              </a:rPr>
              <a:t>「自分の人権のみならず他人の人権についても正しく理解し</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その権利の行使に伴う責任を自覚して</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人権を相互に尊重し合うこと</a:t>
            </a:r>
            <a:r>
              <a:rPr lang="ja-JP" altLang="en-US" sz="1200" dirty="0">
                <a:latin typeface="BIZ UDゴシック" panose="020B0400000000000000" pitchFamily="49" charset="-128"/>
                <a:ea typeface="BIZ UDゴシック" panose="020B0400000000000000" pitchFamily="49" charset="-128"/>
              </a:rPr>
              <a:t>、すなわち、人権の共存の考えととらえる</a:t>
            </a:r>
            <a:r>
              <a:rPr lang="ja-JP"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べきもの</a:t>
            </a:r>
            <a:r>
              <a:rPr lang="ja-JP" altLang="ja-JP" sz="1200" dirty="0">
                <a:latin typeface="BIZ UDゴシック" panose="020B0400000000000000" pitchFamily="49" charset="-128"/>
                <a:ea typeface="BIZ UDゴシック" panose="020B0400000000000000" pitchFamily="49" charset="-128"/>
              </a:rPr>
              <a:t>とされています。</a:t>
            </a:r>
            <a:endParaRPr lang="en-US" altLang="ja-JP" sz="1200" dirty="0">
              <a:latin typeface="BIZ UDゴシック" panose="020B0400000000000000" pitchFamily="49" charset="-128"/>
              <a:ea typeface="BIZ UDゴシック" panose="020B0400000000000000" pitchFamily="49" charset="-128"/>
            </a:endParaRPr>
          </a:p>
          <a:p>
            <a:pPr defTabSz="913981">
              <a:spcBef>
                <a:spcPct val="20000"/>
              </a:spcBef>
              <a:buClr>
                <a:schemeClr val="hlink"/>
              </a:buClr>
              <a:buSzPct val="80000"/>
              <a:defRPr/>
            </a:pPr>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この人権尊重の理念が</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日常生活の中で</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態度や行動に</a:t>
            </a:r>
            <a:r>
              <a:rPr lang="ja-JP" altLang="en-US" sz="1200" dirty="0">
                <a:latin typeface="BIZ UDゴシック" panose="020B0400000000000000" pitchFamily="49" charset="-128"/>
                <a:ea typeface="BIZ UDゴシック" panose="020B0400000000000000" pitchFamily="49" charset="-128"/>
              </a:rPr>
              <a:t>表れ</a:t>
            </a:r>
            <a:r>
              <a:rPr lang="ja-JP" altLang="ja-JP" sz="1200" dirty="0">
                <a:latin typeface="BIZ UDゴシック" panose="020B0400000000000000" pitchFamily="49" charset="-128"/>
                <a:ea typeface="BIZ UDゴシック" panose="020B0400000000000000" pitchFamily="49" charset="-128"/>
              </a:rPr>
              <a:t>るようになるよう</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rPr>
              <a:t>人権教育を推進して</a:t>
            </a:r>
            <a:r>
              <a:rPr lang="ja-JP" altLang="en-US" sz="1200" dirty="0">
                <a:latin typeface="BIZ UDゴシック" panose="020B0400000000000000" pitchFamily="49" charset="-128"/>
                <a:ea typeface="BIZ UDゴシック" panose="020B0400000000000000" pitchFamily="49" charset="-128"/>
              </a:rPr>
              <a:t>いくことが求められてい</a:t>
            </a:r>
            <a:r>
              <a:rPr lang="ja-JP" altLang="ja-JP" sz="1200" dirty="0">
                <a:latin typeface="BIZ UDゴシック" panose="020B0400000000000000" pitchFamily="49" charset="-128"/>
                <a:ea typeface="BIZ UDゴシック" panose="020B0400000000000000" pitchFamily="49" charset="-128"/>
              </a:rPr>
              <a:t>ます。</a:t>
            </a:r>
            <a:endParaRPr lang="en-US" altLang="ja-JP" sz="1200" dirty="0">
              <a:latin typeface="BIZ UDゴシック" panose="020B0400000000000000" pitchFamily="49" charset="-128"/>
              <a:ea typeface="BIZ UDゴシック" panose="020B0400000000000000" pitchFamily="49" charset="-128"/>
            </a:endParaRPr>
          </a:p>
          <a:p>
            <a:pPr defTabSz="913981">
              <a:spcBef>
                <a:spcPct val="20000"/>
              </a:spcBef>
              <a:buClr>
                <a:schemeClr val="hlink"/>
              </a:buClr>
              <a:buSzPct val="80000"/>
              <a:defRPr/>
            </a:pPr>
            <a:r>
              <a:rPr lang="ja-JP" altLang="en-US" sz="1200" dirty="0">
                <a:latin typeface="BIZ UDゴシック" panose="020B0400000000000000" pitchFamily="49" charset="-128"/>
                <a:ea typeface="BIZ UDゴシック" panose="020B0400000000000000" pitchFamily="49" charset="-128"/>
              </a:rPr>
              <a:t>　</a:t>
            </a:r>
            <a:endParaRPr lang="ja-JP"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1744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ゴシック" panose="020B0400000000000000" pitchFamily="49" charset="-128"/>
                <a:ea typeface="BIZ UDゴシック" panose="020B0400000000000000" pitchFamily="49" charset="-128"/>
              </a:rPr>
              <a:t>　学校において進めるべき人権教育の目標については、平成</a:t>
            </a:r>
            <a:r>
              <a:rPr lang="en-US" altLang="ja-JP" sz="1200" dirty="0">
                <a:latin typeface="BIZ UDゴシック" panose="020B0400000000000000" pitchFamily="49" charset="-128"/>
                <a:ea typeface="BIZ UDゴシック" panose="020B0400000000000000" pitchFamily="49" charset="-128"/>
              </a:rPr>
              <a:t>20</a:t>
            </a:r>
            <a:r>
              <a:rPr lang="ja-JP" altLang="en-US" sz="1200" dirty="0">
                <a:latin typeface="BIZ UDゴシック" panose="020B0400000000000000" pitchFamily="49" charset="-128"/>
                <a:ea typeface="BIZ UDゴシック" panose="020B0400000000000000" pitchFamily="49" charset="-128"/>
              </a:rPr>
              <a:t>年に文部科学省から出された「人権教育の指導方法等の在り方について（第三次とりまとめ）」に、「一人一人の児童生徒がその発達段階に応じ、人権の意義・内容や重要性について理解し、自分の大切さとともに他の人の大切さを認めることができるようになり、様々な場面や状況下での具体的な態度や行動に現れるようにするとともに、人権が尊重される社会づくりに向けた行動につなげること」と示されています。</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pPr defTabSz="912903">
              <a:defRPr/>
            </a:pPr>
            <a:r>
              <a:rPr lang="ja-JP" altLang="en-US" sz="1200" dirty="0">
                <a:latin typeface="BIZ UDゴシック" panose="020B0400000000000000" pitchFamily="49" charset="-128"/>
                <a:ea typeface="BIZ UDゴシック" panose="020B0400000000000000" pitchFamily="49" charset="-128"/>
              </a:rPr>
              <a:t>　また、学習指導要領前文には、「</a:t>
            </a:r>
            <a:r>
              <a:rPr lang="ja-JP" altLang="en-US"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これからの学校には、（中略）</a:t>
            </a:r>
            <a:r>
              <a:rPr lang="ja-JP" altLang="ja-JP"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一人一人の児童（生徒）が</a:t>
            </a:r>
            <a:r>
              <a:rPr lang="ja-JP" altLang="en-US"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a:t>
            </a:r>
            <a:r>
              <a:rPr lang="ja-JP" altLang="ja-JP" sz="1200" u="sng"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自分のよさや可能性を認識するとともに</a:t>
            </a:r>
            <a:r>
              <a:rPr lang="ja-JP" altLang="en-US" sz="1200" u="sng"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a:t>
            </a:r>
            <a:r>
              <a:rPr lang="ja-JP" altLang="ja-JP" sz="1200" u="sng"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あらゆる他者を価値のある存在として尊重し</a:t>
            </a:r>
            <a:r>
              <a:rPr lang="ja-JP" altLang="en-US" sz="1200" u="sng"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a:t>
            </a:r>
            <a:r>
              <a:rPr lang="ja-JP" altLang="ja-JP" sz="1200" u="sng"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多様な人々と協働しながら</a:t>
            </a:r>
            <a:r>
              <a:rPr lang="ja-JP" altLang="ja-JP"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様々な社会的変化を乗り越え</a:t>
            </a:r>
            <a:r>
              <a:rPr lang="ja-JP" altLang="en-US"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a:t>
            </a:r>
            <a:r>
              <a:rPr lang="ja-JP" altLang="ja-JP"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豊かな人生を切り拓き</a:t>
            </a:r>
            <a:r>
              <a:rPr lang="ja-JP" altLang="en-US"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a:t>
            </a:r>
            <a:r>
              <a:rPr lang="ja-JP" altLang="ja-JP"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持続可能な社会の創り手となることができるようにすること</a:t>
            </a:r>
            <a:r>
              <a:rPr lang="ja-JP" altLang="en-US" sz="1200"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が求められる。」</a:t>
            </a:r>
            <a:r>
              <a:rPr lang="ja-JP" altLang="en-US" sz="1200" dirty="0">
                <a:latin typeface="BIZ UDゴシック" panose="020B0400000000000000" pitchFamily="49" charset="-128"/>
                <a:ea typeface="BIZ UDゴシック" panose="020B0400000000000000" pitchFamily="49" charset="-128"/>
              </a:rPr>
              <a:t>と示されており、学校における人権教育の目標や人権尊重の理念が、全ての教育活動の基本になっており、人権教育は、大事な使命を担っていると言えます。</a:t>
            </a:r>
            <a:endParaRPr kumimoji="1" lang="ja-JP" altLang="en-US" dirty="0"/>
          </a:p>
        </p:txBody>
      </p:sp>
    </p:spTree>
    <p:extLst>
      <p:ext uri="{BB962C8B-B14F-4D97-AF65-F5344CB8AC3E}">
        <p14:creationId xmlns:p14="http://schemas.microsoft.com/office/powerpoint/2010/main" val="3990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334BBE7C-C5EA-46E3-A1EC-79E050D2242F}" type="datetime1">
              <a:rPr lang="ja-JP" altLang="en-US" smtClean="0"/>
              <a:t>2026/3/27</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FEFEC31-7E2B-42E4-946C-F0C429B6455A}" type="datetime1">
              <a:rPr lang="ja-JP" altLang="en-US" smtClean="0"/>
              <a:t>2026/3/27</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F6B8521A-DCAF-4920-8055-4BA345FEB923}" type="datetime1">
              <a:rPr lang="ja-JP" altLang="en-US" smtClean="0"/>
              <a:t>2026/3/27</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F3302AC2-95F3-4356-9839-5B53230C59D7}" type="datetime1">
              <a:rPr lang="ja-JP" altLang="en-US" smtClean="0"/>
              <a:t>2026/3/27</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27B2C4-E771-427B-B8C7-23329893CEDA}"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805019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E90183-400E-4E21-9EB7-39555DF527FB}"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545080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59CABD-73C7-4C5F-AF04-6ADFE4BF74DC}"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17077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547420-23CE-404F-9473-8B52E3D60076}"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828084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3FA305-FE10-458F-BD2F-80288D557652}"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9" name="Slide Number Placeholder 8"/>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68170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D99B883-E2DD-48CE-8CF2-723223FDE3C7}"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5" name="Slide Number Placeholder 4"/>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61594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26B4D-5D0B-4FE1-92EE-B6F03F96A3F5}"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4" name="Slide Number Placeholder 3"/>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96353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86B1DDDD-B3C7-408D-9039-3B3C0D97E6DB}" type="datetime1">
              <a:rPr lang="ja-JP" altLang="en-US" smtClean="0"/>
              <a:t>2026/3/27</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658BA0-812B-455C-B7DA-A9B3266CB52D}"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731040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037468-B384-49A8-ACBE-2D669603CAEE}"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7" name="Slide Number Placeholder 6"/>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644707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FB0C93-E3E7-459B-821B-DD1DDA082FB3}"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024446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5EA552-83A9-4B12-9876-1E7738F3D661}"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なくそう差別　築こう明るい社会</a:t>
            </a:r>
          </a:p>
        </p:txBody>
      </p:sp>
      <p:sp>
        <p:nvSpPr>
          <p:cNvPr id="6" name="Slide Number Placeholder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575678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0490B2E8-B39B-4CF1-996B-C04CA9EA0ACD}" type="datetime1">
              <a:rPr lang="ja-JP" altLang="en-US" smtClean="0"/>
              <a:t>2026/3/27</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なくそう差別　築こう明るい社会</a:t>
            </a:r>
          </a:p>
        </p:txBody>
      </p:sp>
      <p:sp>
        <p:nvSpPr>
          <p:cNvPr id="5" name="Rectangle 6"/>
          <p:cNvSpPr>
            <a:spLocks noGrp="1" noChangeArrowheads="1"/>
          </p:cNvSpPr>
          <p:nvPr>
            <p:ph type="sldNum" sz="quarter" idx="12"/>
          </p:nvPr>
        </p:nvSpPr>
        <p:spPr>
          <a:ln/>
        </p:spPr>
        <p:txBody>
          <a:bodyPr/>
          <a:lstStyle>
            <a:lvl1pPr>
              <a:defRPr/>
            </a:lvl1pPr>
          </a:lstStyle>
          <a:p>
            <a:pPr>
              <a:defRPr/>
            </a:pPr>
            <a:fld id="{73299E69-D7CA-49C4-84D8-0B7410B11E73}" type="slidenum">
              <a:rPr lang="en-US" altLang="ja-JP"/>
              <a:pPr>
                <a:defRPr/>
              </a:pPr>
              <a:t>‹#›</a:t>
            </a:fld>
            <a:endParaRPr lang="en-US" altLang="ja-JP"/>
          </a:p>
        </p:txBody>
      </p:sp>
    </p:spTree>
    <p:extLst>
      <p:ext uri="{BB962C8B-B14F-4D97-AF65-F5344CB8AC3E}">
        <p14:creationId xmlns:p14="http://schemas.microsoft.com/office/powerpoint/2010/main" val="303286492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35E4505-B5A8-464D-B841-0DF64CEC0E2A}" type="datetime1">
              <a:rPr lang="ja-JP" altLang="en-US" smtClean="0"/>
              <a:t>2026/3/27</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5561137F-F4F0-479D-9005-7BDD78644EB0}" type="datetime1">
              <a:rPr lang="ja-JP" altLang="en-US" smtClean="0"/>
              <a:t>2026/3/27</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31CE7-88A3-42B0-87DD-6F02B25009A5}" type="datetime1">
              <a:rPr lang="ja-JP" altLang="en-US" smtClean="0"/>
              <a:t>2026/3/27</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D95FB1EB-AED3-41E6-AAE7-8D46B46CEFD2}" type="datetime1">
              <a:rPr lang="ja-JP" altLang="en-US" smtClean="0"/>
              <a:t>2026/3/27</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34FF1B73-E8FE-4BA4-9A3A-4992E5C86C31}" type="datetime1">
              <a:rPr lang="ja-JP" altLang="en-US" smtClean="0"/>
              <a:t>2026/3/27</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3C32ECBF-34A2-4207-8352-6053E84E4A8E}" type="datetime1">
              <a:rPr lang="ja-JP" altLang="en-US" smtClean="0"/>
              <a:t>2026/3/27</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88ED89D4-B0B1-44C4-8E8D-E47967E15BCF}" type="datetime1">
              <a:rPr lang="ja-JP" altLang="en-US" smtClean="0"/>
              <a:t>2026/3/27</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202B6DDA-C6D4-45BD-B29A-DF4A7F0AE13E}" type="datetime1">
              <a:rPr lang="ja-JP" altLang="en-US" smtClean="0"/>
              <a:t>2026/3/27</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B7EA-7C14-4CC4-9DD0-922026592174}" type="datetime1">
              <a:rPr lang="ja-JP" altLang="en-US" smtClean="0">
                <a:solidFill>
                  <a:prstClr val="black">
                    <a:tint val="75000"/>
                  </a:prstClr>
                </a:solidFill>
              </a:rPr>
              <a:t>2026/3/27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a:solidFill>
                  <a:prstClr val="black">
                    <a:tint val="75000"/>
                  </a:prstClr>
                </a:solidFill>
              </a:rPr>
              <a:t>なくそう差別　築こう明るい社会</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22588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med">
    <p:fade/>
  </p:transition>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5907" y="2732427"/>
            <a:ext cx="7312187" cy="1725067"/>
          </a:xfrm>
        </p:spPr>
        <p:txBody>
          <a:bodyPr/>
          <a:lstStyle/>
          <a:p>
            <a:pPr marL="182880" indent="0" eaLnBrk="1" hangingPunct="1">
              <a:lnSpc>
                <a:spcPts val="3000"/>
              </a:lnSpc>
              <a:buNone/>
              <a:defRPr/>
            </a:pPr>
            <a:r>
              <a:rPr lang="ja-JP" altLang="en-US" spc="-150" dirty="0">
                <a:solidFill>
                  <a:schemeClr val="tx1"/>
                </a:solidFill>
                <a:effectLst/>
                <a:latin typeface="BIZ UDゴシック" panose="020B0400000000000000" pitchFamily="49" charset="-128"/>
                <a:ea typeface="BIZ UDゴシック" panose="020B0400000000000000" pitchFamily="49" charset="-128"/>
              </a:rPr>
              <a:t>人権教育の目標・理念</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b="1" dirty="0">
                <a:solidFill>
                  <a:prstClr val="black"/>
                </a:solidFill>
                <a:latin typeface="BIZ UDゴシック" panose="020B0400000000000000" pitchFamily="49" charset="-128"/>
                <a:ea typeface="BIZ UDゴシック" panose="020B0400000000000000" pitchFamily="49" charset="-128"/>
              </a:rPr>
              <a:t>県教育庁人権同和教育課</a:t>
            </a:r>
          </a:p>
        </p:txBody>
      </p:sp>
      <p:sp>
        <p:nvSpPr>
          <p:cNvPr id="2" name="正方形/長方形 1"/>
          <p:cNvSpPr/>
          <p:nvPr/>
        </p:nvSpPr>
        <p:spPr>
          <a:xfrm>
            <a:off x="863293" y="374836"/>
            <a:ext cx="7417415" cy="646331"/>
          </a:xfrm>
          <a:prstGeom prst="rect">
            <a:avLst/>
          </a:prstGeom>
          <a:noFill/>
        </p:spPr>
        <p:txBody>
          <a:bodyPr wrap="none" lIns="91440" tIns="45720" rIns="91440" bIns="45720">
            <a:spAutoFit/>
          </a:bodyPr>
          <a:lstStyle/>
          <a:p>
            <a:pPr algn="ctr"/>
            <a:r>
              <a:rPr lang="ja-JP" altLang="en-US" sz="3600" b="1" u="sng" spc="-150" dirty="0">
                <a:ln w="0"/>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人権同和教育課ｅ</a:t>
            </a:r>
            <a:r>
              <a:rPr lang="en-US" altLang="ja-JP" sz="3600" b="1" u="sng" spc="-150" dirty="0">
                <a:ln w="0"/>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a:t>
            </a:r>
            <a:r>
              <a:rPr lang="ja-JP" altLang="en-US" sz="3600" b="1" u="sng" spc="-150" dirty="0">
                <a:ln w="0"/>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コンテンツ </a:t>
            </a:r>
            <a:r>
              <a:rPr lang="en-US" altLang="ja-JP" sz="3600" b="1" u="sng" spc="-150" dirty="0">
                <a:ln w="0"/>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rPr>
              <a:t>No.15</a:t>
            </a:r>
            <a:endParaRPr lang="ja-JP" altLang="en-US" sz="3600" b="1" u="sng" cap="none" spc="-150" dirty="0">
              <a:ln w="0"/>
              <a:solidFill>
                <a:schemeClr val="tx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4833241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15F3D6C-4654-0606-2697-EC6A92E27D60}"/>
              </a:ext>
            </a:extLst>
          </p:cNvPr>
          <p:cNvPicPr>
            <a:picLocks noChangeAspect="1"/>
          </p:cNvPicPr>
          <p:nvPr/>
        </p:nvPicPr>
        <p:blipFill>
          <a:blip r:embed="rId3"/>
          <a:srcRect l="2438" r="15859"/>
          <a:stretch/>
        </p:blipFill>
        <p:spPr>
          <a:xfrm>
            <a:off x="216085" y="704776"/>
            <a:ext cx="8729101" cy="6009684"/>
          </a:xfrm>
          <a:prstGeom prst="rect">
            <a:avLst/>
          </a:prstGeom>
        </p:spPr>
      </p:pic>
      <p:sp>
        <p:nvSpPr>
          <p:cNvPr id="5" name="角丸四角形 4"/>
          <p:cNvSpPr/>
          <p:nvPr/>
        </p:nvSpPr>
        <p:spPr>
          <a:xfrm>
            <a:off x="346881" y="143540"/>
            <a:ext cx="8467510" cy="704776"/>
          </a:xfrm>
          <a:prstGeom prst="roundRect">
            <a:avLst>
              <a:gd name="adj"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400" b="1" dirty="0">
                <a:solidFill>
                  <a:schemeClr val="bg1"/>
                </a:solidFill>
                <a:latin typeface="BIZ UDゴシック" panose="020B0400000000000000" pitchFamily="49" charset="-128"/>
                <a:ea typeface="BIZ UDゴシック" panose="020B0400000000000000" pitchFamily="49" charset="-128"/>
              </a:rPr>
              <a:t>３　人権尊重の精神に立った学校づくり</a:t>
            </a:r>
          </a:p>
        </p:txBody>
      </p:sp>
    </p:spTree>
    <p:extLst>
      <p:ext uri="{BB962C8B-B14F-4D97-AF65-F5344CB8AC3E}">
        <p14:creationId xmlns:p14="http://schemas.microsoft.com/office/powerpoint/2010/main" val="47580937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254869" y="312398"/>
            <a:ext cx="8634260" cy="1137683"/>
          </a:xfrm>
          <a:prstGeom prst="round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30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人権教育の推進を図る上で、</a:t>
            </a:r>
            <a:r>
              <a:rPr lang="ja-JP" altLang="en-US" sz="3000" b="1" dirty="0">
                <a:latin typeface="BIZ UDゴシック" panose="020B0400000000000000" pitchFamily="49" charset="-128"/>
                <a:ea typeface="BIZ UDゴシック" panose="020B0400000000000000" pitchFamily="49" charset="-128"/>
              </a:rPr>
              <a:t>教職員一体なっての組織づくり、</a:t>
            </a:r>
            <a:r>
              <a:rPr kumimoji="1" lang="ja-JP" altLang="en-US" sz="30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場の雰囲気づくりが重要</a:t>
            </a:r>
          </a:p>
        </p:txBody>
      </p:sp>
      <p:sp>
        <p:nvSpPr>
          <p:cNvPr id="3" name="テキスト ボックス 2">
            <a:extLst>
              <a:ext uri="{FF2B5EF4-FFF2-40B4-BE49-F238E27FC236}">
                <a16:creationId xmlns:a16="http://schemas.microsoft.com/office/drawing/2014/main" id="{6CCBCF36-0A5B-4C7D-9347-1E42FF78B8D3}"/>
              </a:ext>
            </a:extLst>
          </p:cNvPr>
          <p:cNvSpPr txBox="1"/>
          <p:nvPr/>
        </p:nvSpPr>
        <p:spPr>
          <a:xfrm>
            <a:off x="294773" y="1812992"/>
            <a:ext cx="8554453" cy="4732610"/>
          </a:xfrm>
          <a:prstGeom prst="rect">
            <a:avLst/>
          </a:prstGeom>
          <a:solidFill>
            <a:schemeClr val="accent2">
              <a:lumMod val="20000"/>
              <a:lumOff val="80000"/>
            </a:schemeClr>
          </a:solidFill>
          <a:ln>
            <a:noFill/>
          </a:ln>
        </p:spPr>
        <p:txBody>
          <a:bodyPr wrap="square" bIns="252000" rtlCol="0">
            <a:spAutoFit/>
          </a:bodyPr>
          <a:lstStyle/>
          <a:p>
            <a:r>
              <a:rPr lang="ja-JP" altLang="en-US" sz="3600" b="1" dirty="0">
                <a:latin typeface="BIZ UDゴシック" panose="020B0400000000000000" pitchFamily="49" charset="-128"/>
                <a:ea typeface="BIZ UDゴシック" panose="020B0400000000000000" pitchFamily="49" charset="-128"/>
              </a:rPr>
              <a:t>　学校は、人権が尊重され、安心して過ごせる場とならなければならず、学校生活全体において人権が尊重されるような環境づくりを進めていく必要がある。</a:t>
            </a:r>
            <a:endParaRPr lang="en-US" altLang="ja-JP" sz="3600" b="1" dirty="0">
              <a:latin typeface="BIZ UDゴシック" panose="020B0400000000000000" pitchFamily="49" charset="-128"/>
              <a:ea typeface="BIZ UDゴシック" panose="020B0400000000000000" pitchFamily="49" charset="-128"/>
            </a:endParaRPr>
          </a:p>
          <a:p>
            <a:r>
              <a:rPr lang="ja-JP" altLang="en-US" sz="3600" b="1" dirty="0">
                <a:latin typeface="BIZ UDゴシック" panose="020B0400000000000000" pitchFamily="49" charset="-128"/>
                <a:ea typeface="BIZ UDゴシック" panose="020B0400000000000000" pitchFamily="49" charset="-128"/>
              </a:rPr>
              <a:t>　こうした学校の雰囲気は、正規の教育課程と並び、</a:t>
            </a:r>
            <a:r>
              <a:rPr lang="ja-JP" altLang="en-US" sz="3600" b="1" dirty="0">
                <a:solidFill>
                  <a:srgbClr val="0000FF"/>
                </a:solidFill>
                <a:latin typeface="BIZ UDゴシック" panose="020B0400000000000000" pitchFamily="49" charset="-128"/>
                <a:ea typeface="BIZ UDゴシック" panose="020B0400000000000000" pitchFamily="49" charset="-128"/>
              </a:rPr>
              <a:t>「隠れたカリキュラム」</a:t>
            </a:r>
            <a:r>
              <a:rPr lang="ja-JP" altLang="en-US" sz="3600" b="1" dirty="0">
                <a:latin typeface="BIZ UDゴシック" panose="020B0400000000000000" pitchFamily="49" charset="-128"/>
                <a:ea typeface="BIZ UDゴシック" panose="020B0400000000000000" pitchFamily="49" charset="-128"/>
              </a:rPr>
              <a:t>として児童生徒の人権感覚の育成の面で重要である。</a:t>
            </a:r>
            <a:endParaRPr lang="en-US" altLang="ja-JP" sz="3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8024702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3324" y="1265835"/>
            <a:ext cx="8930676" cy="5120825"/>
          </a:xfrm>
          <a:prstGeom prst="rect">
            <a:avLst/>
          </a:prstGeom>
          <a:noFill/>
        </p:spPr>
        <p:txBody>
          <a:bodyPr wrap="square" rtlCol="0">
            <a:spAutoFit/>
          </a:bodyPr>
          <a:lstStyle/>
          <a:p>
            <a:pPr>
              <a:lnSpc>
                <a:spcPts val="5000"/>
              </a:lnSpc>
            </a:pPr>
            <a:r>
              <a:rPr kumimoji="1" lang="ja-JP" altLang="en-US" sz="3200" b="1" dirty="0">
                <a:latin typeface="BIZ UDゴシック" panose="020B0400000000000000" pitchFamily="49" charset="-128"/>
                <a:ea typeface="BIZ UDゴシック" panose="020B0400000000000000" pitchFamily="49" charset="-128"/>
              </a:rPr>
              <a:t>①　みんなで</a:t>
            </a:r>
            <a:r>
              <a:rPr lang="ja-JP" altLang="en-US" sz="3200" b="1" dirty="0">
                <a:latin typeface="BIZ UDゴシック" panose="020B0400000000000000" pitchFamily="49" charset="-128"/>
                <a:ea typeface="BIZ UDゴシック" panose="020B0400000000000000" pitchFamily="49" charset="-128"/>
              </a:rPr>
              <a:t>ルール</a:t>
            </a:r>
            <a:r>
              <a:rPr kumimoji="1" lang="ja-JP" altLang="en-US" sz="3200" b="1" dirty="0">
                <a:latin typeface="BIZ UDゴシック" panose="020B0400000000000000" pitchFamily="49" charset="-128"/>
                <a:ea typeface="BIZ UDゴシック" panose="020B0400000000000000" pitchFamily="49" charset="-128"/>
              </a:rPr>
              <a:t>をつくろう。</a:t>
            </a:r>
            <a:endParaRPr kumimoji="1" lang="en-US" altLang="ja-JP" sz="3200" b="1" dirty="0">
              <a:latin typeface="BIZ UDゴシック" panose="020B0400000000000000" pitchFamily="49" charset="-128"/>
              <a:ea typeface="BIZ UDゴシック" panose="020B0400000000000000" pitchFamily="49" charset="-128"/>
            </a:endParaRPr>
          </a:p>
          <a:p>
            <a:pPr>
              <a:lnSpc>
                <a:spcPts val="5000"/>
              </a:lnSpc>
            </a:pPr>
            <a:r>
              <a:rPr lang="ja-JP" altLang="en-US" sz="3200" b="1" dirty="0">
                <a:latin typeface="BIZ UDゴシック" panose="020B0400000000000000" pitchFamily="49" charset="-128"/>
                <a:ea typeface="BIZ UDゴシック" panose="020B0400000000000000" pitchFamily="49" charset="-128"/>
              </a:rPr>
              <a:t>②　あいさつから人間関係づくりをはじめよう。</a:t>
            </a:r>
            <a:endParaRPr lang="en-US" altLang="ja-JP" sz="3200" b="1" dirty="0">
              <a:latin typeface="BIZ UDゴシック" panose="020B0400000000000000" pitchFamily="49" charset="-128"/>
              <a:ea typeface="BIZ UDゴシック" panose="020B0400000000000000" pitchFamily="49" charset="-128"/>
            </a:endParaRPr>
          </a:p>
          <a:p>
            <a:pPr>
              <a:lnSpc>
                <a:spcPts val="5000"/>
              </a:lnSpc>
            </a:pPr>
            <a:r>
              <a:rPr kumimoji="1" lang="ja-JP" altLang="en-US" sz="3200" b="1" dirty="0">
                <a:latin typeface="BIZ UDゴシック" panose="020B0400000000000000" pitchFamily="49" charset="-128"/>
                <a:ea typeface="BIZ UDゴシック" panose="020B0400000000000000" pitchFamily="49" charset="-128"/>
              </a:rPr>
              <a:t>③　児童生徒とつながろう。</a:t>
            </a:r>
            <a:endParaRPr kumimoji="1" lang="en-US" altLang="ja-JP" sz="3200" b="1" dirty="0">
              <a:latin typeface="BIZ UDゴシック" panose="020B0400000000000000" pitchFamily="49" charset="-128"/>
              <a:ea typeface="BIZ UDゴシック" panose="020B0400000000000000" pitchFamily="49" charset="-128"/>
            </a:endParaRPr>
          </a:p>
          <a:p>
            <a:pPr>
              <a:lnSpc>
                <a:spcPts val="5000"/>
              </a:lnSpc>
            </a:pPr>
            <a:r>
              <a:rPr lang="ja-JP" altLang="en-US" sz="3200" b="1" dirty="0">
                <a:latin typeface="BIZ UDゴシック" panose="020B0400000000000000" pitchFamily="49" charset="-128"/>
                <a:ea typeface="BIZ UDゴシック" panose="020B0400000000000000" pitchFamily="49" charset="-128"/>
              </a:rPr>
              <a:t>④　意見の相違を改善につなげよう。</a:t>
            </a:r>
            <a:endParaRPr lang="en-US" altLang="ja-JP" sz="3200" b="1" dirty="0">
              <a:latin typeface="BIZ UDゴシック" panose="020B0400000000000000" pitchFamily="49" charset="-128"/>
              <a:ea typeface="BIZ UDゴシック" panose="020B0400000000000000" pitchFamily="49" charset="-128"/>
            </a:endParaRPr>
          </a:p>
          <a:p>
            <a:pPr>
              <a:lnSpc>
                <a:spcPts val="5000"/>
              </a:lnSpc>
            </a:pPr>
            <a:r>
              <a:rPr kumimoji="1" lang="ja-JP" altLang="en-US" sz="3200" b="1" dirty="0">
                <a:latin typeface="BIZ UDゴシック" panose="020B0400000000000000" pitchFamily="49" charset="-128"/>
                <a:ea typeface="BIZ UDゴシック" panose="020B0400000000000000" pitchFamily="49" charset="-128"/>
              </a:rPr>
              <a:t>⑤　設営で自尊感情を育もう。</a:t>
            </a:r>
            <a:endParaRPr kumimoji="1" lang="en-US" altLang="ja-JP" sz="3200" b="1" dirty="0">
              <a:latin typeface="BIZ UDゴシック" panose="020B0400000000000000" pitchFamily="49" charset="-128"/>
              <a:ea typeface="BIZ UDゴシック" panose="020B0400000000000000" pitchFamily="49" charset="-128"/>
            </a:endParaRPr>
          </a:p>
          <a:p>
            <a:pPr>
              <a:lnSpc>
                <a:spcPts val="5000"/>
              </a:lnSpc>
            </a:pPr>
            <a:r>
              <a:rPr lang="ja-JP" altLang="en-US" sz="3200" b="1" dirty="0">
                <a:latin typeface="BIZ UDゴシック" panose="020B0400000000000000" pitchFamily="49" charset="-128"/>
                <a:ea typeface="BIZ UDゴシック" panose="020B0400000000000000" pitchFamily="49" charset="-128"/>
              </a:rPr>
              <a:t>⑥　整った環境で人権教育を進めよう。</a:t>
            </a:r>
            <a:endParaRPr lang="en-US" altLang="ja-JP" sz="3200" b="1" dirty="0">
              <a:latin typeface="BIZ UDゴシック" panose="020B0400000000000000" pitchFamily="49" charset="-128"/>
              <a:ea typeface="BIZ UDゴシック" panose="020B0400000000000000" pitchFamily="49" charset="-128"/>
            </a:endParaRPr>
          </a:p>
          <a:p>
            <a:pPr>
              <a:lnSpc>
                <a:spcPts val="5000"/>
              </a:lnSpc>
            </a:pPr>
            <a:r>
              <a:rPr kumimoji="1" lang="ja-JP" altLang="en-US" sz="3200" b="1" dirty="0">
                <a:latin typeface="BIZ UDゴシック" panose="020B0400000000000000" pitchFamily="49" charset="-128"/>
                <a:ea typeface="BIZ UDゴシック" panose="020B0400000000000000" pitchFamily="49" charset="-128"/>
              </a:rPr>
              <a:t>⑦　チーム学校は情報共有からはじめよう。</a:t>
            </a:r>
            <a:endParaRPr kumimoji="1" lang="en-US" altLang="ja-JP" sz="3200" b="1" dirty="0">
              <a:latin typeface="BIZ UDゴシック" panose="020B0400000000000000" pitchFamily="49" charset="-128"/>
              <a:ea typeface="BIZ UDゴシック" panose="020B0400000000000000" pitchFamily="49" charset="-128"/>
            </a:endParaRPr>
          </a:p>
          <a:p>
            <a:pPr>
              <a:lnSpc>
                <a:spcPts val="5000"/>
              </a:lnSpc>
            </a:pPr>
            <a:r>
              <a:rPr lang="ja-JP" altLang="en-US" sz="3200" b="1" dirty="0">
                <a:latin typeface="BIZ UDゴシック" panose="020B0400000000000000" pitchFamily="49" charset="-128"/>
                <a:ea typeface="BIZ UDゴシック" panose="020B0400000000000000" pitchFamily="49" charset="-128"/>
              </a:rPr>
              <a:t>⑧　保護者や地域と共に人権意識を高めよう。</a:t>
            </a:r>
            <a:endParaRPr kumimoji="1" lang="ja-JP" altLang="en-US" sz="3200" b="1" dirty="0">
              <a:latin typeface="BIZ UDゴシック" panose="020B0400000000000000" pitchFamily="49" charset="-128"/>
              <a:ea typeface="BIZ UDゴシック" panose="020B0400000000000000" pitchFamily="49" charset="-128"/>
            </a:endParaRPr>
          </a:p>
        </p:txBody>
      </p:sp>
      <p:sp>
        <p:nvSpPr>
          <p:cNvPr id="6" name="角丸四角形 3">
            <a:extLst>
              <a:ext uri="{FF2B5EF4-FFF2-40B4-BE49-F238E27FC236}">
                <a16:creationId xmlns:a16="http://schemas.microsoft.com/office/drawing/2014/main" id="{BE83B3F6-F2EF-41AD-A56D-6F0C7C97EC62}"/>
              </a:ext>
            </a:extLst>
          </p:cNvPr>
          <p:cNvSpPr/>
          <p:nvPr/>
        </p:nvSpPr>
        <p:spPr bwMode="auto">
          <a:xfrm>
            <a:off x="374579" y="323466"/>
            <a:ext cx="8394841" cy="692185"/>
          </a:xfrm>
          <a:prstGeom prst="round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3200" b="1" dirty="0">
                <a:ln w="22225">
                  <a:noFill/>
                  <a:prstDash val="solid"/>
                </a:ln>
                <a:latin typeface="BIZ UDゴシック" panose="020B0400000000000000" pitchFamily="49" charset="-128"/>
                <a:ea typeface="BIZ UDゴシック" panose="020B0400000000000000" pitchFamily="49" charset="-128"/>
              </a:rPr>
              <a:t>環境が人をつくる（隠れたカリキュラム）</a:t>
            </a:r>
          </a:p>
        </p:txBody>
      </p:sp>
    </p:spTree>
    <p:extLst>
      <p:ext uri="{BB962C8B-B14F-4D97-AF65-F5344CB8AC3E}">
        <p14:creationId xmlns:p14="http://schemas.microsoft.com/office/powerpoint/2010/main" val="353828246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88765" y="2173893"/>
            <a:ext cx="9029535" cy="931618"/>
          </a:xfrm>
          <a:prstGeom prst="rect">
            <a:avLst/>
          </a:prstGeom>
        </p:spPr>
      </p:pic>
      <p:pic>
        <p:nvPicPr>
          <p:cNvPr id="9" name="図 8"/>
          <p:cNvPicPr>
            <a:picLocks noChangeAspect="1"/>
          </p:cNvPicPr>
          <p:nvPr/>
        </p:nvPicPr>
        <p:blipFill>
          <a:blip r:embed="rId4"/>
          <a:stretch>
            <a:fillRect/>
          </a:stretch>
        </p:blipFill>
        <p:spPr>
          <a:xfrm>
            <a:off x="258205" y="3195782"/>
            <a:ext cx="4292972" cy="3158980"/>
          </a:xfrm>
          <a:prstGeom prst="rect">
            <a:avLst/>
          </a:prstGeom>
        </p:spPr>
      </p:pic>
      <p:pic>
        <p:nvPicPr>
          <p:cNvPr id="10" name="図 9"/>
          <p:cNvPicPr>
            <a:picLocks noChangeAspect="1"/>
          </p:cNvPicPr>
          <p:nvPr/>
        </p:nvPicPr>
        <p:blipFill>
          <a:blip r:embed="rId5"/>
          <a:stretch>
            <a:fillRect/>
          </a:stretch>
        </p:blipFill>
        <p:spPr>
          <a:xfrm>
            <a:off x="4703533" y="3242619"/>
            <a:ext cx="4283826" cy="2014114"/>
          </a:xfrm>
          <a:prstGeom prst="rect">
            <a:avLst/>
          </a:prstGeom>
        </p:spPr>
      </p:pic>
      <p:pic>
        <p:nvPicPr>
          <p:cNvPr id="12" name="図 11"/>
          <p:cNvPicPr>
            <a:picLocks noChangeAspect="1"/>
          </p:cNvPicPr>
          <p:nvPr/>
        </p:nvPicPr>
        <p:blipFill>
          <a:blip r:embed="rId6"/>
          <a:stretch>
            <a:fillRect/>
          </a:stretch>
        </p:blipFill>
        <p:spPr>
          <a:xfrm>
            <a:off x="4156447" y="4552916"/>
            <a:ext cx="2964706" cy="2002138"/>
          </a:xfrm>
          <a:prstGeom prst="rect">
            <a:avLst/>
          </a:prstGeom>
        </p:spPr>
      </p:pic>
      <p:sp>
        <p:nvSpPr>
          <p:cNvPr id="6" name="四角形: 角を丸くする 5">
            <a:extLst>
              <a:ext uri="{FF2B5EF4-FFF2-40B4-BE49-F238E27FC236}">
                <a16:creationId xmlns:a16="http://schemas.microsoft.com/office/drawing/2014/main" id="{0BF4D222-F166-40FE-A90C-46682587EBDD}"/>
              </a:ext>
            </a:extLst>
          </p:cNvPr>
          <p:cNvSpPr/>
          <p:nvPr/>
        </p:nvSpPr>
        <p:spPr>
          <a:xfrm>
            <a:off x="409945" y="1255565"/>
            <a:ext cx="5735673" cy="62658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ゴシック" panose="020B0400000000000000" pitchFamily="49" charset="-128"/>
                <a:ea typeface="BIZ UDゴシック" panose="020B0400000000000000" pitchFamily="49" charset="-128"/>
              </a:rPr>
              <a:t>①</a:t>
            </a:r>
            <a:r>
              <a:rPr kumimoji="1" lang="ja-JP" altLang="en-US" sz="2800" b="1" dirty="0">
                <a:latin typeface="BIZ UDゴシック" panose="020B0400000000000000" pitchFamily="49" charset="-128"/>
                <a:ea typeface="BIZ UDゴシック" panose="020B0400000000000000" pitchFamily="49" charset="-128"/>
              </a:rPr>
              <a:t>　みんなでルールをつくろう。</a:t>
            </a:r>
          </a:p>
        </p:txBody>
      </p:sp>
      <p:sp>
        <p:nvSpPr>
          <p:cNvPr id="2" name="角丸四角形 3">
            <a:extLst>
              <a:ext uri="{FF2B5EF4-FFF2-40B4-BE49-F238E27FC236}">
                <a16:creationId xmlns:a16="http://schemas.microsoft.com/office/drawing/2014/main" id="{ED352C79-C8B9-D69F-7B7F-4D83537E9E9A}"/>
              </a:ext>
            </a:extLst>
          </p:cNvPr>
          <p:cNvSpPr/>
          <p:nvPr/>
        </p:nvSpPr>
        <p:spPr bwMode="auto">
          <a:xfrm>
            <a:off x="374579" y="323466"/>
            <a:ext cx="8394841" cy="692185"/>
          </a:xfrm>
          <a:prstGeom prst="round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3200" b="1" dirty="0">
                <a:ln w="22225">
                  <a:noFill/>
                  <a:prstDash val="solid"/>
                </a:ln>
                <a:latin typeface="BIZ UDゴシック" panose="020B0400000000000000" pitchFamily="49" charset="-128"/>
                <a:ea typeface="BIZ UDゴシック" panose="020B0400000000000000" pitchFamily="49" charset="-128"/>
              </a:rPr>
              <a:t>環境が人をつくる（隠れたカリキュラム）</a:t>
            </a:r>
          </a:p>
        </p:txBody>
      </p:sp>
    </p:spTree>
    <p:extLst>
      <p:ext uri="{BB962C8B-B14F-4D97-AF65-F5344CB8AC3E}">
        <p14:creationId xmlns:p14="http://schemas.microsoft.com/office/powerpoint/2010/main" val="272813997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63831" y="955191"/>
            <a:ext cx="6476566" cy="3304370"/>
          </a:xfrm>
          <a:prstGeom prst="rect">
            <a:avLst/>
          </a:prstGeom>
        </p:spPr>
      </p:pic>
      <p:pic>
        <p:nvPicPr>
          <p:cNvPr id="5" name="図 4"/>
          <p:cNvPicPr>
            <a:picLocks noChangeAspect="1"/>
          </p:cNvPicPr>
          <p:nvPr/>
        </p:nvPicPr>
        <p:blipFill>
          <a:blip r:embed="rId4"/>
          <a:stretch>
            <a:fillRect/>
          </a:stretch>
        </p:blipFill>
        <p:spPr>
          <a:xfrm>
            <a:off x="3573797" y="3714232"/>
            <a:ext cx="5306372" cy="2823093"/>
          </a:xfrm>
          <a:prstGeom prst="rect">
            <a:avLst/>
          </a:prstGeom>
        </p:spPr>
      </p:pic>
      <p:sp>
        <p:nvSpPr>
          <p:cNvPr id="6" name="四角形: 角を丸くする 5">
            <a:extLst>
              <a:ext uri="{FF2B5EF4-FFF2-40B4-BE49-F238E27FC236}">
                <a16:creationId xmlns:a16="http://schemas.microsoft.com/office/drawing/2014/main" id="{87F544D1-A3C4-48D3-86D2-5521D2B4479C}"/>
              </a:ext>
            </a:extLst>
          </p:cNvPr>
          <p:cNvSpPr/>
          <p:nvPr/>
        </p:nvSpPr>
        <p:spPr>
          <a:xfrm>
            <a:off x="270245" y="170714"/>
            <a:ext cx="6183718" cy="62658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latin typeface="BIZ UDゴシック" panose="020B0400000000000000" pitchFamily="49" charset="-128"/>
                <a:ea typeface="BIZ UDゴシック" panose="020B0400000000000000" pitchFamily="49" charset="-128"/>
              </a:rPr>
              <a:t>④</a:t>
            </a:r>
            <a:r>
              <a:rPr kumimoji="1" lang="ja-JP" altLang="en-US" sz="2800" b="1" dirty="0">
                <a:latin typeface="BIZ UDゴシック" panose="020B0400000000000000" pitchFamily="49" charset="-128"/>
                <a:ea typeface="BIZ UDゴシック" panose="020B0400000000000000" pitchFamily="49" charset="-128"/>
              </a:rPr>
              <a:t>　意見の相違を改善につなげよう。</a:t>
            </a:r>
            <a:endParaRPr kumimoji="1" lang="ja-JP" altLang="en-US" sz="32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4966253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A92B10ED-B668-4E52-9AFD-E773A465DD05}"/>
              </a:ext>
            </a:extLst>
          </p:cNvPr>
          <p:cNvSpPr/>
          <p:nvPr/>
        </p:nvSpPr>
        <p:spPr>
          <a:xfrm>
            <a:off x="328753" y="181636"/>
            <a:ext cx="5317045" cy="62658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latin typeface="BIZ UDゴシック" panose="020B0400000000000000" pitchFamily="49" charset="-128"/>
                <a:ea typeface="BIZ UDゴシック" panose="020B0400000000000000" pitchFamily="49" charset="-128"/>
              </a:rPr>
              <a:t>⑤</a:t>
            </a:r>
            <a:r>
              <a:rPr kumimoji="1" lang="ja-JP" altLang="en-US" sz="2800" b="1" dirty="0">
                <a:latin typeface="BIZ UDゴシック" panose="020B0400000000000000" pitchFamily="49" charset="-128"/>
                <a:ea typeface="BIZ UDゴシック" panose="020B0400000000000000" pitchFamily="49" charset="-128"/>
              </a:rPr>
              <a:t>　設営で自尊感情を育もう。</a:t>
            </a:r>
          </a:p>
        </p:txBody>
      </p:sp>
      <p:pic>
        <p:nvPicPr>
          <p:cNvPr id="7" name="図 6">
            <a:extLst>
              <a:ext uri="{FF2B5EF4-FFF2-40B4-BE49-F238E27FC236}">
                <a16:creationId xmlns:a16="http://schemas.microsoft.com/office/drawing/2014/main" id="{1C8902ED-3363-4C67-BC6B-E11EB7B850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53" y="993885"/>
            <a:ext cx="4870657" cy="3642526"/>
          </a:xfrm>
          <a:prstGeom prst="rect">
            <a:avLst/>
          </a:prstGeom>
        </p:spPr>
      </p:pic>
      <p:pic>
        <p:nvPicPr>
          <p:cNvPr id="11" name="図 10">
            <a:extLst>
              <a:ext uri="{FF2B5EF4-FFF2-40B4-BE49-F238E27FC236}">
                <a16:creationId xmlns:a16="http://schemas.microsoft.com/office/drawing/2014/main" id="{469D2541-FCCD-4726-BC61-0759F0E15A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1540" y="3241253"/>
            <a:ext cx="4406900" cy="3429866"/>
          </a:xfrm>
          <a:prstGeom prst="rect">
            <a:avLst/>
          </a:prstGeom>
        </p:spPr>
      </p:pic>
    </p:spTree>
    <p:extLst>
      <p:ext uri="{BB962C8B-B14F-4D97-AF65-F5344CB8AC3E}">
        <p14:creationId xmlns:p14="http://schemas.microsoft.com/office/powerpoint/2010/main" val="343077301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889371" y="168606"/>
            <a:ext cx="4702132" cy="5320083"/>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latin typeface="Calibri" panose="020F0502020204030204"/>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177706" y="4996874"/>
            <a:ext cx="7075539" cy="2031325"/>
          </a:xfrm>
          <a:prstGeom prst="rect">
            <a:avLst/>
          </a:prstGeom>
          <a:noFill/>
        </p:spPr>
        <p:txBody>
          <a:bodyPr wrap="square" rtlCol="0">
            <a:spAutoFit/>
          </a:bodyPr>
          <a:lstStyle/>
          <a:p>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参考・引用文献</a:t>
            </a:r>
            <a:r>
              <a:rPr lang="en-US" altLang="ja-JP" b="1" dirty="0">
                <a:latin typeface="BIZ UDゴシック" panose="020B0400000000000000" pitchFamily="49" charset="-128"/>
                <a:ea typeface="BIZ UDゴシック" panose="020B0400000000000000" pitchFamily="49" charset="-128"/>
              </a:rPr>
              <a:t>》</a:t>
            </a:r>
          </a:p>
          <a:p>
            <a:r>
              <a:rPr lang="ja-JP" altLang="en-US" b="1" dirty="0">
                <a:latin typeface="BIZ UDゴシック" panose="020B0400000000000000" pitchFamily="49" charset="-128"/>
                <a:ea typeface="BIZ UDゴシック" panose="020B0400000000000000" pitchFamily="49" charset="-128"/>
              </a:rPr>
              <a:t>　・　令和５年度版　人権の擁護</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　・　鹿児島県人権教育・啓発基本</a:t>
            </a:r>
            <a:r>
              <a:rPr lang="ja-JP" altLang="en-US" b="1">
                <a:latin typeface="BIZ UDゴシック" panose="020B0400000000000000" pitchFamily="49" charset="-128"/>
                <a:ea typeface="BIZ UDゴシック" panose="020B0400000000000000" pitchFamily="49" charset="-128"/>
              </a:rPr>
              <a:t>計画（３次</a:t>
            </a:r>
            <a:r>
              <a:rPr lang="ja-JP" altLang="en-US" b="1" dirty="0">
                <a:latin typeface="BIZ UDゴシック" panose="020B0400000000000000" pitchFamily="49" charset="-128"/>
                <a:ea typeface="BIZ UDゴシック" panose="020B0400000000000000" pitchFamily="49" charset="-128"/>
              </a:rPr>
              <a:t>改定）</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　・　みんなのための人権ハンドブック</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　・　令和３年度版「なくそう差別　築こう明るい社会」陽だまり</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　　～自殺予防教育を支える人権教育～</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　</a:t>
            </a:r>
          </a:p>
        </p:txBody>
      </p:sp>
      <p:sp>
        <p:nvSpPr>
          <p:cNvPr id="2" name="矢印: 右 1">
            <a:extLst>
              <a:ext uri="{FF2B5EF4-FFF2-40B4-BE49-F238E27FC236}">
                <a16:creationId xmlns:a16="http://schemas.microsoft.com/office/drawing/2014/main" id="{37896590-9BE2-4FC5-99BB-6F366194E025}"/>
              </a:ext>
            </a:extLst>
          </p:cNvPr>
          <p:cNvSpPr/>
          <p:nvPr/>
        </p:nvSpPr>
        <p:spPr>
          <a:xfrm>
            <a:off x="7227719" y="6254032"/>
            <a:ext cx="316081" cy="331638"/>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1B4EF93E-1508-4008-9B72-75A53E0E23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753" y="5582637"/>
            <a:ext cx="1256971" cy="1256971"/>
          </a:xfrm>
          <a:prstGeom prst="rect">
            <a:avLst/>
          </a:prstGeom>
          <a:ln w="6350">
            <a:solidFill>
              <a:schemeClr val="tx1"/>
            </a:solidFill>
          </a:ln>
        </p:spPr>
      </p:pic>
      <p:sp>
        <p:nvSpPr>
          <p:cNvPr id="10" name="Text Box 4">
            <a:extLst>
              <a:ext uri="{FF2B5EF4-FFF2-40B4-BE49-F238E27FC236}">
                <a16:creationId xmlns:a16="http://schemas.microsoft.com/office/drawing/2014/main" id="{6A6549EA-AB6B-44F2-9CFB-BF92AF185282}"/>
              </a:ext>
            </a:extLst>
          </p:cNvPr>
          <p:cNvSpPr txBox="1">
            <a:spLocks noChangeArrowheads="1"/>
          </p:cNvSpPr>
          <p:nvPr/>
        </p:nvSpPr>
        <p:spPr bwMode="auto">
          <a:xfrm>
            <a:off x="226851" y="1248468"/>
            <a:ext cx="3506276" cy="26614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800" b="1" dirty="0">
                <a:latin typeface="BIZ UDゴシック" panose="020B0400000000000000" pitchFamily="49" charset="-128"/>
                <a:ea typeface="BIZ UDゴシック" panose="020B0400000000000000" pitchFamily="49" charset="-128"/>
                <a:cs typeface="+mj-cs"/>
              </a:rPr>
              <a:t>今日の学びを</a:t>
            </a:r>
            <a:endParaRPr lang="en-US" altLang="ja-JP" sz="2800" b="1" dirty="0">
              <a:latin typeface="BIZ UDゴシック" panose="020B0400000000000000" pitchFamily="49" charset="-128"/>
              <a:ea typeface="BIZ UDゴシック" panose="020B0400000000000000" pitchFamily="49" charset="-128"/>
              <a:cs typeface="+mj-cs"/>
            </a:endParaRPr>
          </a:p>
          <a:p>
            <a:pPr>
              <a:lnSpc>
                <a:spcPct val="90000"/>
              </a:lnSpc>
              <a:spcBef>
                <a:spcPct val="0"/>
              </a:spcBef>
              <a:spcAft>
                <a:spcPts val="600"/>
              </a:spcAft>
              <a:buNone/>
            </a:pPr>
            <a:r>
              <a:rPr lang="ja-JP" altLang="en-US" sz="2800" b="1" dirty="0">
                <a:latin typeface="BIZ UDゴシック" panose="020B0400000000000000" pitchFamily="49" charset="-128"/>
                <a:ea typeface="BIZ UDゴシック" panose="020B0400000000000000" pitchFamily="49" charset="-128"/>
                <a:cs typeface="+mj-cs"/>
              </a:rPr>
              <a:t>明日からの生き方に</a:t>
            </a:r>
            <a:endParaRPr lang="en-US" altLang="ja-JP" sz="2800" b="1" dirty="0">
              <a:latin typeface="BIZ UDゴシック" panose="020B0400000000000000" pitchFamily="49" charset="-128"/>
              <a:ea typeface="BIZ UDゴシック" panose="020B0400000000000000" pitchFamily="49" charset="-128"/>
              <a:cs typeface="+mj-cs"/>
            </a:endParaRPr>
          </a:p>
          <a:p>
            <a:pPr>
              <a:lnSpc>
                <a:spcPct val="90000"/>
              </a:lnSpc>
              <a:spcBef>
                <a:spcPct val="0"/>
              </a:spcBef>
              <a:spcAft>
                <a:spcPts val="600"/>
              </a:spcAft>
              <a:buNone/>
            </a:pPr>
            <a:r>
              <a:rPr lang="ja-JP" altLang="en-US" sz="2800" b="1" dirty="0">
                <a:latin typeface="BIZ UDゴシック" panose="020B0400000000000000" pitchFamily="49" charset="-128"/>
                <a:ea typeface="BIZ UDゴシック" panose="020B0400000000000000" pitchFamily="49" charset="-128"/>
                <a:cs typeface="+mj-cs"/>
              </a:rPr>
              <a:t>自分を大切に</a:t>
            </a:r>
            <a:endParaRPr lang="en-US" altLang="ja-JP" sz="2800" b="1" dirty="0">
              <a:latin typeface="BIZ UDゴシック" panose="020B0400000000000000" pitchFamily="49" charset="-128"/>
              <a:ea typeface="BIZ UDゴシック" panose="020B0400000000000000" pitchFamily="49" charset="-128"/>
              <a:cs typeface="+mj-cs"/>
            </a:endParaRPr>
          </a:p>
          <a:p>
            <a:pPr>
              <a:lnSpc>
                <a:spcPct val="90000"/>
              </a:lnSpc>
              <a:spcBef>
                <a:spcPct val="0"/>
              </a:spcBef>
              <a:spcAft>
                <a:spcPts val="600"/>
              </a:spcAft>
              <a:buNone/>
            </a:pPr>
            <a:r>
              <a:rPr lang="ja-JP" altLang="en-US" sz="2800" b="1" dirty="0">
                <a:latin typeface="BIZ UDゴシック" panose="020B0400000000000000" pitchFamily="49" charset="-128"/>
                <a:ea typeface="BIZ UDゴシック" panose="020B0400000000000000" pitchFamily="49" charset="-128"/>
                <a:cs typeface="+mj-cs"/>
              </a:rPr>
              <a:t>周りの人も大切に</a:t>
            </a:r>
            <a:endParaRPr lang="en-US" altLang="ja-JP" sz="2800" b="1" dirty="0">
              <a:latin typeface="BIZ UDゴシック" panose="020B0400000000000000" pitchFamily="49" charset="-128"/>
              <a:ea typeface="BIZ UDゴシック" panose="020B0400000000000000" pitchFamily="49" charset="-128"/>
              <a:cs typeface="+mj-cs"/>
            </a:endParaRPr>
          </a:p>
          <a:p>
            <a:pPr>
              <a:lnSpc>
                <a:spcPct val="90000"/>
              </a:lnSpc>
              <a:spcBef>
                <a:spcPct val="0"/>
              </a:spcBef>
              <a:spcAft>
                <a:spcPts val="600"/>
              </a:spcAft>
              <a:buNone/>
            </a:pPr>
            <a:endParaRPr lang="en-US" altLang="ja-JP" sz="2800" b="1" dirty="0">
              <a:latin typeface="BIZ UDゴシック" panose="020B0400000000000000" pitchFamily="49" charset="-128"/>
              <a:ea typeface="BIZ UDゴシック" panose="020B0400000000000000" pitchFamily="49" charset="-128"/>
              <a:cs typeface="+mj-cs"/>
            </a:endParaRPr>
          </a:p>
        </p:txBody>
      </p:sp>
    </p:spTree>
    <p:extLst>
      <p:ext uri="{BB962C8B-B14F-4D97-AF65-F5344CB8AC3E}">
        <p14:creationId xmlns:p14="http://schemas.microsoft.com/office/powerpoint/2010/main" val="347503017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903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2" name="テキスト ボックス 1"/>
          <p:cNvSpPr txBox="1"/>
          <p:nvPr/>
        </p:nvSpPr>
        <p:spPr>
          <a:xfrm>
            <a:off x="266398" y="516017"/>
            <a:ext cx="3877985" cy="830997"/>
          </a:xfrm>
          <a:prstGeom prst="rect">
            <a:avLst/>
          </a:prstGeom>
          <a:noFill/>
          <a:ln>
            <a:noFill/>
          </a:ln>
        </p:spPr>
        <p:txBody>
          <a:bodyPr wrap="none" rtlCol="0">
            <a:spAutoFit/>
          </a:bodyPr>
          <a:lstStyle/>
          <a:p>
            <a:r>
              <a:rPr lang="ja-JP" altLang="en-US" sz="4800" b="1" dirty="0">
                <a:solidFill>
                  <a:schemeClr val="bg1"/>
                </a:solidFill>
                <a:latin typeface="BIZ UDゴシック" panose="020B0400000000000000" pitchFamily="49" charset="-128"/>
                <a:ea typeface="BIZ UDゴシック" panose="020B0400000000000000" pitchFamily="49" charset="-128"/>
              </a:rPr>
              <a:t>１　人権とは</a:t>
            </a:r>
            <a:endParaRPr lang="en-US" altLang="ja-JP" sz="4800" b="1" dirty="0">
              <a:solidFill>
                <a:schemeClr val="bg1"/>
              </a:solidFill>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266398" y="2349702"/>
            <a:ext cx="8648521" cy="830997"/>
          </a:xfrm>
          <a:prstGeom prst="rect">
            <a:avLst/>
          </a:prstGeom>
          <a:noFill/>
          <a:ln>
            <a:noFill/>
          </a:ln>
        </p:spPr>
        <p:txBody>
          <a:bodyPr wrap="square" rtlCol="0">
            <a:spAutoFit/>
          </a:bodyPr>
          <a:lstStyle/>
          <a:p>
            <a:r>
              <a:rPr lang="ja-JP" altLang="en-US" sz="4800" b="1" dirty="0">
                <a:solidFill>
                  <a:schemeClr val="bg1"/>
                </a:solidFill>
                <a:latin typeface="BIZ UDゴシック" panose="020B0400000000000000" pitchFamily="49" charset="-128"/>
                <a:ea typeface="BIZ UDゴシック" panose="020B0400000000000000" pitchFamily="49" charset="-128"/>
              </a:rPr>
              <a:t>２　学校における人権教育</a:t>
            </a:r>
            <a:r>
              <a:rPr lang="ja-JP" altLang="en-US" sz="4400" b="1" dirty="0">
                <a:solidFill>
                  <a:schemeClr val="bg1"/>
                </a:solidFill>
                <a:latin typeface="BIZ UDゴシック" panose="020B0400000000000000" pitchFamily="49" charset="-128"/>
                <a:ea typeface="BIZ UDゴシック" panose="020B0400000000000000" pitchFamily="49" charset="-128"/>
              </a:rPr>
              <a:t>　</a:t>
            </a: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latin typeface="BIZ UDゴシック" panose="020B0400000000000000" pitchFamily="49" charset="-128"/>
              <a:ea typeface="BIZ UDゴシック" panose="020B0400000000000000" pitchFamily="49"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342" y="4809309"/>
            <a:ext cx="2043260" cy="1981716"/>
          </a:xfrm>
          <a:prstGeom prst="rect">
            <a:avLst/>
          </a:prstGeom>
        </p:spPr>
      </p:pic>
      <p:sp>
        <p:nvSpPr>
          <p:cNvPr id="11" name="テキスト ボックス 10"/>
          <p:cNvSpPr txBox="1"/>
          <p:nvPr/>
        </p:nvSpPr>
        <p:spPr>
          <a:xfrm>
            <a:off x="266398" y="3968306"/>
            <a:ext cx="8648521" cy="1569660"/>
          </a:xfrm>
          <a:prstGeom prst="rect">
            <a:avLst/>
          </a:prstGeom>
          <a:noFill/>
          <a:ln>
            <a:noFill/>
          </a:ln>
        </p:spPr>
        <p:txBody>
          <a:bodyPr wrap="square" rtlCol="0">
            <a:spAutoFit/>
          </a:bodyPr>
          <a:lstStyle/>
          <a:p>
            <a:r>
              <a:rPr lang="ja-JP" altLang="en-US" sz="4800" b="1" dirty="0">
                <a:solidFill>
                  <a:schemeClr val="bg1"/>
                </a:solidFill>
                <a:latin typeface="BIZ UDゴシック" panose="020B0400000000000000" pitchFamily="49" charset="-128"/>
                <a:ea typeface="BIZ UDゴシック" panose="020B0400000000000000" pitchFamily="49" charset="-128"/>
              </a:rPr>
              <a:t>３　人権尊重の精神に立つ</a:t>
            </a:r>
            <a:endParaRPr lang="en-US" altLang="ja-JP" sz="4800" b="1" dirty="0">
              <a:solidFill>
                <a:schemeClr val="bg1"/>
              </a:solidFill>
              <a:latin typeface="BIZ UDゴシック" panose="020B0400000000000000" pitchFamily="49" charset="-128"/>
              <a:ea typeface="BIZ UDゴシック" panose="020B0400000000000000" pitchFamily="49" charset="-128"/>
            </a:endParaRPr>
          </a:p>
          <a:p>
            <a:r>
              <a:rPr lang="ja-JP" altLang="en-US" sz="4800" b="1" dirty="0">
                <a:solidFill>
                  <a:schemeClr val="bg1"/>
                </a:solidFill>
                <a:latin typeface="BIZ UDゴシック" panose="020B0400000000000000" pitchFamily="49" charset="-128"/>
                <a:ea typeface="BIZ UDゴシック" panose="020B0400000000000000" pitchFamily="49" charset="-128"/>
              </a:rPr>
              <a:t>　学校づくり</a:t>
            </a:r>
            <a:endParaRPr lang="en-US" altLang="ja-JP" sz="48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8807804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95536" y="1886849"/>
            <a:ext cx="8388424" cy="4757230"/>
            <a:chOff x="395536" y="1548125"/>
            <a:chExt cx="8388424" cy="4757230"/>
          </a:xfrm>
        </p:grpSpPr>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548125"/>
              <a:ext cx="8388424" cy="4757230"/>
            </a:xfrm>
            <a:prstGeom prst="rect">
              <a:avLst/>
            </a:prstGeom>
          </p:spPr>
        </p:pic>
        <p:sp>
          <p:nvSpPr>
            <p:cNvPr id="5" name="角丸四角形 4"/>
            <p:cNvSpPr/>
            <p:nvPr/>
          </p:nvSpPr>
          <p:spPr bwMode="auto">
            <a:xfrm rot="20800222">
              <a:off x="1744619" y="2238953"/>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b="1" dirty="0">
                  <a:latin typeface="BIZ UDゴシック" panose="020B0400000000000000" pitchFamily="49" charset="-128"/>
                  <a:ea typeface="BIZ UDゴシック" panose="020B0400000000000000" pitchFamily="49" charset="-128"/>
                </a:rPr>
                <a:t>人権教育</a:t>
              </a:r>
              <a:endParaRPr kumimoji="1" lang="ja-JP" altLang="en-US" sz="36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6" name="角丸四角形 5"/>
            <p:cNvSpPr/>
            <p:nvPr/>
          </p:nvSpPr>
          <p:spPr bwMode="auto">
            <a:xfrm rot="307329">
              <a:off x="4959727" y="2192620"/>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b="1" dirty="0">
                  <a:latin typeface="BIZ UDゴシック" panose="020B0400000000000000" pitchFamily="49" charset="-128"/>
                  <a:ea typeface="BIZ UDゴシック" panose="020B0400000000000000" pitchFamily="49" charset="-128"/>
                </a:rPr>
                <a:t>人権問題</a:t>
              </a:r>
              <a:endParaRPr kumimoji="1" lang="ja-JP" altLang="en-US" sz="36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7" name="角丸四角形 6"/>
            <p:cNvSpPr/>
            <p:nvPr/>
          </p:nvSpPr>
          <p:spPr bwMode="auto">
            <a:xfrm rot="20800222">
              <a:off x="1923723" y="4427019"/>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b="1" dirty="0">
                  <a:latin typeface="BIZ UDゴシック" panose="020B0400000000000000" pitchFamily="49" charset="-128"/>
                  <a:ea typeface="BIZ UDゴシック" panose="020B0400000000000000" pitchFamily="49" charset="-128"/>
                </a:rPr>
                <a:t>人権侵害</a:t>
              </a:r>
              <a:endParaRPr kumimoji="1" lang="ja-JP" altLang="en-US" sz="36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8" name="角丸四角形 7"/>
            <p:cNvSpPr/>
            <p:nvPr/>
          </p:nvSpPr>
          <p:spPr bwMode="auto">
            <a:xfrm rot="224717">
              <a:off x="4966280" y="4352751"/>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b="1" dirty="0">
                  <a:latin typeface="BIZ UDゴシック" panose="020B0400000000000000" pitchFamily="49" charset="-128"/>
                  <a:ea typeface="BIZ UDゴシック" panose="020B0400000000000000" pitchFamily="49" charset="-128"/>
                </a:rPr>
                <a:t>人権感覚</a:t>
              </a:r>
              <a:endParaRPr kumimoji="1" lang="ja-JP" altLang="en-US" sz="36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9" name="角丸四角形 8"/>
            <p:cNvSpPr/>
            <p:nvPr/>
          </p:nvSpPr>
          <p:spPr bwMode="auto">
            <a:xfrm>
              <a:off x="3253278" y="3206660"/>
              <a:ext cx="2232248" cy="72008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3600" b="1" dirty="0">
                  <a:latin typeface="BIZ UDゴシック" panose="020B0400000000000000" pitchFamily="49" charset="-128"/>
                  <a:ea typeface="BIZ UDゴシック" panose="020B0400000000000000" pitchFamily="49" charset="-128"/>
                </a:rPr>
                <a:t>人権尊重</a:t>
              </a:r>
              <a:endParaRPr kumimoji="1" lang="ja-JP" altLang="en-US" sz="36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pSp>
      <p:sp>
        <p:nvSpPr>
          <p:cNvPr id="11" name="角丸四角形 8">
            <a:extLst>
              <a:ext uri="{FF2B5EF4-FFF2-40B4-BE49-F238E27FC236}">
                <a16:creationId xmlns:a16="http://schemas.microsoft.com/office/drawing/2014/main" id="{D3683815-C578-1A13-A0F3-3014DA1BF038}"/>
              </a:ext>
            </a:extLst>
          </p:cNvPr>
          <p:cNvSpPr/>
          <p:nvPr/>
        </p:nvSpPr>
        <p:spPr>
          <a:xfrm>
            <a:off x="395536" y="430533"/>
            <a:ext cx="4176464" cy="732898"/>
          </a:xfrm>
          <a:prstGeom prst="roundRect">
            <a:avLst>
              <a:gd name="adj" fmla="val 50000"/>
            </a:avLst>
          </a:prstGeom>
          <a:solidFill>
            <a:srgbClr val="4E67C8">
              <a:lumMod val="75000"/>
            </a:srgbClr>
          </a:solidFill>
          <a:ln w="15875"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0" b="1" kern="0" dirty="0">
                <a:solidFill>
                  <a:prstClr val="white"/>
                </a:solidFill>
                <a:latin typeface="BIZ UDゴシック" panose="020B0400000000000000" pitchFamily="49" charset="-128"/>
                <a:ea typeface="BIZ UDゴシック" panose="020B0400000000000000" pitchFamily="49" charset="-128"/>
              </a:rPr>
              <a:t>１</a:t>
            </a:r>
            <a:r>
              <a:rPr kumimoji="0" lang="ja-JP" altLang="en-US" sz="40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　人権とは</a:t>
            </a:r>
          </a:p>
        </p:txBody>
      </p:sp>
    </p:spTree>
    <p:extLst>
      <p:ext uri="{BB962C8B-B14F-4D97-AF65-F5344CB8AC3E}">
        <p14:creationId xmlns:p14="http://schemas.microsoft.com/office/powerpoint/2010/main" val="153670672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206477" y="1167795"/>
            <a:ext cx="8760542" cy="5468979"/>
          </a:xfrm>
          <a:prstGeom prst="rect">
            <a:avLst/>
          </a:prstGeom>
          <a:solidFill>
            <a:srgbClr val="E7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問１　あなたは、「人権」について、日常生活を過ごす中でどのような</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印象や感想をおもちですか。（☑はいくつでも）</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憲法で守られている（憲法で基本的人権が規定されている）</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何となく暗い感じがする（どちらかといえば暗い）</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むずかしい問題だ（どちらかといえばむずかしい）</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とっつきにくい（どちらかといえばとっつきにくい）</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とても大切なことである（どちらかといえば大切である）</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自分にも関係がある（自分の人権に関心がある）</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自分だけの問題ではない（他人の人権にも関心がある）</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巻き込まれるとやっかいそうだ（できればかかわりたくない問</a:t>
            </a:r>
            <a:r>
              <a:rPr lang="ja-JP" altLang="en-US" sz="2000" b="1" dirty="0">
                <a:solidFill>
                  <a:prstClr val="black"/>
                </a:solidFill>
                <a:latin typeface="BIZ UDゴシック" panose="020B0400000000000000" pitchFamily="49" charset="-128"/>
                <a:ea typeface="BIZ UDゴシック" panose="020B0400000000000000" pitchFamily="49" charset="-128"/>
              </a:rPr>
              <a:t>題</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である）</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9.</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あまり興味がない</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その他（具体的：　　　　　　　　　　　　　　    　　　）</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角丸四角形 7"/>
          <p:cNvSpPr/>
          <p:nvPr/>
        </p:nvSpPr>
        <p:spPr bwMode="auto">
          <a:xfrm>
            <a:off x="206477" y="106149"/>
            <a:ext cx="8760542" cy="783085"/>
          </a:xfrm>
          <a:prstGeom prst="roundRect">
            <a:avLst/>
          </a:prstGeom>
          <a:solidFill>
            <a:srgbClr val="FFFFCC"/>
          </a:solidFill>
          <a:ln w="9525" cap="flat" cmpd="sng" algn="ctr">
            <a:solidFill>
              <a:srgbClr val="FFFFFF"/>
            </a:solidFill>
            <a:prstDash val="solid"/>
            <a:round/>
            <a:headEnd type="none" w="med" len="med"/>
            <a:tailEnd type="none" w="med" len="med"/>
          </a:ln>
          <a:effectLst/>
        </p:spPr>
        <p:txBody>
          <a:bodyPr rot="0" spcFirstLastPara="0" vert="horz" wrap="square" lIns="91440" tIns="10800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1" dirty="0">
                <a:solidFill>
                  <a:srgbClr val="0000CC"/>
                </a:solidFill>
                <a:latin typeface="BIZ UDゴシック" panose="020B0400000000000000" pitchFamily="49" charset="-128"/>
                <a:ea typeface="BIZ UDゴシック" panose="020B0400000000000000" pitchFamily="49" charset="-128"/>
              </a:rPr>
              <a:t>人権についての県民意識調査</a:t>
            </a:r>
            <a:r>
              <a:rPr lang="ja-JP" altLang="en-US" sz="2400" b="1" dirty="0">
                <a:solidFill>
                  <a:srgbClr val="0000CC"/>
                </a:solidFill>
                <a:latin typeface="BIZ UDゴシック" panose="020B0400000000000000" pitchFamily="49" charset="-128"/>
                <a:ea typeface="BIZ UDゴシック" panose="020B0400000000000000" pitchFamily="49" charset="-128"/>
              </a:rPr>
              <a:t>（令和５年度）鹿児島県</a:t>
            </a:r>
            <a:endParaRPr kumimoji="1" lang="ja-JP" altLang="en-US" sz="28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9" name="Text Box 4"/>
          <p:cNvSpPr txBox="1">
            <a:spLocks noChangeArrowheads="1"/>
          </p:cNvSpPr>
          <p:nvPr/>
        </p:nvSpPr>
        <p:spPr bwMode="auto">
          <a:xfrm>
            <a:off x="-2395298" y="1684315"/>
            <a:ext cx="79208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50000"/>
              </a:spcBef>
            </a:pPr>
            <a:r>
              <a:rPr lang="en-US" altLang="ja-JP" sz="2000" b="1" dirty="0">
                <a:latin typeface="BIZ UDゴシック" panose="020B0400000000000000" pitchFamily="49" charset="-128"/>
                <a:ea typeface="BIZ UDゴシック" panose="020B0400000000000000" pitchFamily="49" charset="-128"/>
              </a:rPr>
              <a:t> </a:t>
            </a:r>
            <a:endParaRPr lang="ja-JP" altLang="en-US" sz="2400" b="1" dirty="0">
              <a:solidFill>
                <a:srgbClr val="0000CC"/>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5336947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p:extLst>
              <p:ext uri="{D42A27DB-BD31-4B8C-83A1-F6EECF244321}">
                <p14:modId xmlns:p14="http://schemas.microsoft.com/office/powerpoint/2010/main" val="1659470133"/>
              </p:ext>
            </p:extLst>
          </p:nvPr>
        </p:nvGraphicFramePr>
        <p:xfrm>
          <a:off x="-203200" y="-101600"/>
          <a:ext cx="10134600" cy="7600950"/>
        </p:xfrm>
        <a:graphic>
          <a:graphicData uri="http://schemas.openxmlformats.org/drawingml/2006/chart">
            <c:chart xmlns:c="http://schemas.openxmlformats.org/drawingml/2006/chart" xmlns:r="http://schemas.openxmlformats.org/officeDocument/2006/relationships" r:id="rId3"/>
          </a:graphicData>
        </a:graphic>
      </p:graphicFrame>
      <p:sp>
        <p:nvSpPr>
          <p:cNvPr id="12291" name="Text Box 3"/>
          <p:cNvSpPr txBox="1">
            <a:spLocks noChangeArrowheads="1"/>
          </p:cNvSpPr>
          <p:nvPr/>
        </p:nvSpPr>
        <p:spPr bwMode="auto">
          <a:xfrm>
            <a:off x="395288" y="558027"/>
            <a:ext cx="87487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spcBef>
                <a:spcPct val="50000"/>
              </a:spcBef>
            </a:pPr>
            <a:r>
              <a:rPr lang="ja-JP" altLang="en-US" sz="2000" b="1" dirty="0">
                <a:latin typeface="BIZ UDゴシック" panose="020B0400000000000000" pitchFamily="49" charset="-128"/>
                <a:ea typeface="BIZ UDゴシック" panose="020B0400000000000000" pitchFamily="49" charset="-128"/>
              </a:rPr>
              <a:t>あなたは、「人権」について、どのような印象や感想をもっていますか。</a:t>
            </a:r>
            <a:r>
              <a:rPr lang="ja-JP" altLang="en-US" b="1" dirty="0">
                <a:latin typeface="BIZ UDゴシック" panose="020B0400000000000000" pitchFamily="49" charset="-128"/>
                <a:ea typeface="BIZ UDゴシック" panose="020B0400000000000000" pitchFamily="49" charset="-128"/>
              </a:rPr>
              <a:t>（複数回答）</a:t>
            </a:r>
          </a:p>
        </p:txBody>
      </p:sp>
      <p:sp>
        <p:nvSpPr>
          <p:cNvPr id="4" name="正方形/長方形 3">
            <a:extLst>
              <a:ext uri="{FF2B5EF4-FFF2-40B4-BE49-F238E27FC236}">
                <a16:creationId xmlns:a16="http://schemas.microsoft.com/office/drawing/2014/main" id="{5B3F60D3-37AB-466A-98C8-AFE981AD3C9F}"/>
              </a:ext>
            </a:extLst>
          </p:cNvPr>
          <p:cNvSpPr/>
          <p:nvPr/>
        </p:nvSpPr>
        <p:spPr>
          <a:xfrm>
            <a:off x="0" y="2905959"/>
            <a:ext cx="9144000" cy="294562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grpSp>
        <p:nvGrpSpPr>
          <p:cNvPr id="10" name="グループ化 9">
            <a:extLst>
              <a:ext uri="{FF2B5EF4-FFF2-40B4-BE49-F238E27FC236}">
                <a16:creationId xmlns:a16="http://schemas.microsoft.com/office/drawing/2014/main" id="{6D2F4AE9-9158-49E4-B157-56CA145A825F}"/>
              </a:ext>
            </a:extLst>
          </p:cNvPr>
          <p:cNvGrpSpPr/>
          <p:nvPr/>
        </p:nvGrpSpPr>
        <p:grpSpPr>
          <a:xfrm>
            <a:off x="48126" y="1492830"/>
            <a:ext cx="9144000" cy="1334591"/>
            <a:chOff x="0" y="1431865"/>
            <a:chExt cx="9144000" cy="2189183"/>
          </a:xfrm>
        </p:grpSpPr>
        <p:sp>
          <p:nvSpPr>
            <p:cNvPr id="6" name="正方形/長方形 5">
              <a:extLst>
                <a:ext uri="{FF2B5EF4-FFF2-40B4-BE49-F238E27FC236}">
                  <a16:creationId xmlns:a16="http://schemas.microsoft.com/office/drawing/2014/main" id="{BC82EA7D-E132-47EC-9EE1-7633A291E1FA}"/>
                </a:ext>
              </a:extLst>
            </p:cNvPr>
            <p:cNvSpPr/>
            <p:nvPr/>
          </p:nvSpPr>
          <p:spPr>
            <a:xfrm>
              <a:off x="0" y="1431865"/>
              <a:ext cx="9144000" cy="152054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4DDDA23C-E39E-4862-B31C-5DE4CB3563AC}"/>
                </a:ext>
              </a:extLst>
            </p:cNvPr>
            <p:cNvSpPr/>
            <p:nvPr/>
          </p:nvSpPr>
          <p:spPr>
            <a:xfrm>
              <a:off x="0" y="3081238"/>
              <a:ext cx="9144000" cy="53981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grpSp>
      <p:sp>
        <p:nvSpPr>
          <p:cNvPr id="11" name="正方形/長方形 10">
            <a:extLst>
              <a:ext uri="{FF2B5EF4-FFF2-40B4-BE49-F238E27FC236}">
                <a16:creationId xmlns:a16="http://schemas.microsoft.com/office/drawing/2014/main" id="{C47FCE3E-489C-4898-A7EC-C3AC9FC582A2}"/>
              </a:ext>
            </a:extLst>
          </p:cNvPr>
          <p:cNvSpPr/>
          <p:nvPr/>
        </p:nvSpPr>
        <p:spPr>
          <a:xfrm>
            <a:off x="0" y="5537200"/>
            <a:ext cx="9144000" cy="31438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7510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538857" y="3619453"/>
            <a:ext cx="8125549" cy="3128343"/>
          </a:xfrm>
          <a:prstGeom prst="rect">
            <a:avLst/>
          </a:prstGeom>
          <a:solidFill>
            <a:schemeClr val="accent3">
              <a:lumMod val="20000"/>
              <a:lumOff val="80000"/>
            </a:schemeClr>
          </a:solidFill>
          <a:ln>
            <a:noFill/>
          </a:ln>
        </p:spPr>
        <p:txBody>
          <a:bodyPr wrap="square" tIns="0" bIns="10800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r" eaLnBrk="1" hangingPunct="1">
              <a:spcBef>
                <a:spcPct val="20000"/>
              </a:spcBef>
              <a:buClr>
                <a:schemeClr val="hlink"/>
              </a:buClr>
              <a:buSzPct val="80000"/>
              <a:buFont typeface="Wingdings" pitchFamily="2" charset="2"/>
              <a:buNone/>
            </a:pPr>
            <a:endParaRPr lang="en-US" altLang="ja-JP" sz="800" b="1" dirty="0">
              <a:latin typeface="BIZ UDゴシック" panose="020B0400000000000000" pitchFamily="49" charset="-128"/>
              <a:ea typeface="BIZ UDゴシック" panose="020B0400000000000000" pitchFamily="49" charset="-128"/>
            </a:endParaRPr>
          </a:p>
          <a:p>
            <a:pPr algn="just" eaLnBrk="1" hangingPunct="1">
              <a:spcBef>
                <a:spcPct val="20000"/>
              </a:spcBef>
              <a:buClr>
                <a:schemeClr val="hlink"/>
              </a:buClr>
              <a:buSzPct val="80000"/>
              <a:buFont typeface="Wingdings" pitchFamily="2" charset="2"/>
              <a:buNone/>
            </a:pPr>
            <a:r>
              <a:rPr lang="ja-JP" altLang="en-US" sz="3000" b="1" dirty="0">
                <a:latin typeface="BIZ UDゴシック" panose="020B0400000000000000" pitchFamily="49" charset="-128"/>
                <a:ea typeface="BIZ UDゴシック" panose="020B0400000000000000" pitchFamily="49" charset="-128"/>
              </a:rPr>
              <a:t>　人権とは、人間の尊厳に基づいて各人が持っている固有の権利であり、社会を構成する全ての人々が個人としての生存と自由を確保し、社会において幸福な生活を営むために欠かすことのできない権利である。</a:t>
            </a:r>
            <a:r>
              <a:rPr lang="ja-JP" altLang="en-US" sz="3000" b="1" dirty="0">
                <a:solidFill>
                  <a:srgbClr val="0000CC"/>
                </a:solidFill>
                <a:latin typeface="BIZ UDゴシック" panose="020B0400000000000000" pitchFamily="49" charset="-128"/>
                <a:ea typeface="BIZ UDゴシック" panose="020B0400000000000000" pitchFamily="49" charset="-128"/>
              </a:rPr>
              <a:t> </a:t>
            </a:r>
            <a:endParaRPr lang="en-US" altLang="ja-JP" sz="3000" b="1" dirty="0">
              <a:solidFill>
                <a:srgbClr val="0000CC"/>
              </a:solidFill>
              <a:latin typeface="BIZ UDゴシック" panose="020B0400000000000000" pitchFamily="49" charset="-128"/>
              <a:ea typeface="BIZ UDゴシック" panose="020B0400000000000000" pitchFamily="49" charset="-128"/>
            </a:endParaRPr>
          </a:p>
          <a:p>
            <a:pPr algn="r" eaLnBrk="1" hangingPunct="1">
              <a:lnSpc>
                <a:spcPts val="3000"/>
              </a:lnSpc>
              <a:spcBef>
                <a:spcPct val="20000"/>
              </a:spcBef>
              <a:buClr>
                <a:schemeClr val="hlink"/>
              </a:buClr>
              <a:buSzPct val="80000"/>
              <a:buFont typeface="Wingdings" pitchFamily="2" charset="2"/>
              <a:buNone/>
            </a:pPr>
            <a:r>
              <a:rPr lang="ja-JP" altLang="en-US" sz="2000" b="1" dirty="0">
                <a:solidFill>
                  <a:srgbClr val="0000CC"/>
                </a:solidFill>
                <a:latin typeface="BIZ UDゴシック" panose="020B0400000000000000" pitchFamily="49" charset="-128"/>
                <a:ea typeface="BIZ UDゴシック" panose="020B0400000000000000" pitchFamily="49" charset="-128"/>
              </a:rPr>
              <a:t>（Ｒ７：人権教育・啓発に関する基本計画（第二次）から抜粋）</a:t>
            </a:r>
            <a:r>
              <a:rPr lang="ja-JP" altLang="en-US" sz="3200" b="1" dirty="0">
                <a:solidFill>
                  <a:srgbClr val="0000CC"/>
                </a:solidFill>
                <a:latin typeface="BIZ UDゴシック" panose="020B0400000000000000" pitchFamily="49" charset="-128"/>
                <a:ea typeface="BIZ UDゴシック" panose="020B0400000000000000" pitchFamily="49" charset="-128"/>
              </a:rPr>
              <a:t>　　</a:t>
            </a:r>
            <a:r>
              <a:rPr lang="ja-JP" altLang="en-US" sz="3200" b="1" dirty="0">
                <a:latin typeface="BIZ UDゴシック" panose="020B0400000000000000" pitchFamily="49" charset="-128"/>
                <a:ea typeface="BIZ UDゴシック" panose="020B0400000000000000" pitchFamily="49" charset="-128"/>
              </a:rPr>
              <a:t>　　　　　　</a:t>
            </a:r>
          </a:p>
        </p:txBody>
      </p:sp>
      <p:sp>
        <p:nvSpPr>
          <p:cNvPr id="5" name="Text Box 5"/>
          <p:cNvSpPr txBox="1">
            <a:spLocks noChangeArrowheads="1"/>
          </p:cNvSpPr>
          <p:nvPr/>
        </p:nvSpPr>
        <p:spPr bwMode="auto">
          <a:xfrm>
            <a:off x="539553" y="1890246"/>
            <a:ext cx="8125549" cy="1622734"/>
          </a:xfrm>
          <a:prstGeom prst="rect">
            <a:avLst/>
          </a:prstGeom>
          <a:solidFill>
            <a:schemeClr val="accent4">
              <a:lumMod val="20000"/>
              <a:lumOff val="80000"/>
            </a:schemeClr>
          </a:solidFill>
          <a:ln>
            <a:noFill/>
          </a:ln>
        </p:spPr>
        <p:txBody>
          <a:bodyPr wrap="square" lIns="108000" tIns="72000" rIns="108000" bIns="72000">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spcBef>
                <a:spcPct val="20000"/>
              </a:spcBef>
              <a:buClr>
                <a:schemeClr val="hlink"/>
              </a:buClr>
              <a:buSzPct val="80000"/>
              <a:buFont typeface="Wingdings" pitchFamily="2" charset="2"/>
              <a:buNone/>
            </a:pPr>
            <a:r>
              <a:rPr lang="ja-JP" altLang="en-US" sz="3200" b="1" dirty="0">
                <a:latin typeface="BIZ UDゴシック" panose="020B0400000000000000" pitchFamily="49" charset="-128"/>
                <a:ea typeface="BIZ UDゴシック" panose="020B0400000000000000" pitchFamily="49" charset="-128"/>
              </a:rPr>
              <a:t>　人々が生存と自由を確保し、それぞれの幸福を追求する権利</a:t>
            </a:r>
            <a:r>
              <a:rPr lang="ja-JP" altLang="en-US" sz="2800" b="1" dirty="0">
                <a:latin typeface="BIZ UDゴシック" panose="020B0400000000000000" pitchFamily="49" charset="-128"/>
                <a:ea typeface="BIZ UDゴシック" panose="020B0400000000000000" pitchFamily="49" charset="-128"/>
              </a:rPr>
              <a:t>　　</a:t>
            </a:r>
            <a:br>
              <a:rPr lang="ja-JP" altLang="en-US" sz="2800" b="1" dirty="0">
                <a:latin typeface="BIZ UDゴシック" panose="020B0400000000000000" pitchFamily="49" charset="-128"/>
                <a:ea typeface="BIZ UDゴシック" panose="020B0400000000000000" pitchFamily="49" charset="-128"/>
              </a:rPr>
            </a:br>
            <a:r>
              <a:rPr lang="ja-JP" altLang="en-US" sz="3200" b="1" dirty="0">
                <a:solidFill>
                  <a:schemeClr val="bg1"/>
                </a:solidFill>
                <a:latin typeface="BIZ UDゴシック" panose="020B0400000000000000" pitchFamily="49" charset="-128"/>
                <a:ea typeface="BIZ UDゴシック" panose="020B0400000000000000" pitchFamily="49" charset="-128"/>
              </a:rPr>
              <a:t>　      </a:t>
            </a:r>
            <a:r>
              <a:rPr lang="ja-JP" altLang="en-US" sz="2400" b="1" dirty="0">
                <a:solidFill>
                  <a:srgbClr val="0000CC"/>
                </a:solidFill>
                <a:latin typeface="BIZ UDゴシック" panose="020B0400000000000000" pitchFamily="49" charset="-128"/>
                <a:ea typeface="BIZ UDゴシック" panose="020B0400000000000000" pitchFamily="49" charset="-128"/>
              </a:rPr>
              <a:t>（Ｈ</a:t>
            </a:r>
            <a:r>
              <a:rPr lang="en-US" altLang="ja-JP" sz="2400" b="1" dirty="0">
                <a:solidFill>
                  <a:srgbClr val="0000CC"/>
                </a:solidFill>
                <a:latin typeface="BIZ UDゴシック" panose="020B0400000000000000" pitchFamily="49" charset="-128"/>
                <a:ea typeface="BIZ UDゴシック" panose="020B0400000000000000" pitchFamily="49" charset="-128"/>
              </a:rPr>
              <a:t>11</a:t>
            </a:r>
            <a:r>
              <a:rPr lang="ja-JP" altLang="en-US" sz="2400" b="1" dirty="0">
                <a:solidFill>
                  <a:srgbClr val="0000CC"/>
                </a:solidFill>
                <a:latin typeface="BIZ UDゴシック" panose="020B0400000000000000" pitchFamily="49" charset="-128"/>
                <a:ea typeface="BIZ UDゴシック" panose="020B0400000000000000" pitchFamily="49" charset="-128"/>
              </a:rPr>
              <a:t>：人権擁護推進審議会答申から抜粋）　</a:t>
            </a:r>
            <a:r>
              <a:rPr lang="ja-JP" altLang="en-US" sz="2400" b="1" dirty="0">
                <a:latin typeface="BIZ UDゴシック" panose="020B0400000000000000" pitchFamily="49" charset="-128"/>
                <a:ea typeface="BIZ UDゴシック" panose="020B0400000000000000" pitchFamily="49" charset="-128"/>
              </a:rPr>
              <a:t>　　　　　　　</a:t>
            </a:r>
          </a:p>
        </p:txBody>
      </p:sp>
      <p:sp>
        <p:nvSpPr>
          <p:cNvPr id="7" name="角丸四角形 6"/>
          <p:cNvSpPr/>
          <p:nvPr/>
        </p:nvSpPr>
        <p:spPr bwMode="auto">
          <a:xfrm>
            <a:off x="333491" y="168892"/>
            <a:ext cx="4517211" cy="835660"/>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vert="horz" wrap="square" lIns="108000" tIns="0" rIns="108000" bIns="18000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メイリオ" pitchFamily="50" charset="-128"/>
              </a:rPr>
              <a:t>人権とは何か</a:t>
            </a:r>
          </a:p>
        </p:txBody>
      </p:sp>
      <p:sp>
        <p:nvSpPr>
          <p:cNvPr id="8" name="Rectangle 2"/>
          <p:cNvSpPr txBox="1">
            <a:spLocks noChangeArrowheads="1"/>
          </p:cNvSpPr>
          <p:nvPr/>
        </p:nvSpPr>
        <p:spPr>
          <a:xfrm>
            <a:off x="-4517210" y="635186"/>
            <a:ext cx="4517210" cy="647923"/>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endParaRPr lang="ja-JP" altLang="en-US" sz="4800" b="1" kern="0" dirty="0">
              <a:solidFill>
                <a:schemeClr val="bg1"/>
              </a:solidFill>
              <a:latin typeface="BIZ UDゴシック" panose="020B0400000000000000" pitchFamily="49" charset="-128"/>
              <a:ea typeface="BIZ UDゴシック" panose="020B0400000000000000" pitchFamily="49" charset="-128"/>
              <a:cs typeface="メイリオ" pitchFamily="50" charset="-128"/>
            </a:endParaRPr>
          </a:p>
        </p:txBody>
      </p:sp>
      <p:sp>
        <p:nvSpPr>
          <p:cNvPr id="2" name="テキスト ボックス 1">
            <a:extLst>
              <a:ext uri="{FF2B5EF4-FFF2-40B4-BE49-F238E27FC236}">
                <a16:creationId xmlns:a16="http://schemas.microsoft.com/office/drawing/2014/main" id="{87CAC61B-F498-AC48-2538-C21949273ED5}"/>
              </a:ext>
            </a:extLst>
          </p:cNvPr>
          <p:cNvSpPr txBox="1"/>
          <p:nvPr/>
        </p:nvSpPr>
        <p:spPr>
          <a:xfrm>
            <a:off x="333491" y="1185789"/>
            <a:ext cx="8494633" cy="461665"/>
          </a:xfrm>
          <a:prstGeom prst="rect">
            <a:avLst/>
          </a:prstGeom>
          <a:noFill/>
        </p:spPr>
        <p:txBody>
          <a:bodyPr wrap="none" rtlCol="0">
            <a:spAutoFit/>
          </a:bodyPr>
          <a:lstStyle/>
          <a:p>
            <a:r>
              <a:rPr kumimoji="1" lang="ja-JP" altLang="en-US" sz="2400" b="1" dirty="0">
                <a:latin typeface="BIZ UDゴシック" panose="020B0400000000000000" pitchFamily="49" charset="-128"/>
                <a:ea typeface="BIZ UDゴシック" panose="020B0400000000000000" pitchFamily="49" charset="-128"/>
              </a:rPr>
              <a:t>具体的に様々な場面や事柄と関連させて捉えることが大切。</a:t>
            </a:r>
          </a:p>
        </p:txBody>
      </p:sp>
      <p:sp>
        <p:nvSpPr>
          <p:cNvPr id="3" name="吹き出し: 角を丸めた四角形 2">
            <a:extLst>
              <a:ext uri="{FF2B5EF4-FFF2-40B4-BE49-F238E27FC236}">
                <a16:creationId xmlns:a16="http://schemas.microsoft.com/office/drawing/2014/main" id="{58B46560-26E7-448B-04B8-2D4B83E68313}"/>
              </a:ext>
            </a:extLst>
          </p:cNvPr>
          <p:cNvSpPr/>
          <p:nvPr/>
        </p:nvSpPr>
        <p:spPr>
          <a:xfrm>
            <a:off x="5009881" y="110204"/>
            <a:ext cx="4031087" cy="953036"/>
          </a:xfrm>
          <a:prstGeom prst="wedgeRoundRectCallout">
            <a:avLst>
              <a:gd name="adj1" fmla="val -45859"/>
              <a:gd name="adj2" fmla="val 66160"/>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0" bIns="36000" rtlCol="0" anchor="ctr"/>
          <a:lstStyle/>
          <a:p>
            <a:r>
              <a:rPr kumimoji="1" lang="ja-JP" altLang="en-US" b="1" dirty="0">
                <a:solidFill>
                  <a:schemeClr val="tx1"/>
                </a:solidFill>
                <a:latin typeface="BIZ UDゴシック" panose="020B0400000000000000" pitchFamily="49" charset="-128"/>
                <a:ea typeface="BIZ UDゴシック" panose="020B0400000000000000" pitchFamily="49" charset="-128"/>
              </a:rPr>
              <a:t>令和７年度版人権教育研修資料</a:t>
            </a:r>
            <a:endParaRPr kumimoji="1" lang="en-US" altLang="ja-JP" b="1" dirty="0">
              <a:solidFill>
                <a:schemeClr val="tx1"/>
              </a:solidFill>
              <a:latin typeface="BIZ UDゴシック" panose="020B0400000000000000" pitchFamily="49" charset="-128"/>
              <a:ea typeface="BIZ UDゴシック" panose="020B0400000000000000" pitchFamily="49" charset="-128"/>
            </a:endParaRPr>
          </a:p>
          <a:p>
            <a:r>
              <a:rPr kumimoji="1" lang="ja-JP" altLang="en-US" b="1" dirty="0">
                <a:solidFill>
                  <a:schemeClr val="tx1"/>
                </a:solidFill>
                <a:latin typeface="BIZ UDゴシック" panose="020B0400000000000000" pitchFamily="49" charset="-128"/>
                <a:ea typeface="BIZ UDゴシック" panose="020B0400000000000000" pitchFamily="49" charset="-128"/>
              </a:rPr>
              <a:t>「なくそう差別　築こう明るい社会」</a:t>
            </a:r>
            <a:endParaRPr kumimoji="1" lang="en-US" altLang="ja-JP" b="1" dirty="0">
              <a:solidFill>
                <a:schemeClr val="tx1"/>
              </a:solidFill>
              <a:latin typeface="BIZ UDゴシック" panose="020B0400000000000000" pitchFamily="49" charset="-128"/>
              <a:ea typeface="BIZ UDゴシック" panose="020B0400000000000000" pitchFamily="49" charset="-128"/>
            </a:endParaRPr>
          </a:p>
          <a:p>
            <a:r>
              <a:rPr kumimoji="1" lang="ja-JP" altLang="en-US" b="1" dirty="0">
                <a:solidFill>
                  <a:schemeClr val="tx1"/>
                </a:solidFill>
                <a:latin typeface="BIZ UDゴシック" panose="020B0400000000000000" pitchFamily="49" charset="-128"/>
                <a:ea typeface="BIZ UDゴシック" panose="020B0400000000000000" pitchFamily="49" charset="-128"/>
              </a:rPr>
              <a:t>　</a:t>
            </a:r>
            <a:r>
              <a:rPr kumimoji="1" lang="en-US" altLang="ja-JP" b="1" dirty="0">
                <a:solidFill>
                  <a:schemeClr val="tx1"/>
                </a:solidFill>
                <a:latin typeface="BIZ UDゴシック" panose="020B0400000000000000" pitchFamily="49" charset="-128"/>
                <a:ea typeface="BIZ UDゴシック" panose="020B0400000000000000" pitchFamily="49" charset="-128"/>
              </a:rPr>
              <a:t>p.12</a:t>
            </a:r>
            <a:r>
              <a:rPr kumimoji="1" lang="ja-JP" altLang="en-US" b="1" dirty="0">
                <a:solidFill>
                  <a:schemeClr val="tx1"/>
                </a:solidFill>
                <a:latin typeface="BIZ UDゴシック" panose="020B0400000000000000" pitchFamily="49" charset="-128"/>
                <a:ea typeface="BIZ UDゴシック" panose="020B0400000000000000" pitchFamily="49" charset="-128"/>
              </a:rPr>
              <a:t>参照</a:t>
            </a:r>
          </a:p>
        </p:txBody>
      </p:sp>
    </p:spTree>
    <p:extLst>
      <p:ext uri="{BB962C8B-B14F-4D97-AF65-F5344CB8AC3E}">
        <p14:creationId xmlns:p14="http://schemas.microsoft.com/office/powerpoint/2010/main" val="347504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248320" y="1225420"/>
            <a:ext cx="8411748" cy="3446964"/>
          </a:xfrm>
          <a:prstGeom prst="roundRect">
            <a:avLst>
              <a:gd name="adj" fmla="val 10806"/>
            </a:avLst>
          </a:prstGeom>
          <a:solidFill>
            <a:schemeClr val="accent4">
              <a:lumMod val="20000"/>
              <a:lumOff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8" name="角丸四角形 7"/>
          <p:cNvSpPr/>
          <p:nvPr/>
        </p:nvSpPr>
        <p:spPr bwMode="auto">
          <a:xfrm>
            <a:off x="422102" y="207343"/>
            <a:ext cx="3096345" cy="887668"/>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vert="horz" wrap="square" lIns="72000" tIns="0" rIns="72000" bIns="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メイリオ" pitchFamily="50" charset="-128"/>
              </a:rPr>
              <a:t>人　権</a:t>
            </a:r>
          </a:p>
        </p:txBody>
      </p:sp>
      <p:sp>
        <p:nvSpPr>
          <p:cNvPr id="3" name="角丸四角形 2"/>
          <p:cNvSpPr/>
          <p:nvPr/>
        </p:nvSpPr>
        <p:spPr bwMode="auto">
          <a:xfrm>
            <a:off x="1979712" y="1454482"/>
            <a:ext cx="1584176" cy="1123905"/>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5400" b="1" dirty="0">
                <a:latin typeface="BIZ UDゴシック" panose="020B0400000000000000" pitchFamily="49" charset="-128"/>
                <a:ea typeface="BIZ UDゴシック" panose="020B0400000000000000" pitchFamily="49" charset="-128"/>
              </a:rPr>
              <a:t>人</a:t>
            </a:r>
          </a:p>
        </p:txBody>
      </p:sp>
      <p:sp>
        <p:nvSpPr>
          <p:cNvPr id="4" name="角丸四角形 3"/>
          <p:cNvSpPr/>
          <p:nvPr/>
        </p:nvSpPr>
        <p:spPr bwMode="auto">
          <a:xfrm>
            <a:off x="4572000" y="1454481"/>
            <a:ext cx="2304256" cy="1123905"/>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5400" b="1" dirty="0">
                <a:latin typeface="BIZ UDゴシック" panose="020B0400000000000000" pitchFamily="49" charset="-128"/>
                <a:ea typeface="BIZ UDゴシック" panose="020B0400000000000000" pitchFamily="49" charset="-128"/>
              </a:rPr>
              <a:t>権利</a:t>
            </a:r>
            <a:endParaRPr kumimoji="1" lang="ja-JP" altLang="en-US" sz="54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6" name="テキスト ボックス 5"/>
          <p:cNvSpPr txBox="1"/>
          <p:nvPr/>
        </p:nvSpPr>
        <p:spPr>
          <a:xfrm>
            <a:off x="3689815" y="1554768"/>
            <a:ext cx="648072" cy="923330"/>
          </a:xfrm>
          <a:prstGeom prst="rect">
            <a:avLst/>
          </a:prstGeom>
          <a:noFill/>
          <a:ln>
            <a:noFill/>
          </a:ln>
        </p:spPr>
        <p:txBody>
          <a:bodyPr wrap="square" rtlCol="0">
            <a:spAutoFit/>
          </a:bodyPr>
          <a:lstStyle/>
          <a:p>
            <a:r>
              <a:rPr kumimoji="1" lang="ja-JP" altLang="en-US" sz="5400" b="1" dirty="0">
                <a:latin typeface="BIZ UDゴシック" panose="020B0400000000000000" pitchFamily="49" charset="-128"/>
                <a:ea typeface="BIZ UDゴシック" panose="020B0400000000000000" pitchFamily="49" charset="-128"/>
              </a:rPr>
              <a:t>＋</a:t>
            </a:r>
          </a:p>
        </p:txBody>
      </p:sp>
      <p:sp>
        <p:nvSpPr>
          <p:cNvPr id="7" name="テキスト ボックス 6"/>
          <p:cNvSpPr txBox="1"/>
          <p:nvPr/>
        </p:nvSpPr>
        <p:spPr>
          <a:xfrm>
            <a:off x="643473" y="2807448"/>
            <a:ext cx="7857054" cy="1569660"/>
          </a:xfrm>
          <a:prstGeom prst="rect">
            <a:avLst/>
          </a:prstGeom>
          <a:noFill/>
        </p:spPr>
        <p:txBody>
          <a:bodyPr wrap="square" rtlCol="0">
            <a:spAutoFit/>
          </a:bodyPr>
          <a:lstStyle/>
          <a:p>
            <a:r>
              <a:rPr kumimoji="1" lang="ja-JP" altLang="en-US" sz="3200" b="1" dirty="0">
                <a:solidFill>
                  <a:srgbClr val="0000CC"/>
                </a:solidFill>
                <a:latin typeface="BIZ UDゴシック" panose="020B0400000000000000" pitchFamily="49" charset="-128"/>
                <a:ea typeface="BIZ UDゴシック" panose="020B0400000000000000" pitchFamily="49" charset="-128"/>
              </a:rPr>
              <a:t>◆　人はどのような存在なのか？</a:t>
            </a:r>
            <a:endParaRPr kumimoji="1" lang="en-US" altLang="ja-JP" sz="3200" b="1" dirty="0">
              <a:solidFill>
                <a:srgbClr val="0000CC"/>
              </a:solidFill>
              <a:latin typeface="BIZ UDゴシック" panose="020B0400000000000000" pitchFamily="49" charset="-128"/>
              <a:ea typeface="BIZ UDゴシック" panose="020B0400000000000000" pitchFamily="49" charset="-128"/>
            </a:endParaRPr>
          </a:p>
          <a:p>
            <a:r>
              <a:rPr lang="ja-JP" altLang="en-US" sz="3200" b="1" dirty="0">
                <a:solidFill>
                  <a:srgbClr val="0000CC"/>
                </a:solidFill>
                <a:latin typeface="BIZ UDゴシック" panose="020B0400000000000000" pitchFamily="49" charset="-128"/>
                <a:ea typeface="BIZ UDゴシック" panose="020B0400000000000000" pitchFamily="49" charset="-128"/>
              </a:rPr>
              <a:t>◆　権利とはどのような性質をもつもの</a:t>
            </a:r>
            <a:endParaRPr lang="en-US" altLang="ja-JP" sz="3200" b="1" dirty="0">
              <a:solidFill>
                <a:srgbClr val="0000CC"/>
              </a:solidFill>
              <a:latin typeface="BIZ UDゴシック" panose="020B0400000000000000" pitchFamily="49" charset="-128"/>
              <a:ea typeface="BIZ UDゴシック" panose="020B0400000000000000" pitchFamily="49" charset="-128"/>
            </a:endParaRPr>
          </a:p>
          <a:p>
            <a:r>
              <a:rPr lang="ja-JP" altLang="en-US" sz="3200" b="1" dirty="0">
                <a:solidFill>
                  <a:srgbClr val="0000CC"/>
                </a:solidFill>
                <a:latin typeface="BIZ UDゴシック" panose="020B0400000000000000" pitchFamily="49" charset="-128"/>
                <a:ea typeface="BIZ UDゴシック" panose="020B0400000000000000" pitchFamily="49" charset="-128"/>
              </a:rPr>
              <a:t>　なのか？</a:t>
            </a:r>
            <a:endParaRPr kumimoji="1" lang="ja-JP" altLang="en-US" sz="3200" b="1" dirty="0">
              <a:solidFill>
                <a:srgbClr val="0000CC"/>
              </a:solidFill>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636455" y="5300045"/>
            <a:ext cx="7992888" cy="1275698"/>
          </a:xfrm>
          <a:prstGeom prst="rect">
            <a:avLst/>
          </a:prstGeom>
          <a:solidFill>
            <a:srgbClr val="CCECFF"/>
          </a:solidFill>
        </p:spPr>
        <p:txBody>
          <a:bodyPr wrap="square" lIns="144000" tIns="144000" rIns="144000" bIns="144000">
            <a:spAutoFit/>
          </a:bodyPr>
          <a:lstStyle/>
          <a:p>
            <a:r>
              <a:rPr lang="ja-JP" altLang="en-US" sz="3200" b="1" dirty="0">
                <a:solidFill>
                  <a:srgbClr val="000000"/>
                </a:solidFill>
                <a:latin typeface="BIZ UDゴシック" panose="020B0400000000000000" pitchFamily="49" charset="-128"/>
                <a:ea typeface="BIZ UDゴシック" panose="020B0400000000000000" pitchFamily="49" charset="-128"/>
              </a:rPr>
              <a:t>　人々が生存と自由を確保し、それぞれの幸福を追求する権利</a:t>
            </a:r>
            <a:endParaRPr lang="ja-JP" altLang="en-US" sz="3200" b="1" dirty="0">
              <a:latin typeface="BIZ UDゴシック" panose="020B0400000000000000" pitchFamily="49" charset="-128"/>
              <a:ea typeface="BIZ UDゴシック" panose="020B0400000000000000" pitchFamily="49" charset="-128"/>
            </a:endParaRPr>
          </a:p>
        </p:txBody>
      </p:sp>
      <p:sp>
        <p:nvSpPr>
          <p:cNvPr id="12" name="下矢印 11"/>
          <p:cNvSpPr/>
          <p:nvPr/>
        </p:nvSpPr>
        <p:spPr bwMode="auto">
          <a:xfrm>
            <a:off x="3873500" y="4737588"/>
            <a:ext cx="1072741" cy="432048"/>
          </a:xfrm>
          <a:prstGeom prst="down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0182563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285048" y="1012422"/>
            <a:ext cx="3388501" cy="692185"/>
          </a:xfrm>
          <a:prstGeom prst="round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メイリオ" pitchFamily="50" charset="-128"/>
              </a:rPr>
              <a:t>人権教育</a:t>
            </a:r>
            <a:r>
              <a:rPr kumimoji="1" lang="ja-JP" altLang="en-US" sz="3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メイリオ" pitchFamily="50" charset="-128"/>
              </a:rPr>
              <a:t>とは</a:t>
            </a:r>
          </a:p>
        </p:txBody>
      </p:sp>
      <p:sp>
        <p:nvSpPr>
          <p:cNvPr id="9" name="角丸四角形 8"/>
          <p:cNvSpPr/>
          <p:nvPr/>
        </p:nvSpPr>
        <p:spPr>
          <a:xfrm>
            <a:off x="285048" y="139710"/>
            <a:ext cx="7019520" cy="732898"/>
          </a:xfrm>
          <a:prstGeom prst="roundRect">
            <a:avLst>
              <a:gd name="adj"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bg1"/>
                </a:solidFill>
                <a:latin typeface="BIZ UDゴシック" panose="020B0400000000000000" pitchFamily="49" charset="-128"/>
                <a:ea typeface="BIZ UDゴシック" panose="020B0400000000000000" pitchFamily="49" charset="-128"/>
              </a:rPr>
              <a:t>２　学校における人権教育</a:t>
            </a:r>
          </a:p>
        </p:txBody>
      </p:sp>
      <p:sp>
        <p:nvSpPr>
          <p:cNvPr id="2" name="テキスト ボックス 1">
            <a:extLst>
              <a:ext uri="{FF2B5EF4-FFF2-40B4-BE49-F238E27FC236}">
                <a16:creationId xmlns:a16="http://schemas.microsoft.com/office/drawing/2014/main" id="{32E8DC38-DCAC-40AE-4328-D20316D28EA3}"/>
              </a:ext>
            </a:extLst>
          </p:cNvPr>
          <p:cNvSpPr txBox="1"/>
          <p:nvPr/>
        </p:nvSpPr>
        <p:spPr>
          <a:xfrm>
            <a:off x="285048" y="1939537"/>
            <a:ext cx="8710096" cy="2445248"/>
          </a:xfrm>
          <a:prstGeom prst="rect">
            <a:avLst/>
          </a:prstGeom>
          <a:solidFill>
            <a:schemeClr val="accent5">
              <a:lumMod val="20000"/>
              <a:lumOff val="80000"/>
            </a:schemeClr>
          </a:solidFill>
        </p:spPr>
        <p:txBody>
          <a:bodyPr wrap="square" lIns="144000" tIns="144000" rIns="144000" bIns="144000" rtlCol="0">
            <a:spAutoFit/>
          </a:bodyPr>
          <a:lstStyle/>
          <a:p>
            <a:r>
              <a:rPr kumimoji="1" lang="ja-JP" altLang="en-US" sz="2400" b="1" dirty="0">
                <a:latin typeface="BIZ UDゴシック" panose="020B0400000000000000" pitchFamily="49" charset="-128"/>
                <a:ea typeface="BIZ UDゴシック" panose="020B0400000000000000" pitchFamily="49" charset="-128"/>
              </a:rPr>
              <a:t>第２条　</a:t>
            </a:r>
            <a:r>
              <a:rPr kumimoji="1" lang="ja-JP" altLang="en-US" sz="2400" b="1" dirty="0">
                <a:solidFill>
                  <a:srgbClr val="0000FF"/>
                </a:solidFill>
                <a:latin typeface="BIZ UDゴシック" panose="020B0400000000000000" pitchFamily="49" charset="-128"/>
                <a:ea typeface="BIZ UDゴシック" panose="020B0400000000000000" pitchFamily="49" charset="-128"/>
              </a:rPr>
              <a:t>人権尊重の精神の涵養を目的とする教育活動</a:t>
            </a:r>
          </a:p>
          <a:p>
            <a:r>
              <a:rPr kumimoji="1" lang="ja-JP" altLang="en-US" sz="2400" b="1" dirty="0">
                <a:latin typeface="BIZ UDゴシック" panose="020B0400000000000000" pitchFamily="49" charset="-128"/>
                <a:ea typeface="BIZ UDゴシック" panose="020B0400000000000000" pitchFamily="49" charset="-128"/>
              </a:rPr>
              <a:t>第３条　学校、地域、家庭、職域その他の様々な場を通じて、</a:t>
            </a:r>
          </a:p>
          <a:p>
            <a:r>
              <a:rPr kumimoji="1" lang="ja-JP" altLang="en-US" sz="2400" b="1" dirty="0">
                <a:latin typeface="BIZ UDゴシック" panose="020B0400000000000000" pitchFamily="49" charset="-128"/>
                <a:ea typeface="BIZ UDゴシック" panose="020B0400000000000000" pitchFamily="49" charset="-128"/>
              </a:rPr>
              <a:t>　　　国民が、その発達段階に応じ、</a:t>
            </a:r>
            <a:r>
              <a:rPr kumimoji="1" lang="ja-JP" altLang="en-US" sz="2400" b="1" dirty="0">
                <a:solidFill>
                  <a:srgbClr val="0000FF"/>
                </a:solidFill>
                <a:latin typeface="BIZ UDゴシック" panose="020B0400000000000000" pitchFamily="49" charset="-128"/>
                <a:ea typeface="BIZ UDゴシック" panose="020B0400000000000000" pitchFamily="49" charset="-128"/>
              </a:rPr>
              <a:t>人権尊重の理念</a:t>
            </a:r>
            <a:r>
              <a:rPr kumimoji="1" lang="ja-JP" altLang="en-US" sz="2400" b="1" dirty="0">
                <a:latin typeface="BIZ UDゴシック" panose="020B0400000000000000" pitchFamily="49" charset="-128"/>
                <a:ea typeface="BIZ UDゴシック" panose="020B0400000000000000" pitchFamily="49" charset="-128"/>
              </a:rPr>
              <a:t>に対す</a:t>
            </a:r>
          </a:p>
          <a:p>
            <a:r>
              <a:rPr kumimoji="1" lang="ja-JP" altLang="en-US" sz="2400" b="1" dirty="0">
                <a:latin typeface="BIZ UDゴシック" panose="020B0400000000000000" pitchFamily="49" charset="-128"/>
                <a:ea typeface="BIZ UDゴシック" panose="020B0400000000000000" pitchFamily="49" charset="-128"/>
              </a:rPr>
              <a:t>　　　る理解を深め、これを体得することができるようにす</a:t>
            </a:r>
          </a:p>
          <a:p>
            <a:r>
              <a:rPr kumimoji="1" lang="ja-JP" altLang="en-US" sz="2400" b="1" dirty="0">
                <a:latin typeface="BIZ UDゴシック" panose="020B0400000000000000" pitchFamily="49" charset="-128"/>
                <a:ea typeface="BIZ UDゴシック" panose="020B0400000000000000" pitchFamily="49" charset="-128"/>
              </a:rPr>
              <a:t>　　　ること</a:t>
            </a:r>
          </a:p>
          <a:p>
            <a:r>
              <a:rPr kumimoji="1" lang="ja-JP" altLang="en-US" sz="2000" b="1" dirty="0">
                <a:latin typeface="BIZ UDゴシック" panose="020B0400000000000000" pitchFamily="49" charset="-128"/>
                <a:ea typeface="BIZ UDゴシック" panose="020B0400000000000000" pitchFamily="49" charset="-128"/>
              </a:rPr>
              <a:t>　　　　　（</a:t>
            </a:r>
            <a:r>
              <a:rPr lang="ja-JP" altLang="en-US" sz="2000" b="1" dirty="0">
                <a:latin typeface="BIZ UDゴシック" panose="020B0400000000000000" pitchFamily="49" charset="-128"/>
                <a:ea typeface="BIZ UDゴシック" panose="020B0400000000000000" pitchFamily="49" charset="-128"/>
              </a:rPr>
              <a:t>Ｈ</a:t>
            </a:r>
            <a:r>
              <a:rPr kumimoji="1" lang="en-US" altLang="ja-JP" sz="2000" b="1" dirty="0">
                <a:latin typeface="BIZ UDゴシック" panose="020B0400000000000000" pitchFamily="49" charset="-128"/>
                <a:ea typeface="BIZ UDゴシック" panose="020B0400000000000000" pitchFamily="49" charset="-128"/>
              </a:rPr>
              <a:t>12</a:t>
            </a:r>
            <a:r>
              <a:rPr kumimoji="1" lang="ja-JP" altLang="en-US" sz="2000" b="1" dirty="0">
                <a:latin typeface="BIZ UDゴシック" panose="020B0400000000000000" pitchFamily="49" charset="-128"/>
                <a:ea typeface="BIZ UDゴシック" panose="020B0400000000000000" pitchFamily="49" charset="-128"/>
              </a:rPr>
              <a:t>：人権教育及び人権啓発の推進に関する法律から抜粋）　　　　　　　　</a:t>
            </a:r>
          </a:p>
        </p:txBody>
      </p:sp>
      <p:sp>
        <p:nvSpPr>
          <p:cNvPr id="3" name="テキスト ボックス 2">
            <a:extLst>
              <a:ext uri="{FF2B5EF4-FFF2-40B4-BE49-F238E27FC236}">
                <a16:creationId xmlns:a16="http://schemas.microsoft.com/office/drawing/2014/main" id="{A229F2D2-1A23-ABC6-389E-3C52D8B44CC5}"/>
              </a:ext>
            </a:extLst>
          </p:cNvPr>
          <p:cNvSpPr txBox="1"/>
          <p:nvPr/>
        </p:nvSpPr>
        <p:spPr>
          <a:xfrm>
            <a:off x="285048" y="4580818"/>
            <a:ext cx="8710096" cy="2137472"/>
          </a:xfrm>
          <a:prstGeom prst="rect">
            <a:avLst/>
          </a:prstGeom>
          <a:solidFill>
            <a:schemeClr val="accent4">
              <a:lumMod val="20000"/>
              <a:lumOff val="80000"/>
            </a:schemeClr>
          </a:solidFill>
          <a:ln>
            <a:noFill/>
          </a:ln>
        </p:spPr>
        <p:txBody>
          <a:bodyPr wrap="square" lIns="144000" tIns="144000" rIns="144000" bIns="144000" rtlCol="0">
            <a:spAutoFit/>
          </a:bodyPr>
          <a:lstStyle/>
          <a:p>
            <a:r>
              <a:rPr kumimoji="1" lang="ja-JP" altLang="en-US" sz="2400" b="1" dirty="0">
                <a:latin typeface="BIZ UDゴシック" panose="020B0400000000000000" pitchFamily="49" charset="-128"/>
                <a:ea typeface="BIZ UDゴシック" panose="020B0400000000000000" pitchFamily="49" charset="-128"/>
              </a:rPr>
              <a:t>　人権尊重の理念は、「</a:t>
            </a:r>
            <a:r>
              <a:rPr kumimoji="1" lang="ja-JP" altLang="en-US" sz="2400" b="1" dirty="0">
                <a:solidFill>
                  <a:srgbClr val="0070C0"/>
                </a:solidFill>
                <a:latin typeface="BIZ UDゴシック" panose="020B0400000000000000" pitchFamily="49" charset="-128"/>
                <a:ea typeface="BIZ UDゴシック" panose="020B0400000000000000" pitchFamily="49" charset="-128"/>
              </a:rPr>
              <a:t>自分の人権のみならず他人の人権についても正しく理解し、その権利の行使に伴う責任を自覚して、人権を相互に尊重し合うこと、すなわち、人権の共存の考えととらえる</a:t>
            </a:r>
            <a:r>
              <a:rPr kumimoji="1" lang="ja-JP" altLang="en-US" sz="2400" b="1" dirty="0">
                <a:latin typeface="BIZ UDゴシック" panose="020B0400000000000000" pitchFamily="49" charset="-128"/>
                <a:ea typeface="BIZ UDゴシック" panose="020B0400000000000000" pitchFamily="49" charset="-128"/>
              </a:rPr>
              <a:t>」べきもの</a:t>
            </a:r>
          </a:p>
          <a:p>
            <a:r>
              <a:rPr kumimoji="1" lang="ja-JP" altLang="en-US" sz="2000" b="1" dirty="0">
                <a:latin typeface="BIZ UDゴシック" panose="020B0400000000000000" pitchFamily="49" charset="-128"/>
                <a:ea typeface="BIZ UDゴシック" panose="020B0400000000000000" pitchFamily="49" charset="-128"/>
              </a:rPr>
              <a:t>　　　　　　　　　　　　　（</a:t>
            </a:r>
            <a:r>
              <a:rPr lang="ja-JP" altLang="en-US" sz="2000" b="1" dirty="0">
                <a:latin typeface="BIZ UDゴシック" panose="020B0400000000000000" pitchFamily="49" charset="-128"/>
                <a:ea typeface="BIZ UDゴシック" panose="020B0400000000000000" pitchFamily="49" charset="-128"/>
              </a:rPr>
              <a:t>Ｈ</a:t>
            </a:r>
            <a:r>
              <a:rPr kumimoji="1" lang="en-US" altLang="ja-JP" sz="2000" b="1" dirty="0">
                <a:latin typeface="BIZ UDゴシック" panose="020B0400000000000000" pitchFamily="49" charset="-128"/>
                <a:ea typeface="BIZ UDゴシック" panose="020B0400000000000000" pitchFamily="49" charset="-128"/>
              </a:rPr>
              <a:t>11</a:t>
            </a:r>
            <a:r>
              <a:rPr kumimoji="1" lang="ja-JP" altLang="en-US" sz="2000" b="1" dirty="0">
                <a:latin typeface="BIZ UDゴシック" panose="020B0400000000000000" pitchFamily="49" charset="-128"/>
                <a:ea typeface="BIZ UDゴシック" panose="020B0400000000000000" pitchFamily="49" charset="-128"/>
              </a:rPr>
              <a:t>：人権擁護推進審議会答申から抜粋）　　　　</a:t>
            </a:r>
            <a:r>
              <a:rPr kumimoji="1" lang="ja-JP" altLang="en-US" sz="2000" dirty="0"/>
              <a:t>　　　　</a:t>
            </a:r>
          </a:p>
        </p:txBody>
      </p:sp>
    </p:spTree>
    <p:extLst>
      <p:ext uri="{BB962C8B-B14F-4D97-AF65-F5344CB8AC3E}">
        <p14:creationId xmlns:p14="http://schemas.microsoft.com/office/powerpoint/2010/main" val="4846731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7346" y="5700537"/>
            <a:ext cx="8494633" cy="1077218"/>
          </a:xfrm>
          <a:prstGeom prst="rect">
            <a:avLst/>
          </a:prstGeom>
          <a:noFill/>
        </p:spPr>
        <p:txBody>
          <a:bodyPr wrap="square" rtlCol="0">
            <a:spAutoFit/>
          </a:bodyPr>
          <a:lstStyle/>
          <a:p>
            <a:r>
              <a:rPr kumimoji="1" lang="ja-JP" altLang="en-US" sz="3200" b="1" dirty="0">
                <a:solidFill>
                  <a:srgbClr val="0000CC"/>
                </a:solidFill>
                <a:latin typeface="BIZ UDゴシック" panose="020B0400000000000000" pitchFamily="49" charset="-128"/>
                <a:ea typeface="BIZ UDゴシック" panose="020B0400000000000000" pitchFamily="49" charset="-128"/>
              </a:rPr>
              <a:t>人権教育は、全ての教育の基本</a:t>
            </a:r>
            <a:endParaRPr kumimoji="1" lang="en-US" altLang="ja-JP" sz="3200" b="1" dirty="0">
              <a:solidFill>
                <a:srgbClr val="0000CC"/>
              </a:solidFill>
              <a:latin typeface="BIZ UDゴシック" panose="020B0400000000000000" pitchFamily="49" charset="-128"/>
              <a:ea typeface="BIZ UDゴシック" panose="020B0400000000000000" pitchFamily="49" charset="-128"/>
            </a:endParaRPr>
          </a:p>
          <a:p>
            <a:r>
              <a:rPr lang="ja-JP" altLang="en-US" sz="3200" b="1" dirty="0">
                <a:solidFill>
                  <a:srgbClr val="0000CC"/>
                </a:solidFill>
                <a:latin typeface="BIZ UDゴシック" panose="020B0400000000000000" pitchFamily="49" charset="-128"/>
                <a:ea typeface="BIZ UDゴシック" panose="020B0400000000000000" pitchFamily="49" charset="-128"/>
              </a:rPr>
              <a:t>　　　　　　　　　</a:t>
            </a:r>
            <a:r>
              <a:rPr kumimoji="1" lang="ja-JP" altLang="en-US" sz="3200" b="1" dirty="0">
                <a:solidFill>
                  <a:srgbClr val="0000CC"/>
                </a:solidFill>
                <a:latin typeface="BIZ UDゴシック" panose="020B0400000000000000" pitchFamily="49" charset="-128"/>
                <a:ea typeface="BIZ UDゴシック" panose="020B0400000000000000" pitchFamily="49" charset="-128"/>
              </a:rPr>
              <a:t>大事な使命を担っている。</a:t>
            </a:r>
          </a:p>
        </p:txBody>
      </p:sp>
      <p:sp>
        <p:nvSpPr>
          <p:cNvPr id="3" name="Text Box 5"/>
          <p:cNvSpPr txBox="1">
            <a:spLocks noChangeArrowheads="1"/>
          </p:cNvSpPr>
          <p:nvPr/>
        </p:nvSpPr>
        <p:spPr bwMode="auto">
          <a:xfrm>
            <a:off x="183695" y="665952"/>
            <a:ext cx="8769987" cy="2308324"/>
          </a:xfrm>
          <a:prstGeom prst="rect">
            <a:avLst/>
          </a:prstGeom>
          <a:solidFill>
            <a:schemeClr val="accent4">
              <a:lumMod val="20000"/>
              <a:lumOff val="80000"/>
            </a:schemeClr>
          </a:solidFill>
          <a:ln>
            <a:noFill/>
          </a:ln>
        </p:spPr>
        <p:txBody>
          <a:bodyPr wrap="square">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eaLnBrk="1" hangingPunct="1">
              <a:spcBef>
                <a:spcPct val="20000"/>
              </a:spcBef>
              <a:buClr>
                <a:schemeClr val="hlink"/>
              </a:buClr>
              <a:buSzPct val="80000"/>
            </a:pPr>
            <a:r>
              <a:rPr lang="ja-JP" altLang="en-US" sz="2400" b="1" dirty="0">
                <a:latin typeface="BIZ UDゴシック" panose="020B0400000000000000" pitchFamily="49" charset="-128"/>
                <a:ea typeface="BIZ UDゴシック" panose="020B0400000000000000" pitchFamily="49" charset="-128"/>
              </a:rPr>
              <a:t>　学校における人権教育の目標は、一人一人の児童生徒がその発達段階に応じ、人権の意義・内容や重要性について理解し、</a:t>
            </a:r>
            <a:r>
              <a:rPr lang="ja-JP" altLang="en-US" sz="2400" b="1" dirty="0">
                <a:solidFill>
                  <a:srgbClr val="0000FF"/>
                </a:solidFill>
                <a:latin typeface="BIZ UDゴシック" panose="020B0400000000000000" pitchFamily="49" charset="-128"/>
                <a:ea typeface="BIZ UDゴシック" panose="020B0400000000000000" pitchFamily="49" charset="-128"/>
              </a:rPr>
              <a:t>自分の大切さとともに他の人の大切さを認めることができる</a:t>
            </a:r>
            <a:r>
              <a:rPr lang="ja-JP" altLang="en-US" sz="2400" b="1" dirty="0">
                <a:latin typeface="BIZ UDゴシック" panose="020B0400000000000000" pitchFamily="49" charset="-128"/>
                <a:ea typeface="BIZ UDゴシック" panose="020B0400000000000000" pitchFamily="49" charset="-128"/>
              </a:rPr>
              <a:t>ようになり、様々な場面や状況下での具体的な態度や行動に現れるようにするとともに、人権が尊重される社会づくりに向けた行動につなげること</a:t>
            </a:r>
            <a:endParaRPr lang="en-US" altLang="ja-JP" sz="2400" b="1" dirty="0">
              <a:latin typeface="BIZ UDゴシック" panose="020B0400000000000000" pitchFamily="49" charset="-128"/>
              <a:ea typeface="BIZ UDゴシック" panose="020B0400000000000000" pitchFamily="49" charset="-128"/>
            </a:endParaRPr>
          </a:p>
        </p:txBody>
      </p:sp>
      <p:sp>
        <p:nvSpPr>
          <p:cNvPr id="6" name="角丸四角形 5"/>
          <p:cNvSpPr/>
          <p:nvPr/>
        </p:nvSpPr>
        <p:spPr bwMode="auto">
          <a:xfrm>
            <a:off x="171993" y="124192"/>
            <a:ext cx="8769987" cy="534378"/>
          </a:xfrm>
          <a:prstGeom prst="round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000" b="1" dirty="0">
                <a:latin typeface="BIZ UDゴシック" panose="020B0400000000000000" pitchFamily="49" charset="-128"/>
                <a:ea typeface="BIZ UDゴシック" panose="020B0400000000000000" pitchFamily="49" charset="-128"/>
              </a:rPr>
              <a:t>人権教育の指導方法等の在り方について（第三次とりまとめ）から引用</a:t>
            </a:r>
            <a:endParaRPr kumimoji="1" lang="ja-JP" altLang="en-US" sz="20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5" name="角丸四角形 4"/>
          <p:cNvSpPr/>
          <p:nvPr/>
        </p:nvSpPr>
        <p:spPr bwMode="auto">
          <a:xfrm>
            <a:off x="183695" y="3126195"/>
            <a:ext cx="8758285" cy="613630"/>
          </a:xfrm>
          <a:prstGeom prst="roundRect">
            <a:avLst/>
          </a:prstGeom>
          <a:solidFill>
            <a:srgbClr val="FFFF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学習指導要領（平成</a:t>
            </a:r>
            <a:r>
              <a:rPr kumimoji="1" lang="en-US" altLang="ja-JP" sz="20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29</a:t>
            </a:r>
            <a:r>
              <a:rPr kumimoji="1" lang="ja-JP" altLang="en-US" sz="20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年告示）前文から引用</a:t>
            </a:r>
          </a:p>
        </p:txBody>
      </p:sp>
      <p:sp>
        <p:nvSpPr>
          <p:cNvPr id="7" name="テキスト ボックス 6">
            <a:extLst>
              <a:ext uri="{FF2B5EF4-FFF2-40B4-BE49-F238E27FC236}">
                <a16:creationId xmlns:a16="http://schemas.microsoft.com/office/drawing/2014/main" id="{BD03F9A1-A827-4192-865D-5B418390F688}"/>
              </a:ext>
            </a:extLst>
          </p:cNvPr>
          <p:cNvSpPr txBox="1"/>
          <p:nvPr/>
        </p:nvSpPr>
        <p:spPr>
          <a:xfrm>
            <a:off x="183694" y="3750685"/>
            <a:ext cx="8758285" cy="1938992"/>
          </a:xfrm>
          <a:prstGeom prst="rect">
            <a:avLst/>
          </a:prstGeom>
          <a:solidFill>
            <a:schemeClr val="accent5">
              <a:lumMod val="20000"/>
              <a:lumOff val="80000"/>
            </a:schemeClr>
          </a:solidFill>
          <a:ln>
            <a:noFill/>
          </a:ln>
        </p:spPr>
        <p:txBody>
          <a:bodyPr wrap="square" rtlCol="0">
            <a:spAutoFit/>
          </a:bodyPr>
          <a:lstStyle/>
          <a:p>
            <a:r>
              <a:rPr lang="ja-JP" altLang="en-US" sz="2400" b="1" kern="100" dirty="0">
                <a:latin typeface="BIZ UDゴシック" panose="020B0400000000000000" pitchFamily="49" charset="-128"/>
                <a:ea typeface="BIZ UDゴシック" panose="020B0400000000000000" pitchFamily="49" charset="-128"/>
                <a:cs typeface="HG丸ｺﾞｼｯｸM-PRO" panose="020F0600000000000000" pitchFamily="50" charset="-128"/>
              </a:rPr>
              <a:t>　</a:t>
            </a:r>
            <a:r>
              <a:rPr lang="ja-JP" altLang="ja-JP" sz="2400" b="1" dirty="0">
                <a:solidFill>
                  <a:srgbClr val="000000"/>
                </a:solidFill>
                <a:effectLst/>
                <a:ea typeface="BIZ UDゴシック" panose="020B0400000000000000" pitchFamily="49" charset="-128"/>
                <a:cs typeface="Times New Roman" panose="02020603050405020304" pitchFamily="18" charset="0"/>
              </a:rPr>
              <a:t>これからの学校には</a:t>
            </a:r>
            <a:r>
              <a:rPr lang="ja-JP" altLang="en-US" sz="2400" b="1" dirty="0">
                <a:solidFill>
                  <a:srgbClr val="000000"/>
                </a:solidFill>
                <a:effectLst/>
                <a:ea typeface="BIZ UDゴシック" panose="020B0400000000000000" pitchFamily="49" charset="-128"/>
                <a:cs typeface="Times New Roman" panose="02020603050405020304" pitchFamily="18" charset="0"/>
              </a:rPr>
              <a:t>、</a:t>
            </a:r>
            <a:r>
              <a:rPr lang="ja-JP" altLang="ja-JP" sz="2400" b="1" dirty="0">
                <a:solidFill>
                  <a:srgbClr val="000000"/>
                </a:solidFill>
                <a:effectLst/>
                <a:ea typeface="BIZ UDゴシック" panose="020B0400000000000000" pitchFamily="49" charset="-128"/>
                <a:cs typeface="Times New Roman" panose="02020603050405020304" pitchFamily="18" charset="0"/>
              </a:rPr>
              <a:t>（中略）一人一人の児童（生徒）が</a:t>
            </a:r>
            <a:r>
              <a:rPr lang="ja-JP" altLang="en-US" sz="2400" b="1" dirty="0">
                <a:solidFill>
                  <a:srgbClr val="000000"/>
                </a:solidFill>
                <a:effectLst/>
                <a:ea typeface="BIZ UDゴシック" panose="020B0400000000000000" pitchFamily="49" charset="-128"/>
                <a:cs typeface="Times New Roman" panose="02020603050405020304" pitchFamily="18" charset="0"/>
              </a:rPr>
              <a:t>、</a:t>
            </a:r>
            <a:r>
              <a:rPr lang="ja-JP" altLang="ja-JP" sz="2400" b="1" dirty="0">
                <a:solidFill>
                  <a:srgbClr val="0000FF"/>
                </a:solidFill>
                <a:effectLst/>
                <a:ea typeface="BIZ UDゴシック" panose="020B0400000000000000" pitchFamily="49" charset="-128"/>
                <a:cs typeface="Times New Roman" panose="02020603050405020304" pitchFamily="18" charset="0"/>
              </a:rPr>
              <a:t>自分のよさや可能性を認識するとともに</a:t>
            </a:r>
            <a:r>
              <a:rPr lang="ja-JP" altLang="en-US" sz="2400" b="1" dirty="0">
                <a:solidFill>
                  <a:srgbClr val="0000FF"/>
                </a:solidFill>
                <a:effectLst/>
                <a:ea typeface="BIZ UDゴシック" panose="020B0400000000000000" pitchFamily="49" charset="-128"/>
                <a:cs typeface="Times New Roman" panose="02020603050405020304" pitchFamily="18" charset="0"/>
              </a:rPr>
              <a:t>、</a:t>
            </a:r>
            <a:r>
              <a:rPr lang="ja-JP" altLang="ja-JP" sz="2400" b="1" dirty="0">
                <a:solidFill>
                  <a:srgbClr val="0000FF"/>
                </a:solidFill>
                <a:effectLst/>
                <a:ea typeface="BIZ UDゴシック" panose="020B0400000000000000" pitchFamily="49" charset="-128"/>
                <a:cs typeface="Times New Roman" panose="02020603050405020304" pitchFamily="18" charset="0"/>
              </a:rPr>
              <a:t>あらゆる他者を価値のある存在として尊重し</a:t>
            </a:r>
            <a:r>
              <a:rPr lang="ja-JP" altLang="en-US" sz="2400" b="1" dirty="0">
                <a:solidFill>
                  <a:srgbClr val="0000FF"/>
                </a:solidFill>
                <a:effectLst/>
                <a:ea typeface="BIZ UDゴシック" panose="020B0400000000000000" pitchFamily="49" charset="-128"/>
                <a:cs typeface="Times New Roman" panose="02020603050405020304" pitchFamily="18" charset="0"/>
              </a:rPr>
              <a:t>、</a:t>
            </a:r>
            <a:r>
              <a:rPr lang="ja-JP" altLang="ja-JP" sz="2400" b="1" dirty="0">
                <a:solidFill>
                  <a:srgbClr val="000000"/>
                </a:solidFill>
                <a:effectLst/>
                <a:ea typeface="BIZ UDゴシック" panose="020B0400000000000000" pitchFamily="49" charset="-128"/>
                <a:cs typeface="Times New Roman" panose="02020603050405020304" pitchFamily="18" charset="0"/>
              </a:rPr>
              <a:t>多様な人々と協働しながら様々な社会的変化を乗り越え</a:t>
            </a:r>
            <a:r>
              <a:rPr lang="ja-JP" altLang="en-US" sz="2400" b="1" dirty="0">
                <a:solidFill>
                  <a:srgbClr val="000000"/>
                </a:solidFill>
                <a:effectLst/>
                <a:ea typeface="BIZ UDゴシック" panose="020B0400000000000000" pitchFamily="49" charset="-128"/>
                <a:cs typeface="Times New Roman" panose="02020603050405020304" pitchFamily="18" charset="0"/>
              </a:rPr>
              <a:t>、</a:t>
            </a:r>
            <a:r>
              <a:rPr lang="ja-JP" altLang="ja-JP" sz="2400" b="1" dirty="0">
                <a:solidFill>
                  <a:srgbClr val="000000"/>
                </a:solidFill>
                <a:effectLst/>
                <a:ea typeface="BIZ UDゴシック" panose="020B0400000000000000" pitchFamily="49" charset="-128"/>
                <a:cs typeface="Times New Roman" panose="02020603050405020304" pitchFamily="18" charset="0"/>
              </a:rPr>
              <a:t>豊かな人生を切り拓き</a:t>
            </a:r>
            <a:r>
              <a:rPr lang="ja-JP" altLang="en-US" sz="2400" b="1" dirty="0">
                <a:solidFill>
                  <a:srgbClr val="000000"/>
                </a:solidFill>
                <a:effectLst/>
                <a:ea typeface="BIZ UDゴシック" panose="020B0400000000000000" pitchFamily="49" charset="-128"/>
                <a:cs typeface="Times New Roman" panose="02020603050405020304" pitchFamily="18" charset="0"/>
              </a:rPr>
              <a:t>、</a:t>
            </a:r>
            <a:r>
              <a:rPr lang="ja-JP" altLang="ja-JP" sz="2400" b="1" dirty="0">
                <a:solidFill>
                  <a:srgbClr val="000000"/>
                </a:solidFill>
                <a:effectLst/>
                <a:ea typeface="BIZ UDゴシック" panose="020B0400000000000000" pitchFamily="49" charset="-128"/>
                <a:cs typeface="Times New Roman" panose="02020603050405020304" pitchFamily="18" charset="0"/>
              </a:rPr>
              <a:t>持続可能な社会の創り手となることができるようにすることが求められる。</a:t>
            </a:r>
            <a:endPar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43970279"/>
      </p:ext>
    </p:extLst>
  </p:cSld>
  <p:clrMapOvr>
    <a:masterClrMapping/>
  </p:clrMapOvr>
  <p:transition spd="med">
    <p:fade/>
  </p:transition>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4728</TotalTime>
  <Words>3600</Words>
  <Application>Microsoft Office PowerPoint</Application>
  <PresentationFormat>画面に合わせる (4:3)</PresentationFormat>
  <Paragraphs>191</Paragraphs>
  <Slides>16</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16</vt:i4>
      </vt:variant>
    </vt:vector>
  </HeadingPairs>
  <TitlesOfParts>
    <vt:vector size="26" baseType="lpstr">
      <vt:lpstr>BIZ UDゴシック</vt:lpstr>
      <vt:lpstr>Arial</vt:lpstr>
      <vt:lpstr>Calibri</vt:lpstr>
      <vt:lpstr>Calibri Light</vt:lpstr>
      <vt:lpstr>Comic Sans MS</vt:lpstr>
      <vt:lpstr>Georgia</vt:lpstr>
      <vt:lpstr>Trebuchet MS</vt:lpstr>
      <vt:lpstr>Wingdings</vt:lpstr>
      <vt:lpstr>スリップストリーム</vt:lpstr>
      <vt:lpstr>Office テーマ</vt:lpstr>
      <vt:lpstr>人権教育の目標・理念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津曲 威彦</cp:lastModifiedBy>
  <cp:revision>365</cp:revision>
  <cp:lastPrinted>2026-03-19T02:14:37Z</cp:lastPrinted>
  <dcterms:created xsi:type="dcterms:W3CDTF">2020-05-11T09:35:31Z</dcterms:created>
  <dcterms:modified xsi:type="dcterms:W3CDTF">2026-03-26T23:49:07Z</dcterms:modified>
</cp:coreProperties>
</file>