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handoutMasterIdLst>
    <p:handoutMasterId r:id="rId23"/>
  </p:handoutMasterIdLst>
  <p:sldIdLst>
    <p:sldId id="444" r:id="rId3"/>
    <p:sldId id="406" r:id="rId4"/>
    <p:sldId id="445" r:id="rId5"/>
    <p:sldId id="448" r:id="rId6"/>
    <p:sldId id="473" r:id="rId7"/>
    <p:sldId id="459" r:id="rId8"/>
    <p:sldId id="468" r:id="rId9"/>
    <p:sldId id="1253" r:id="rId10"/>
    <p:sldId id="477" r:id="rId11"/>
    <p:sldId id="453" r:id="rId12"/>
    <p:sldId id="462" r:id="rId13"/>
    <p:sldId id="463" r:id="rId14"/>
    <p:sldId id="471" r:id="rId15"/>
    <p:sldId id="1254" r:id="rId16"/>
    <p:sldId id="472" r:id="rId17"/>
    <p:sldId id="467" r:id="rId18"/>
    <p:sldId id="475" r:id="rId19"/>
    <p:sldId id="1255" r:id="rId20"/>
    <p:sldId id="476" r:id="rId21"/>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006600"/>
    <a:srgbClr val="008000"/>
    <a:srgbClr val="FF6699"/>
    <a:srgbClr val="FFCCFF"/>
    <a:srgbClr val="FFFFCC"/>
    <a:srgbClr val="CCFFFF"/>
    <a:srgbClr val="FFFF99"/>
    <a:srgbClr val="FFCC9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73818" autoAdjust="0"/>
  </p:normalViewPr>
  <p:slideViewPr>
    <p:cSldViewPr snapToGrid="0">
      <p:cViewPr varScale="1">
        <p:scale>
          <a:sx n="81" d="100"/>
          <a:sy n="81" d="100"/>
        </p:scale>
        <p:origin x="2412" y="102"/>
      </p:cViewPr>
      <p:guideLst/>
    </p:cSldViewPr>
  </p:slideViewPr>
  <p:outlineViewPr>
    <p:cViewPr>
      <p:scale>
        <a:sx n="33" d="100"/>
        <a:sy n="33" d="100"/>
      </p:scale>
      <p:origin x="0" y="-6252"/>
    </p:cViewPr>
  </p:outlineViewPr>
  <p:notesTextViewPr>
    <p:cViewPr>
      <p:scale>
        <a:sx n="3" d="2"/>
        <a:sy n="3" d="2"/>
      </p:scale>
      <p:origin x="0" y="0"/>
    </p:cViewPr>
  </p:notesTextViewPr>
  <p:notesViewPr>
    <p:cSldViewPr snapToGrid="0">
      <p:cViewPr varScale="1">
        <p:scale>
          <a:sx n="56" d="100"/>
          <a:sy n="56" d="100"/>
        </p:scale>
        <p:origin x="268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5659" cy="498055"/>
          </a:xfrm>
          <a:prstGeom prst="rect">
            <a:avLst/>
          </a:prstGeom>
        </p:spPr>
        <p:txBody>
          <a:bodyPr vert="horz" lIns="91421" tIns="45710" rIns="91421" bIns="45710" rtlCol="0"/>
          <a:lstStyle>
            <a:lvl1pPr algn="l">
              <a:defRPr sz="1200"/>
            </a:lvl1pPr>
          </a:lstStyle>
          <a:p>
            <a:endParaRPr kumimoji="1" lang="ja-JP" altLang="en-US" dirty="0">
              <a:ea typeface="BIZ UDゴシック" panose="020B0400000000000000" pitchFamily="49" charset="-128"/>
            </a:endParaRPr>
          </a:p>
        </p:txBody>
      </p:sp>
      <p:sp>
        <p:nvSpPr>
          <p:cNvPr id="3" name="日付プレースホルダー 2"/>
          <p:cNvSpPr>
            <a:spLocks noGrp="1"/>
          </p:cNvSpPr>
          <p:nvPr>
            <p:ph type="dt" sz="quarter" idx="1"/>
          </p:nvPr>
        </p:nvSpPr>
        <p:spPr>
          <a:xfrm>
            <a:off x="3850445" y="1"/>
            <a:ext cx="2945659" cy="498055"/>
          </a:xfrm>
          <a:prstGeom prst="rect">
            <a:avLst/>
          </a:prstGeom>
        </p:spPr>
        <p:txBody>
          <a:bodyPr vert="horz" lIns="91421" tIns="45710" rIns="91421" bIns="45710" rtlCol="0"/>
          <a:lstStyle>
            <a:lvl1pPr algn="r">
              <a:defRPr sz="1200"/>
            </a:lvl1pPr>
          </a:lstStyle>
          <a:p>
            <a:fld id="{32DCD440-C21B-4EF5-A4D3-BB56BB656102}" type="datetimeFigureOut">
              <a:rPr kumimoji="1" lang="ja-JP" altLang="en-US" smtClean="0">
                <a:ea typeface="BIZ UDゴシック" panose="020B0400000000000000" pitchFamily="49" charset="-128"/>
              </a:rPr>
              <a:t>2026/6/5</a:t>
            </a:fld>
            <a:endParaRPr kumimoji="1" lang="ja-JP" altLang="en-US" dirty="0">
              <a:ea typeface="BIZ UDゴシック" panose="020B0400000000000000" pitchFamily="49" charset="-128"/>
            </a:endParaRPr>
          </a:p>
        </p:txBody>
      </p:sp>
      <p:sp>
        <p:nvSpPr>
          <p:cNvPr id="4" name="フッター プレースホルダー 3"/>
          <p:cNvSpPr>
            <a:spLocks noGrp="1"/>
          </p:cNvSpPr>
          <p:nvPr>
            <p:ph type="ftr" sz="quarter" idx="2"/>
          </p:nvPr>
        </p:nvSpPr>
        <p:spPr>
          <a:xfrm>
            <a:off x="2" y="9428584"/>
            <a:ext cx="2945659" cy="498055"/>
          </a:xfrm>
          <a:prstGeom prst="rect">
            <a:avLst/>
          </a:prstGeom>
        </p:spPr>
        <p:txBody>
          <a:bodyPr vert="horz" lIns="91421" tIns="45710" rIns="91421" bIns="45710" rtlCol="0" anchor="b"/>
          <a:lstStyle>
            <a:lvl1pPr algn="l">
              <a:defRPr sz="1200"/>
            </a:lvl1pPr>
          </a:lstStyle>
          <a:p>
            <a:endParaRPr kumimoji="1" lang="ja-JP" altLang="en-US" dirty="0">
              <a:ea typeface="BIZ UDゴシック" panose="020B0400000000000000" pitchFamily="49" charset="-128"/>
            </a:endParaRPr>
          </a:p>
        </p:txBody>
      </p:sp>
      <p:sp>
        <p:nvSpPr>
          <p:cNvPr id="5" name="スライド番号プレースホルダー 4"/>
          <p:cNvSpPr>
            <a:spLocks noGrp="1"/>
          </p:cNvSpPr>
          <p:nvPr>
            <p:ph type="sldNum" sz="quarter" idx="3"/>
          </p:nvPr>
        </p:nvSpPr>
        <p:spPr>
          <a:xfrm>
            <a:off x="3850445" y="9428584"/>
            <a:ext cx="2945659" cy="498055"/>
          </a:xfrm>
          <a:prstGeom prst="rect">
            <a:avLst/>
          </a:prstGeom>
        </p:spPr>
        <p:txBody>
          <a:bodyPr vert="horz" lIns="91421" tIns="45710" rIns="91421" bIns="45710" rtlCol="0" anchor="b"/>
          <a:lstStyle>
            <a:lvl1pPr algn="r">
              <a:defRPr sz="1200"/>
            </a:lvl1pPr>
          </a:lstStyle>
          <a:p>
            <a:fld id="{EA04D44B-18CE-49B1-81BD-BBDF30D86B47}" type="slidenum">
              <a:rPr kumimoji="1" lang="ja-JP" altLang="en-US" smtClean="0">
                <a:ea typeface="BIZ UDゴシック" panose="020B0400000000000000" pitchFamily="49" charset="-128"/>
              </a:rPr>
              <a:t>‹#›</a:t>
            </a:fld>
            <a:endParaRPr kumimoji="1" lang="ja-JP" altLang="en-US" dirty="0">
              <a:ea typeface="BIZ UDゴシック" panose="020B0400000000000000" pitchFamily="49" charset="-128"/>
            </a:endParaRPr>
          </a:p>
        </p:txBody>
      </p:sp>
    </p:spTree>
    <p:extLst>
      <p:ext uri="{BB962C8B-B14F-4D97-AF65-F5344CB8AC3E}">
        <p14:creationId xmlns:p14="http://schemas.microsoft.com/office/powerpoint/2010/main" val="2839878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5659" cy="498055"/>
          </a:xfrm>
          <a:prstGeom prst="rect">
            <a:avLst/>
          </a:prstGeom>
        </p:spPr>
        <p:txBody>
          <a:bodyPr vert="horz" lIns="91421" tIns="45710" rIns="91421" bIns="45710" rtlCol="0"/>
          <a:lstStyle>
            <a:lvl1pPr algn="l">
              <a:defRPr sz="1200">
                <a:ea typeface="BIZ UDゴシック" panose="020B0400000000000000" pitchFamily="49" charset="-128"/>
              </a:defRPr>
            </a:lvl1pPr>
          </a:lstStyle>
          <a:p>
            <a:endParaRPr lang="ja-JP" altLang="en-US" dirty="0"/>
          </a:p>
        </p:txBody>
      </p:sp>
      <p:sp>
        <p:nvSpPr>
          <p:cNvPr id="3" name="日付プレースホルダー 2"/>
          <p:cNvSpPr>
            <a:spLocks noGrp="1"/>
          </p:cNvSpPr>
          <p:nvPr>
            <p:ph type="dt" idx="1"/>
          </p:nvPr>
        </p:nvSpPr>
        <p:spPr>
          <a:xfrm>
            <a:off x="3850445" y="1"/>
            <a:ext cx="2945659" cy="498055"/>
          </a:xfrm>
          <a:prstGeom prst="rect">
            <a:avLst/>
          </a:prstGeom>
        </p:spPr>
        <p:txBody>
          <a:bodyPr vert="horz" lIns="91421" tIns="45710" rIns="91421" bIns="45710" rtlCol="0"/>
          <a:lstStyle>
            <a:lvl1pPr algn="r">
              <a:defRPr sz="1200">
                <a:ea typeface="BIZ UDゴシック" panose="020B0400000000000000" pitchFamily="49" charset="-128"/>
              </a:defRPr>
            </a:lvl1pPr>
          </a:lstStyle>
          <a:p>
            <a:fld id="{C6B2C924-E609-4431-B130-84FA06EF891B}" type="datetimeFigureOut">
              <a:rPr lang="ja-JP" altLang="en-US" smtClean="0"/>
              <a:pPr/>
              <a:t>2026/6/5</a:t>
            </a:fld>
            <a:endParaRPr lang="ja-JP" altLang="en-US" dirty="0"/>
          </a:p>
        </p:txBody>
      </p:sp>
      <p:sp>
        <p:nvSpPr>
          <p:cNvPr id="4" name="スライド イメージ プレースホルダー 3"/>
          <p:cNvSpPr>
            <a:spLocks noGrp="1" noRot="1" noChangeAspect="1"/>
          </p:cNvSpPr>
          <p:nvPr>
            <p:ph type="sldImg" idx="2"/>
          </p:nvPr>
        </p:nvSpPr>
        <p:spPr>
          <a:xfrm>
            <a:off x="1168400" y="1243013"/>
            <a:ext cx="4460875" cy="3346450"/>
          </a:xfrm>
          <a:prstGeom prst="rect">
            <a:avLst/>
          </a:prstGeom>
          <a:noFill/>
          <a:ln w="12700">
            <a:solidFill>
              <a:prstClr val="black"/>
            </a:solidFill>
          </a:ln>
        </p:spPr>
        <p:txBody>
          <a:bodyPr vert="horz" lIns="91421" tIns="45710" rIns="91421" bIns="45710" rtlCol="0" anchor="ctr"/>
          <a:lstStyle/>
          <a:p>
            <a:endParaRPr lang="ja-JP" altLang="en-US" dirty="0"/>
          </a:p>
        </p:txBody>
      </p:sp>
      <p:sp>
        <p:nvSpPr>
          <p:cNvPr id="5" name="ノート プレースホルダー 4"/>
          <p:cNvSpPr>
            <a:spLocks noGrp="1"/>
          </p:cNvSpPr>
          <p:nvPr>
            <p:ph type="body" sz="quarter" idx="3"/>
          </p:nvPr>
        </p:nvSpPr>
        <p:spPr>
          <a:xfrm>
            <a:off x="679768" y="4777196"/>
            <a:ext cx="5438140" cy="3908614"/>
          </a:xfrm>
          <a:prstGeom prst="rect">
            <a:avLst/>
          </a:prstGeom>
        </p:spPr>
        <p:txBody>
          <a:bodyPr vert="horz" lIns="91421" tIns="45710" rIns="91421" bIns="45710"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p:cNvSpPr>
            <a:spLocks noGrp="1"/>
          </p:cNvSpPr>
          <p:nvPr>
            <p:ph type="ftr" sz="quarter" idx="4"/>
          </p:nvPr>
        </p:nvSpPr>
        <p:spPr>
          <a:xfrm>
            <a:off x="2" y="9428584"/>
            <a:ext cx="2945659" cy="498055"/>
          </a:xfrm>
          <a:prstGeom prst="rect">
            <a:avLst/>
          </a:prstGeom>
        </p:spPr>
        <p:txBody>
          <a:bodyPr vert="horz" lIns="91421" tIns="45710" rIns="91421" bIns="45710" rtlCol="0" anchor="b"/>
          <a:lstStyle>
            <a:lvl1pPr algn="l">
              <a:defRPr sz="1200">
                <a:ea typeface="BIZ UDゴシック" panose="020B0400000000000000" pitchFamily="49" charset="-128"/>
              </a:defRPr>
            </a:lvl1pPr>
          </a:lstStyle>
          <a:p>
            <a:endParaRPr lang="ja-JP" altLang="en-US" dirty="0"/>
          </a:p>
        </p:txBody>
      </p:sp>
      <p:sp>
        <p:nvSpPr>
          <p:cNvPr id="7" name="スライド番号プレースホルダー 6"/>
          <p:cNvSpPr>
            <a:spLocks noGrp="1"/>
          </p:cNvSpPr>
          <p:nvPr>
            <p:ph type="sldNum" sz="quarter" idx="5"/>
          </p:nvPr>
        </p:nvSpPr>
        <p:spPr>
          <a:xfrm>
            <a:off x="3850445" y="9428584"/>
            <a:ext cx="2945659" cy="498055"/>
          </a:xfrm>
          <a:prstGeom prst="rect">
            <a:avLst/>
          </a:prstGeom>
        </p:spPr>
        <p:txBody>
          <a:bodyPr vert="horz" lIns="91421" tIns="45710" rIns="91421" bIns="45710" rtlCol="0" anchor="b"/>
          <a:lstStyle>
            <a:lvl1pPr algn="r">
              <a:defRPr sz="1200">
                <a:ea typeface="BIZ UDゴシック" panose="020B0400000000000000" pitchFamily="49" charset="-128"/>
              </a:defRPr>
            </a:lvl1pPr>
          </a:lstStyle>
          <a:p>
            <a:fld id="{184984E0-F49F-46EB-BF71-BD6138E2374E}" type="slidenum">
              <a:rPr lang="ja-JP" altLang="en-US" smtClean="0"/>
              <a:pPr/>
              <a:t>‹#›</a:t>
            </a:fld>
            <a:endParaRPr lang="ja-JP" altLang="en-US" dirty="0"/>
          </a:p>
        </p:txBody>
      </p:sp>
    </p:spTree>
    <p:extLst>
      <p:ext uri="{BB962C8B-B14F-4D97-AF65-F5344CB8AC3E}">
        <p14:creationId xmlns:p14="http://schemas.microsoft.com/office/powerpoint/2010/main" val="19258748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BIZ UDゴシック" panose="020B0400000000000000" pitchFamily="49" charset="-128"/>
        <a:cs typeface="+mn-cs"/>
      </a:defRPr>
    </a:lvl1pPr>
    <a:lvl2pPr marL="457200" algn="l" defTabSz="914400" rtl="0" eaLnBrk="1" latinLnBrk="0" hangingPunct="1">
      <a:defRPr kumimoji="1" sz="1200" kern="1200">
        <a:solidFill>
          <a:schemeClr val="tx1"/>
        </a:solidFill>
        <a:latin typeface="+mn-lt"/>
        <a:ea typeface="BIZ UDゴシック" panose="020B0400000000000000" pitchFamily="49" charset="-128"/>
        <a:cs typeface="+mn-cs"/>
      </a:defRPr>
    </a:lvl2pPr>
    <a:lvl3pPr marL="914400" algn="l" defTabSz="914400" rtl="0" eaLnBrk="1" latinLnBrk="0" hangingPunct="1">
      <a:defRPr kumimoji="1" sz="1200" kern="1200">
        <a:solidFill>
          <a:schemeClr val="tx1"/>
        </a:solidFill>
        <a:latin typeface="+mn-lt"/>
        <a:ea typeface="BIZ UDゴシック" panose="020B0400000000000000" pitchFamily="49" charset="-128"/>
        <a:cs typeface="+mn-cs"/>
      </a:defRPr>
    </a:lvl3pPr>
    <a:lvl4pPr marL="1371600" algn="l" defTabSz="914400" rtl="0" eaLnBrk="1" latinLnBrk="0" hangingPunct="1">
      <a:defRPr kumimoji="1" sz="1200" kern="1200">
        <a:solidFill>
          <a:schemeClr val="tx1"/>
        </a:solidFill>
        <a:latin typeface="+mn-lt"/>
        <a:ea typeface="BIZ UDゴシック" panose="020B0400000000000000" pitchFamily="49" charset="-128"/>
        <a:cs typeface="+mn-cs"/>
      </a:defRPr>
    </a:lvl4pPr>
    <a:lvl5pPr marL="1828800" algn="l" defTabSz="914400" rtl="0" eaLnBrk="1" latinLnBrk="0" hangingPunct="1">
      <a:defRPr kumimoji="1" sz="1200" kern="1200">
        <a:solidFill>
          <a:schemeClr val="tx1"/>
        </a:solidFill>
        <a:latin typeface="+mn-lt"/>
        <a:ea typeface="BIZ UDゴシック" panose="020B0400000000000000"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a:ln/>
        </p:spPr>
      </p:sp>
      <p:sp>
        <p:nvSpPr>
          <p:cNvPr id="74755"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solidFill>
                  <a:schemeClr val="tx1"/>
                </a:solidFill>
                <a:latin typeface="BIZ UDゴシック" panose="020B0400000000000000" pitchFamily="49" charset="-128"/>
              </a:rPr>
              <a:t>　人権同和教育課ｅ</a:t>
            </a:r>
            <a:r>
              <a:rPr lang="en-US" altLang="ja-JP" dirty="0">
                <a:solidFill>
                  <a:schemeClr val="tx1"/>
                </a:solidFill>
                <a:latin typeface="BIZ UDゴシック" panose="020B0400000000000000" pitchFamily="49" charset="-128"/>
              </a:rPr>
              <a:t>-</a:t>
            </a:r>
            <a:r>
              <a:rPr lang="ja-JP" altLang="en-US" dirty="0">
                <a:solidFill>
                  <a:schemeClr val="tx1"/>
                </a:solidFill>
                <a:latin typeface="BIZ UDゴシック" panose="020B0400000000000000" pitchFamily="49" charset="-128"/>
              </a:rPr>
              <a:t>コンテンツ</a:t>
            </a:r>
            <a:r>
              <a:rPr lang="en-US" altLang="ja-JP" dirty="0">
                <a:solidFill>
                  <a:schemeClr val="tx1"/>
                </a:solidFill>
                <a:latin typeface="BIZ UDゴシック" panose="020B0400000000000000" pitchFamily="49" charset="-128"/>
              </a:rPr>
              <a:t>No.17</a:t>
            </a:r>
          </a:p>
          <a:p>
            <a:r>
              <a:rPr lang="ja-JP" altLang="en-US" dirty="0">
                <a:solidFill>
                  <a:schemeClr val="tx1"/>
                </a:solidFill>
                <a:latin typeface="BIZ UDゴシック" panose="020B0400000000000000" pitchFamily="49" charset="-128"/>
              </a:rPr>
              <a:t>　　「</a:t>
            </a:r>
            <a:r>
              <a:rPr lang="ja-JP" altLang="en-US" spc="-151" dirty="0">
                <a:latin typeface="BIZ UDゴシック" panose="020B0400000000000000" pitchFamily="49" charset="-128"/>
              </a:rPr>
              <a:t>自殺予防教育を支える人権教育</a:t>
            </a:r>
            <a:r>
              <a:rPr lang="ja-JP" altLang="en-US" dirty="0">
                <a:solidFill>
                  <a:schemeClr val="tx1"/>
                </a:solidFill>
                <a:latin typeface="BIZ UDゴシック" panose="020B0400000000000000" pitchFamily="49" charset="-128"/>
              </a:rPr>
              <a:t>」</a:t>
            </a:r>
          </a:p>
        </p:txBody>
      </p:sp>
      <p:sp>
        <p:nvSpPr>
          <p:cNvPr id="74756"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617">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7552" indent="-287276" defTabSz="912617">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50691" indent="-230138" defTabSz="912617">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10966" indent="-230138" defTabSz="912617">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71243" indent="-230138" defTabSz="912617">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28344" indent="-230138" defTabSz="912617"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85446" indent="-230138" defTabSz="912617"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42548" indent="-230138" defTabSz="912617"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99649" indent="-230138" defTabSz="912617"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E56C5FEA-64CA-482B-9545-867AF59F6823}" type="slidenum">
              <a:rPr lang="en-US" altLang="ja-JP" smtClean="0">
                <a:solidFill>
                  <a:srgbClr val="000000"/>
                </a:solidFill>
                <a:ea typeface="BIZ UDゴシック" panose="020B0400000000000000" pitchFamily="49" charset="-128"/>
              </a:rPr>
              <a:pPr>
                <a:spcBef>
                  <a:spcPct val="0"/>
                </a:spcBef>
              </a:pPr>
              <a:t>1</a:t>
            </a:fld>
            <a:endParaRPr lang="en-US" altLang="ja-JP" dirty="0">
              <a:solidFill>
                <a:srgbClr val="000000"/>
              </a:solidFill>
              <a:ea typeface="BIZ UDゴシック" panose="020B0400000000000000" pitchFamily="49" charset="-128"/>
            </a:endParaRPr>
          </a:p>
        </p:txBody>
      </p:sp>
    </p:spTree>
    <p:extLst>
      <p:ext uri="{BB962C8B-B14F-4D97-AF65-F5344CB8AC3E}">
        <p14:creationId xmlns:p14="http://schemas.microsoft.com/office/powerpoint/2010/main" val="1482106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solidFill>
                  <a:schemeClr val="tx1"/>
                </a:solidFill>
                <a:latin typeface="BIZ UDゴシック" panose="020B0400000000000000" pitchFamily="49" charset="-128"/>
              </a:rPr>
              <a:t>　</a:t>
            </a:r>
            <a:r>
              <a:rPr lang="ja-JP" altLang="ja-JP" dirty="0">
                <a:solidFill>
                  <a:schemeClr val="tx1"/>
                </a:solidFill>
                <a:latin typeface="BIZ UDゴシック" panose="020B0400000000000000" pitchFamily="49" charset="-128"/>
              </a:rPr>
              <a:t>日頃</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実施している道徳や保健体育等の教育活動の中には</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「生命を尊重する教育」や「心身の健康を育む教育」など</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自殺予防に焦点化した教育の基盤となる内容が多く含まれています</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まさに自殺予防教育の下地づくりの教育であり</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このことを認識して実施することで</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抵抗感</a:t>
            </a:r>
            <a:r>
              <a:rPr lang="ja-JP" altLang="en-US" dirty="0">
                <a:solidFill>
                  <a:schemeClr val="tx1"/>
                </a:solidFill>
                <a:latin typeface="BIZ UDゴシック" panose="020B0400000000000000" pitchFamily="49" charset="-128"/>
              </a:rPr>
              <a:t>を少なくし、</a:t>
            </a:r>
            <a:r>
              <a:rPr lang="ja-JP" altLang="ja-JP" dirty="0">
                <a:solidFill>
                  <a:schemeClr val="tx1"/>
                </a:solidFill>
                <a:latin typeface="BIZ UDゴシック" panose="020B0400000000000000" pitchFamily="49" charset="-128"/>
              </a:rPr>
              <a:t>効果的に自殺予防教育を推進することができます。</a:t>
            </a:r>
            <a:endParaRPr lang="en-US" altLang="ja-JP" dirty="0">
              <a:solidFill>
                <a:schemeClr val="tx1"/>
              </a:solidFill>
              <a:latin typeface="BIZ UDゴシック" panose="020B0400000000000000" pitchFamily="49" charset="-128"/>
            </a:endParaRPr>
          </a:p>
          <a:p>
            <a:r>
              <a:rPr lang="ja-JP" altLang="en-US" dirty="0">
                <a:solidFill>
                  <a:schemeClr val="tx1"/>
                </a:solidFill>
                <a:latin typeface="BIZ UDゴシック" panose="020B0400000000000000" pitchFamily="49" charset="-128"/>
              </a:rPr>
              <a:t>　</a:t>
            </a:r>
            <a:r>
              <a:rPr lang="ja-JP" altLang="ja-JP" dirty="0">
                <a:solidFill>
                  <a:schemeClr val="tx1"/>
                </a:solidFill>
                <a:latin typeface="BIZ UDゴシック" panose="020B0400000000000000" pitchFamily="49" charset="-128"/>
              </a:rPr>
              <a:t>また</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下地づくりの教育活動を充実させるためには</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児童生徒の些細な言葉から個々の置かれた状況や心理状態に思いをめぐらす感性を高めることや</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困ったときには何でも相談できる信頼関係づくり</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相談しやすい雰囲気づくり</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保健室・教育相談室等を気軽に利用しやすい所にする居場所づくりなど</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児童生徒の心に寄り添うといった環境づくりが重要になります。</a:t>
            </a:r>
            <a:endParaRPr lang="en-US" altLang="ja-JP" dirty="0">
              <a:solidFill>
                <a:schemeClr val="tx1"/>
              </a:solidFill>
              <a:latin typeface="BIZ UDゴシック" panose="020B0400000000000000" pitchFamily="49" charset="-128"/>
            </a:endParaRPr>
          </a:p>
          <a:p>
            <a:r>
              <a:rPr lang="ja-JP" altLang="en-US" dirty="0">
                <a:solidFill>
                  <a:schemeClr val="tx1"/>
                </a:solidFill>
                <a:latin typeface="BIZ UDゴシック" panose="020B0400000000000000" pitchFamily="49" charset="-128"/>
              </a:rPr>
              <a:t>　</a:t>
            </a:r>
            <a:endParaRPr lang="en-US" altLang="ja-JP" dirty="0">
              <a:solidFill>
                <a:schemeClr val="tx1"/>
              </a:solidFill>
              <a:latin typeface="BIZ UDゴシック" panose="020B0400000000000000" pitchFamily="49" charset="-128"/>
            </a:endParaRPr>
          </a:p>
          <a:p>
            <a:r>
              <a:rPr lang="ja-JP" altLang="en-US" dirty="0">
                <a:solidFill>
                  <a:schemeClr val="tx1"/>
                </a:solidFill>
                <a:latin typeface="BIZ UDゴシック" panose="020B0400000000000000" pitchFamily="49" charset="-128"/>
              </a:rPr>
              <a:t>　自殺予防教育の下地づくりとなる教育活動の充実は、全ての児童生徒が生き生きと学校生活を送るために大切なことであり、「自分も大切。他の人も大切。」という人権尊重の精神があふれる学校は、これらの教育をより一層効果的に推進することができます。</a:t>
            </a:r>
            <a:endParaRPr kumimoji="1" lang="ja-JP" altLang="en-US" dirty="0">
              <a:solidFill>
                <a:schemeClr val="tx1"/>
              </a:solidFill>
              <a:latin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10</a:t>
            </a:fld>
            <a:endParaRPr kumimoji="1" lang="ja-JP" altLang="en-US"/>
          </a:p>
        </p:txBody>
      </p:sp>
    </p:spTree>
    <p:extLst>
      <p:ext uri="{BB962C8B-B14F-4D97-AF65-F5344CB8AC3E}">
        <p14:creationId xmlns:p14="http://schemas.microsoft.com/office/powerpoint/2010/main" val="1723698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BIZ UDゴシック" panose="020B0400000000000000" pitchFamily="49" charset="-128"/>
              </a:rPr>
              <a:t>　</a:t>
            </a:r>
            <a:r>
              <a:rPr lang="ja-JP" altLang="ja-JP" dirty="0">
                <a:latin typeface="BIZ UDゴシック" panose="020B0400000000000000" pitchFamily="49" charset="-128"/>
              </a:rPr>
              <a:t>日常の教育活動の中には</a:t>
            </a:r>
            <a:r>
              <a:rPr lang="ja-JP" altLang="en-US" dirty="0">
                <a:latin typeface="BIZ UDゴシック" panose="020B0400000000000000" pitchFamily="49" charset="-128"/>
              </a:rPr>
              <a:t>、</a:t>
            </a:r>
            <a:r>
              <a:rPr lang="ja-JP" altLang="ja-JP" dirty="0">
                <a:latin typeface="BIZ UDゴシック" panose="020B0400000000000000" pitchFamily="49" charset="-128"/>
              </a:rPr>
              <a:t>児童生徒の心身の状況やその変化に対して</a:t>
            </a:r>
            <a:r>
              <a:rPr lang="ja-JP" altLang="en-US" dirty="0">
                <a:latin typeface="BIZ UDゴシック" panose="020B0400000000000000" pitchFamily="49" charset="-128"/>
              </a:rPr>
              <a:t>、</a:t>
            </a:r>
            <a:r>
              <a:rPr lang="ja-JP" altLang="ja-JP" dirty="0">
                <a:latin typeface="BIZ UDゴシック" panose="020B0400000000000000" pitchFamily="49" charset="-128"/>
              </a:rPr>
              <a:t>「あれ？」と違和感に気付くことができる場面がたくさんあ</a:t>
            </a:r>
            <a:r>
              <a:rPr lang="ja-JP" altLang="en-US" dirty="0">
                <a:latin typeface="BIZ UDゴシック" panose="020B0400000000000000" pitchFamily="49" charset="-128"/>
              </a:rPr>
              <a:t>ります。児童生徒の些細な言動を見逃さないことが、まず大切です。</a:t>
            </a:r>
            <a:endParaRPr lang="en-US" altLang="ja-JP" dirty="0">
              <a:latin typeface="BIZ UDゴシック" panose="020B0400000000000000" pitchFamily="49" charset="-128"/>
            </a:endParaRPr>
          </a:p>
          <a:p>
            <a:r>
              <a:rPr lang="ja-JP" altLang="en-US" dirty="0">
                <a:latin typeface="BIZ UDゴシック" panose="020B0400000000000000" pitchFamily="49" charset="-128"/>
              </a:rPr>
              <a:t>　教職員は、登下校時や、朝の会・帰りの会、授業中、休み時間等、</a:t>
            </a:r>
            <a:r>
              <a:rPr lang="ja-JP" altLang="ja-JP" dirty="0">
                <a:latin typeface="BIZ UDゴシック" panose="020B0400000000000000" pitchFamily="49" charset="-128"/>
              </a:rPr>
              <a:t>多くの場面を捉えて</a:t>
            </a:r>
            <a:r>
              <a:rPr lang="ja-JP" altLang="en-US" dirty="0">
                <a:latin typeface="BIZ UDゴシック" panose="020B0400000000000000" pitchFamily="49" charset="-128"/>
              </a:rPr>
              <a:t>、「見つめる」観察ポイントを用いて、</a:t>
            </a:r>
            <a:r>
              <a:rPr lang="ja-JP" altLang="ja-JP" dirty="0">
                <a:latin typeface="BIZ UDゴシック" panose="020B0400000000000000" pitchFamily="49" charset="-128"/>
              </a:rPr>
              <a:t>児童生徒の些細な変化を見逃さず</a:t>
            </a:r>
            <a:r>
              <a:rPr lang="ja-JP" altLang="en-US" dirty="0">
                <a:latin typeface="BIZ UDゴシック" panose="020B0400000000000000" pitchFamily="49" charset="-128"/>
              </a:rPr>
              <a:t>、</a:t>
            </a:r>
            <a:r>
              <a:rPr lang="ja-JP" altLang="ja-JP" dirty="0">
                <a:latin typeface="BIZ UDゴシック" panose="020B0400000000000000" pitchFamily="49" charset="-128"/>
              </a:rPr>
              <a:t>児童生徒一人一人を</a:t>
            </a:r>
            <a:r>
              <a:rPr lang="ja-JP" altLang="en-US" dirty="0">
                <a:latin typeface="BIZ UDゴシック" panose="020B0400000000000000" pitchFamily="49" charset="-128"/>
              </a:rPr>
              <a:t>見つめ、生きづらさを抱える児童生徒のサインに気付くようにしたいものです。</a:t>
            </a:r>
          </a:p>
          <a:p>
            <a:endParaRPr lang="ja-JP" altLang="ja-JP" dirty="0">
              <a:latin typeface="BIZ UDゴシック" panose="020B0400000000000000"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11</a:t>
            </a:fld>
            <a:endParaRPr kumimoji="1" lang="ja-JP" altLang="en-US"/>
          </a:p>
        </p:txBody>
      </p:sp>
    </p:spTree>
    <p:extLst>
      <p:ext uri="{BB962C8B-B14F-4D97-AF65-F5344CB8AC3E}">
        <p14:creationId xmlns:p14="http://schemas.microsoft.com/office/powerpoint/2010/main" val="4145412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046">
              <a:defRPr/>
            </a:pPr>
            <a:r>
              <a:rPr lang="ja-JP" altLang="en-US" dirty="0">
                <a:solidFill>
                  <a:schemeClr val="tx1"/>
                </a:solidFill>
                <a:latin typeface="BIZ UDゴシック" panose="020B0400000000000000" pitchFamily="49" charset="-128"/>
              </a:rPr>
              <a:t>　信頼感のない人間関係では、児童生徒は心のＳＯＳを出せません。児童生徒の中に「あの先生なら助けてくれる」という思いがあるからこそ救いを求める叫びを発します。</a:t>
            </a:r>
            <a:endParaRPr lang="en-US" altLang="ja-JP" dirty="0">
              <a:solidFill>
                <a:schemeClr val="tx1"/>
              </a:solidFill>
              <a:latin typeface="BIZ UDゴシック" panose="020B0400000000000000" pitchFamily="49" charset="-128"/>
            </a:endParaRPr>
          </a:p>
          <a:p>
            <a:pPr defTabSz="917046">
              <a:defRPr/>
            </a:pPr>
            <a:r>
              <a:rPr lang="ja-JP" altLang="en-US" dirty="0">
                <a:solidFill>
                  <a:schemeClr val="tx1"/>
                </a:solidFill>
                <a:latin typeface="BIZ UDゴシック" panose="020B0400000000000000" pitchFamily="49" charset="-128"/>
              </a:rPr>
              <a:t>　児童生徒から「死にたい」と訴えられたり、自殺念慮を表現した児童生徒に出会ったとき、教師自身が不安になったり、その気持ちを否定したくなって、「大丈夫、頑張れば元気になる」などと安易に励ましたり、「死ぬなんて馬鹿なことを考えるな」などと叱ったりしがちです。</a:t>
            </a:r>
            <a:endParaRPr lang="en-US" altLang="ja-JP" dirty="0">
              <a:solidFill>
                <a:schemeClr val="tx1"/>
              </a:solidFill>
              <a:latin typeface="BIZ UDゴシック" panose="020B0400000000000000" pitchFamily="49" charset="-128"/>
            </a:endParaRPr>
          </a:p>
          <a:p>
            <a:pPr defTabSz="917046">
              <a:defRPr/>
            </a:pPr>
            <a:r>
              <a:rPr lang="ja-JP" altLang="en-US" dirty="0">
                <a:solidFill>
                  <a:schemeClr val="tx1"/>
                </a:solidFill>
                <a:latin typeface="BIZ UDゴシック" panose="020B0400000000000000" pitchFamily="49" charset="-128"/>
              </a:rPr>
              <a:t>　しかし、それでは、せっかく開き始めた心が閉ざされてしまいます。自殺念慮を表現した児童生徒への対応においては、次のような</a:t>
            </a:r>
            <a:r>
              <a:rPr lang="en-US" altLang="ja-JP" dirty="0">
                <a:solidFill>
                  <a:schemeClr val="tx1"/>
                </a:solidFill>
                <a:latin typeface="BIZ UDゴシック" panose="020B0400000000000000" pitchFamily="49" charset="-128"/>
              </a:rPr>
              <a:t>TALK</a:t>
            </a:r>
            <a:r>
              <a:rPr lang="ja-JP" altLang="en-US" dirty="0">
                <a:solidFill>
                  <a:schemeClr val="tx1"/>
                </a:solidFill>
                <a:latin typeface="BIZ UDゴシック" panose="020B0400000000000000" pitchFamily="49" charset="-128"/>
              </a:rPr>
              <a:t>の原則が求められます。</a:t>
            </a:r>
            <a:endParaRPr lang="en-US" altLang="ja-JP" dirty="0">
              <a:solidFill>
                <a:schemeClr val="tx1"/>
              </a:solidFill>
              <a:latin typeface="BIZ UDゴシック" panose="020B0400000000000000" pitchFamily="49" charset="-128"/>
            </a:endParaRPr>
          </a:p>
          <a:p>
            <a:pPr defTabSz="917046">
              <a:defRPr/>
            </a:pPr>
            <a:r>
              <a:rPr lang="ja-JP" altLang="en-US" dirty="0">
                <a:solidFill>
                  <a:schemeClr val="tx1"/>
                </a:solidFill>
                <a:latin typeface="BIZ UDゴシック" panose="020B0400000000000000" pitchFamily="49" charset="-128"/>
              </a:rPr>
              <a:t>　</a:t>
            </a:r>
            <a:r>
              <a:rPr lang="ja-JP" altLang="ja-JP" dirty="0">
                <a:solidFill>
                  <a:schemeClr val="tx1"/>
                </a:solidFill>
                <a:latin typeface="BIZ UDゴシック" panose="020B0400000000000000" pitchFamily="49" charset="-128"/>
              </a:rPr>
              <a:t>ＴＡＬＫ（トーク）の原則</a:t>
            </a:r>
            <a:r>
              <a:rPr lang="ja-JP" altLang="en-US" dirty="0">
                <a:solidFill>
                  <a:schemeClr val="tx1"/>
                </a:solidFill>
                <a:latin typeface="BIZ UDゴシック" panose="020B0400000000000000" pitchFamily="49" charset="-128"/>
              </a:rPr>
              <a:t>とは</a:t>
            </a:r>
          </a:p>
          <a:p>
            <a:pPr defTabSz="917046">
              <a:defRPr/>
            </a:pPr>
            <a:r>
              <a:rPr lang="ja-JP" altLang="ja-JP" dirty="0">
                <a:solidFill>
                  <a:schemeClr val="tx1"/>
                </a:solidFill>
                <a:latin typeface="BIZ UDゴシック" panose="020B0400000000000000" pitchFamily="49" charset="-128"/>
              </a:rPr>
              <a:t>◆　</a:t>
            </a:r>
            <a:r>
              <a:rPr lang="en-US" altLang="ja-JP" dirty="0">
                <a:solidFill>
                  <a:schemeClr val="tx1"/>
                </a:solidFill>
                <a:latin typeface="BIZ UDゴシック" panose="020B0400000000000000" pitchFamily="49" charset="-128"/>
              </a:rPr>
              <a:t>Tell</a:t>
            </a:r>
            <a:r>
              <a:rPr lang="ja-JP" altLang="ja-JP" dirty="0">
                <a:solidFill>
                  <a:schemeClr val="tx1"/>
                </a:solidFill>
                <a:latin typeface="BIZ UDゴシック" panose="020B0400000000000000" pitchFamily="49" charset="-128"/>
              </a:rPr>
              <a:t>：言葉に出して心配していることを伝える。「あなたのことがとても心配だよ。」と</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はっきりと言葉に出して伝え</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その際は</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a:t>
            </a:r>
            <a:r>
              <a:rPr lang="en-US" altLang="ja-JP" dirty="0">
                <a:solidFill>
                  <a:schemeClr val="tx1"/>
                </a:solidFill>
                <a:latin typeface="BIZ UDゴシック" panose="020B0400000000000000" pitchFamily="49" charset="-128"/>
              </a:rPr>
              <a:t>I</a:t>
            </a:r>
            <a:r>
              <a:rPr lang="ja-JP" altLang="ja-JP" dirty="0">
                <a:solidFill>
                  <a:schemeClr val="tx1"/>
                </a:solidFill>
                <a:latin typeface="BIZ UDゴシック" panose="020B0400000000000000" pitchFamily="49" charset="-128"/>
              </a:rPr>
              <a:t>（アイ）メッセージ」（「私がそう思っている」）で伝えましょう。</a:t>
            </a:r>
          </a:p>
          <a:p>
            <a:r>
              <a:rPr lang="ja-JP" altLang="ja-JP" dirty="0">
                <a:solidFill>
                  <a:schemeClr val="tx1"/>
                </a:solidFill>
                <a:latin typeface="BIZ UDゴシック" panose="020B0400000000000000" pitchFamily="49" charset="-128"/>
              </a:rPr>
              <a:t>◆　</a:t>
            </a:r>
            <a:r>
              <a:rPr lang="en-US" altLang="ja-JP" dirty="0">
                <a:solidFill>
                  <a:schemeClr val="tx1"/>
                </a:solidFill>
                <a:latin typeface="BIZ UDゴシック" panose="020B0400000000000000" pitchFamily="49" charset="-128"/>
              </a:rPr>
              <a:t>Ask</a:t>
            </a:r>
            <a:r>
              <a:rPr lang="ja-JP" altLang="ja-JP" dirty="0">
                <a:solidFill>
                  <a:schemeClr val="tx1"/>
                </a:solidFill>
                <a:latin typeface="BIZ UDゴシック" panose="020B0400000000000000" pitchFamily="49" charset="-128"/>
              </a:rPr>
              <a:t>：「死にたい」という気持ちについて</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率直に尋ねる。「死にたいと思っているの？」「どんなときに死にたいと思ってしまうの？」と率直に尋ねましょう。</a:t>
            </a:r>
          </a:p>
          <a:p>
            <a:r>
              <a:rPr lang="ja-JP" altLang="ja-JP" dirty="0">
                <a:solidFill>
                  <a:schemeClr val="tx1"/>
                </a:solidFill>
                <a:latin typeface="BIZ UDゴシック" panose="020B0400000000000000" pitchFamily="49" charset="-128"/>
              </a:rPr>
              <a:t>◆　</a:t>
            </a:r>
            <a:r>
              <a:rPr lang="en-US" altLang="ja-JP" dirty="0">
                <a:solidFill>
                  <a:schemeClr val="tx1"/>
                </a:solidFill>
                <a:latin typeface="BIZ UDゴシック" panose="020B0400000000000000" pitchFamily="49" charset="-128"/>
              </a:rPr>
              <a:t>Listen</a:t>
            </a:r>
            <a:r>
              <a:rPr lang="ja-JP" altLang="ja-JP" dirty="0">
                <a:solidFill>
                  <a:schemeClr val="tx1"/>
                </a:solidFill>
                <a:latin typeface="BIZ UDゴシック" panose="020B0400000000000000" pitchFamily="49" charset="-128"/>
              </a:rPr>
              <a:t>：絶望的な気持ちを傾聴する。話をさえぎらず</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耳と目と心を児童生徒の声に傾けます。助言したくなりますが</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まずはひたすら聴きましょう。</a:t>
            </a:r>
          </a:p>
          <a:p>
            <a:r>
              <a:rPr lang="ja-JP" altLang="ja-JP" dirty="0">
                <a:solidFill>
                  <a:schemeClr val="tx1"/>
                </a:solidFill>
                <a:latin typeface="BIZ UDゴシック" panose="020B0400000000000000" pitchFamily="49" charset="-128"/>
              </a:rPr>
              <a:t>◆　</a:t>
            </a:r>
            <a:r>
              <a:rPr lang="en-US" altLang="ja-JP" dirty="0">
                <a:solidFill>
                  <a:schemeClr val="tx1"/>
                </a:solidFill>
                <a:latin typeface="BIZ UDゴシック" panose="020B0400000000000000" pitchFamily="49" charset="-128"/>
              </a:rPr>
              <a:t>Keep safe</a:t>
            </a:r>
            <a:r>
              <a:rPr lang="ja-JP" altLang="ja-JP" dirty="0">
                <a:solidFill>
                  <a:schemeClr val="tx1"/>
                </a:solidFill>
                <a:latin typeface="BIZ UDゴシック" panose="020B0400000000000000" pitchFamily="49" charset="-128"/>
              </a:rPr>
              <a:t>：安全を確保する。</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危ない！」と感じたら</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その児童生徒を一人にせず</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寄り添い</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安全を確保した上で</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すぐに専門家へつなげましょう。</a:t>
            </a:r>
            <a:r>
              <a:rPr lang="ja-JP" altLang="en-US" dirty="0">
                <a:solidFill>
                  <a:schemeClr val="tx1"/>
                </a:solidFill>
                <a:latin typeface="BIZ UDゴシック" panose="020B0400000000000000" pitchFamily="49" charset="-128"/>
              </a:rPr>
              <a:t>　　</a:t>
            </a:r>
            <a:endParaRPr kumimoji="1" lang="ja-JP" altLang="en-US" b="0" dirty="0">
              <a:solidFill>
                <a:schemeClr val="tx1"/>
              </a:solidFill>
              <a:latin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12</a:t>
            </a:fld>
            <a:endParaRPr kumimoji="1" lang="ja-JP" altLang="en-US"/>
          </a:p>
        </p:txBody>
      </p:sp>
    </p:spTree>
    <p:extLst>
      <p:ext uri="{BB962C8B-B14F-4D97-AF65-F5344CB8AC3E}">
        <p14:creationId xmlns:p14="http://schemas.microsoft.com/office/powerpoint/2010/main" val="3102331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3120">
              <a:defRPr/>
            </a:pPr>
            <a:r>
              <a:rPr lang="ja-JP" altLang="en-US" dirty="0">
                <a:solidFill>
                  <a:schemeClr val="tx1"/>
                </a:solidFill>
                <a:latin typeface="BIZ UDゴシック" panose="020B0400000000000000" pitchFamily="49" charset="-128"/>
              </a:rPr>
              <a:t>　</a:t>
            </a:r>
            <a:r>
              <a:rPr lang="ja-JP" altLang="ja-JP" dirty="0">
                <a:solidFill>
                  <a:schemeClr val="tx1"/>
                </a:solidFill>
                <a:latin typeface="BIZ UDゴシック" panose="020B0400000000000000" pitchFamily="49" charset="-128"/>
              </a:rPr>
              <a:t>ＴＡＬＫ（トーク）の原則</a:t>
            </a:r>
            <a:r>
              <a:rPr lang="ja-JP" altLang="en-US" dirty="0">
                <a:solidFill>
                  <a:schemeClr val="tx1"/>
                </a:solidFill>
                <a:latin typeface="BIZ UDゴシック" panose="020B0400000000000000" pitchFamily="49" charset="-128"/>
              </a:rPr>
              <a:t>の「</a:t>
            </a:r>
            <a:r>
              <a:rPr lang="en-US" altLang="ja-JP" dirty="0">
                <a:solidFill>
                  <a:schemeClr val="tx1"/>
                </a:solidFill>
                <a:latin typeface="BIZ UDゴシック" panose="020B0400000000000000" pitchFamily="49" charset="-128"/>
              </a:rPr>
              <a:t>Tell</a:t>
            </a:r>
            <a:r>
              <a:rPr lang="ja-JP" altLang="en-US" dirty="0">
                <a:solidFill>
                  <a:schemeClr val="tx1"/>
                </a:solidFill>
                <a:latin typeface="BIZ UDゴシック" panose="020B0400000000000000" pitchFamily="49" charset="-128"/>
              </a:rPr>
              <a:t>」「</a:t>
            </a:r>
            <a:r>
              <a:rPr lang="en-US" altLang="ja-JP" dirty="0">
                <a:solidFill>
                  <a:schemeClr val="tx1"/>
                </a:solidFill>
                <a:latin typeface="BIZ UDゴシック" panose="020B0400000000000000" pitchFamily="49" charset="-128"/>
              </a:rPr>
              <a:t>Ask </a:t>
            </a:r>
            <a:r>
              <a:rPr lang="ja-JP" altLang="en-US" dirty="0">
                <a:solidFill>
                  <a:schemeClr val="tx1"/>
                </a:solidFill>
                <a:latin typeface="BIZ UDゴシック" panose="020B0400000000000000" pitchFamily="49" charset="-128"/>
              </a:rPr>
              <a:t>」の具体例を説明します。</a:t>
            </a:r>
            <a:endParaRPr lang="en-US" altLang="ja-JP" dirty="0">
              <a:solidFill>
                <a:schemeClr val="tx1"/>
              </a:solidFill>
              <a:latin typeface="BIZ UDゴシック" panose="020B0400000000000000" pitchFamily="49" charset="-128"/>
            </a:endParaRPr>
          </a:p>
          <a:p>
            <a:pPr defTabSz="913120">
              <a:defRPr/>
            </a:pPr>
            <a:r>
              <a:rPr lang="ja-JP" altLang="en-US" dirty="0">
                <a:solidFill>
                  <a:schemeClr val="tx1"/>
                </a:solidFill>
                <a:latin typeface="BIZ UDゴシック" panose="020B0400000000000000" pitchFamily="49" charset="-128"/>
              </a:rPr>
              <a:t>　心配な児童生徒への言葉かけ例のポイントとしては、まず、「眠れてる？」「ごはんは食べられてる？」など体調や日常生活のことから触れることです。そして、「どんなことがつらいのかな？」「いつからなの？」という言葉で、不安、苦痛などの感情を聴き、受容・傾聴していきます。そして、「今もそういう気持ちになる？」と素直に質問することです。</a:t>
            </a:r>
            <a:endParaRPr kumimoji="1" lang="ja-JP" altLang="en-US" dirty="0">
              <a:solidFill>
                <a:schemeClr val="tx1"/>
              </a:solidFill>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13</a:t>
            </a:fld>
            <a:endParaRPr kumimoji="1" lang="ja-JP" altLang="en-US"/>
          </a:p>
        </p:txBody>
      </p:sp>
    </p:spTree>
    <p:extLst>
      <p:ext uri="{BB962C8B-B14F-4D97-AF65-F5344CB8AC3E}">
        <p14:creationId xmlns:p14="http://schemas.microsoft.com/office/powerpoint/2010/main" val="459047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3120">
              <a:defRPr/>
            </a:pPr>
            <a:r>
              <a:rPr lang="ja-JP" altLang="en-US" dirty="0">
                <a:solidFill>
                  <a:schemeClr val="tx1"/>
                </a:solidFill>
                <a:latin typeface="BIZ UDゴシック" panose="020B0400000000000000" pitchFamily="49" charset="-128"/>
              </a:rPr>
              <a:t>　ＴＡＬＫ（トーク）の原則の「</a:t>
            </a:r>
            <a:r>
              <a:rPr lang="en-US" altLang="ja-JP" dirty="0">
                <a:solidFill>
                  <a:schemeClr val="tx1"/>
                </a:solidFill>
                <a:latin typeface="BIZ UDゴシック" panose="020B0400000000000000" pitchFamily="49" charset="-128"/>
              </a:rPr>
              <a:t>Listen</a:t>
            </a:r>
            <a:r>
              <a:rPr lang="ja-JP" altLang="en-US" dirty="0">
                <a:solidFill>
                  <a:schemeClr val="tx1"/>
                </a:solidFill>
                <a:latin typeface="BIZ UDゴシック" panose="020B0400000000000000" pitchFamily="49" charset="-128"/>
              </a:rPr>
              <a:t>」では、受け止める教職員側のコミュニケーションスキル「受容」と「傾聴」の姿勢が必要です。</a:t>
            </a:r>
          </a:p>
          <a:p>
            <a:pPr defTabSz="913120">
              <a:defRPr/>
            </a:pPr>
            <a:r>
              <a:rPr lang="ja-JP" altLang="en-US" dirty="0">
                <a:solidFill>
                  <a:schemeClr val="tx1"/>
                </a:solidFill>
                <a:latin typeface="BIZ UDゴシック" panose="020B0400000000000000" pitchFamily="49" charset="-128"/>
              </a:rPr>
              <a:t>　特に大切なことは、ジャッジしない、ありのままに受け止める、アドバイスしない、児童生徒の気持ちを勝手に想像しない（決めつけない）、児童生徒が見えている情景を見させてもらう、ことです。</a:t>
            </a:r>
            <a:endParaRPr lang="en-US" altLang="ja-JP" dirty="0">
              <a:solidFill>
                <a:schemeClr val="tx1"/>
              </a:solidFill>
              <a:latin typeface="BIZ UDゴシック" panose="020B0400000000000000" pitchFamily="49" charset="-128"/>
            </a:endParaRPr>
          </a:p>
          <a:p>
            <a:pPr defTabSz="913120">
              <a:defRPr/>
            </a:pPr>
            <a:r>
              <a:rPr lang="ja-JP" altLang="en-US" dirty="0">
                <a:solidFill>
                  <a:schemeClr val="tx1"/>
                </a:solidFill>
                <a:latin typeface="BIZ UDゴシック" panose="020B0400000000000000" pitchFamily="49" charset="-128"/>
              </a:rPr>
              <a:t>　受容・傾聴するためには、児童生徒のありのままを受け入れて、「そんなつらい気持ちを先生に話してくれてありがとう。」というようにと共感的に理解した上で、その子の状況や困りごとを詳しく尋ねることが大切です。</a:t>
            </a: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14</a:t>
            </a:fld>
            <a:endParaRPr kumimoji="1" lang="ja-JP" altLang="en-US"/>
          </a:p>
        </p:txBody>
      </p:sp>
    </p:spTree>
    <p:extLst>
      <p:ext uri="{BB962C8B-B14F-4D97-AF65-F5344CB8AC3E}">
        <p14:creationId xmlns:p14="http://schemas.microsoft.com/office/powerpoint/2010/main" val="86297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solidFill>
                  <a:schemeClr val="tx1"/>
                </a:solidFill>
                <a:latin typeface="BIZ UDゴシック" panose="020B0400000000000000" pitchFamily="49" charset="-128"/>
              </a:rPr>
              <a:t>　</a:t>
            </a:r>
            <a:r>
              <a:rPr lang="ja-JP" altLang="ja-JP" dirty="0">
                <a:solidFill>
                  <a:schemeClr val="tx1"/>
                </a:solidFill>
                <a:latin typeface="BIZ UDゴシック" panose="020B0400000000000000" pitchFamily="49" charset="-128"/>
              </a:rPr>
              <a:t>ＴＡＬＫ（トーク）の原則</a:t>
            </a:r>
            <a:r>
              <a:rPr lang="ja-JP" altLang="en-US" dirty="0">
                <a:solidFill>
                  <a:schemeClr val="tx1"/>
                </a:solidFill>
                <a:latin typeface="BIZ UDゴシック" panose="020B0400000000000000" pitchFamily="49" charset="-128"/>
              </a:rPr>
              <a:t>の「</a:t>
            </a:r>
            <a:r>
              <a:rPr lang="en-US" altLang="ja-JP" dirty="0">
                <a:solidFill>
                  <a:schemeClr val="tx1"/>
                </a:solidFill>
                <a:latin typeface="BIZ UDゴシック" panose="020B0400000000000000" pitchFamily="49" charset="-128"/>
              </a:rPr>
              <a:t>Keep safe</a:t>
            </a:r>
            <a:r>
              <a:rPr lang="ja-JP" altLang="en-US" dirty="0">
                <a:solidFill>
                  <a:schemeClr val="tx1"/>
                </a:solidFill>
                <a:latin typeface="BIZ UDゴシック" panose="020B0400000000000000" pitchFamily="49" charset="-128"/>
              </a:rPr>
              <a:t>」のポイントは、</a:t>
            </a:r>
            <a:r>
              <a:rPr lang="ja-JP" altLang="ja-JP" dirty="0">
                <a:latin typeface="BIZ UDゴシック" panose="020B0400000000000000" pitchFamily="49" charset="-128"/>
              </a:rPr>
              <a:t>問題を一人で抱えこま</a:t>
            </a:r>
            <a:r>
              <a:rPr lang="ja-JP" altLang="en-US" dirty="0">
                <a:latin typeface="BIZ UDゴシック" panose="020B0400000000000000" pitchFamily="49" charset="-128"/>
              </a:rPr>
              <a:t>ないことです。</a:t>
            </a:r>
            <a:r>
              <a:rPr lang="ja-JP" altLang="ja-JP" dirty="0">
                <a:latin typeface="BIZ UDゴシック" panose="020B0400000000000000" pitchFamily="49" charset="-128"/>
              </a:rPr>
              <a:t>辛い思いをしている児童生徒に寄り添い</a:t>
            </a:r>
            <a:r>
              <a:rPr lang="ja-JP" altLang="en-US" dirty="0">
                <a:latin typeface="BIZ UDゴシック" panose="020B0400000000000000" pitchFamily="49" charset="-128"/>
              </a:rPr>
              <a:t>、</a:t>
            </a:r>
            <a:r>
              <a:rPr lang="ja-JP" altLang="ja-JP" dirty="0">
                <a:latin typeface="BIZ UDゴシック" panose="020B0400000000000000" pitchFamily="49" charset="-128"/>
              </a:rPr>
              <a:t>支えることはとても大事なことです。</a:t>
            </a:r>
            <a:endParaRPr lang="en-US" altLang="ja-JP" dirty="0">
              <a:latin typeface="BIZ UDゴシック" panose="020B0400000000000000" pitchFamily="49" charset="-128"/>
            </a:endParaRPr>
          </a:p>
          <a:p>
            <a:r>
              <a:rPr lang="ja-JP" altLang="en-US" dirty="0">
                <a:latin typeface="BIZ UDゴシック" panose="020B0400000000000000" pitchFamily="49" charset="-128"/>
              </a:rPr>
              <a:t>　</a:t>
            </a:r>
            <a:r>
              <a:rPr lang="ja-JP" altLang="ja-JP" dirty="0">
                <a:latin typeface="BIZ UDゴシック" panose="020B0400000000000000" pitchFamily="49" charset="-128"/>
              </a:rPr>
              <a:t>しかし</a:t>
            </a:r>
            <a:r>
              <a:rPr lang="ja-JP" altLang="en-US" dirty="0">
                <a:latin typeface="BIZ UDゴシック" panose="020B0400000000000000" pitchFamily="49" charset="-128"/>
              </a:rPr>
              <a:t>、</a:t>
            </a:r>
            <a:r>
              <a:rPr lang="ja-JP" altLang="ja-JP" dirty="0">
                <a:latin typeface="BIZ UDゴシック" panose="020B0400000000000000" pitchFamily="49" charset="-128"/>
              </a:rPr>
              <a:t>危機が迫っている児童生徒の問題を一人で解決していくことは困難です。まずは管理職に報告し</a:t>
            </a:r>
            <a:r>
              <a:rPr lang="ja-JP" altLang="en-US" dirty="0">
                <a:latin typeface="BIZ UDゴシック" panose="020B0400000000000000" pitchFamily="49" charset="-128"/>
              </a:rPr>
              <a:t>、</a:t>
            </a:r>
            <a:r>
              <a:rPr lang="ja-JP" altLang="ja-JP" dirty="0">
                <a:latin typeface="BIZ UDゴシック" panose="020B0400000000000000" pitchFamily="49" charset="-128"/>
              </a:rPr>
              <a:t>校長のリーダーシップの下</a:t>
            </a:r>
            <a:r>
              <a:rPr lang="ja-JP" altLang="en-US" dirty="0">
                <a:latin typeface="BIZ UDゴシック" panose="020B0400000000000000" pitchFamily="49" charset="-128"/>
              </a:rPr>
              <a:t>、</a:t>
            </a:r>
            <a:r>
              <a:rPr lang="ja-JP" altLang="ja-JP" dirty="0">
                <a:latin typeface="BIZ UDゴシック" panose="020B0400000000000000" pitchFamily="49" charset="-128"/>
              </a:rPr>
              <a:t>学校全体で情報を共有し</a:t>
            </a:r>
            <a:r>
              <a:rPr lang="ja-JP" altLang="en-US" dirty="0">
                <a:latin typeface="BIZ UDゴシック" panose="020B0400000000000000" pitchFamily="49" charset="-128"/>
              </a:rPr>
              <a:t>、</a:t>
            </a:r>
            <a:r>
              <a:rPr lang="ja-JP" altLang="ja-JP" dirty="0">
                <a:latin typeface="BIZ UDゴシック" panose="020B0400000000000000" pitchFamily="49" charset="-128"/>
              </a:rPr>
              <a:t>「チーム」で解決する必要があります。場合によっては</a:t>
            </a:r>
            <a:r>
              <a:rPr lang="ja-JP" altLang="en-US" dirty="0">
                <a:latin typeface="BIZ UDゴシック" panose="020B0400000000000000" pitchFamily="49" charset="-128"/>
              </a:rPr>
              <a:t>、心や福祉、医療の専門家等</a:t>
            </a:r>
            <a:r>
              <a:rPr lang="ja-JP" altLang="ja-JP" dirty="0">
                <a:latin typeface="BIZ UDゴシック" panose="020B0400000000000000" pitchFamily="49" charset="-128"/>
              </a:rPr>
              <a:t>と連携し</a:t>
            </a:r>
            <a:r>
              <a:rPr lang="ja-JP" altLang="en-US" dirty="0">
                <a:latin typeface="BIZ UDゴシック" panose="020B0400000000000000" pitchFamily="49" charset="-128"/>
              </a:rPr>
              <a:t>、</a:t>
            </a:r>
            <a:r>
              <a:rPr lang="ja-JP" altLang="ja-JP" dirty="0">
                <a:latin typeface="BIZ UDゴシック" panose="020B0400000000000000" pitchFamily="49" charset="-128"/>
              </a:rPr>
              <a:t>解決を図ること</a:t>
            </a:r>
            <a:r>
              <a:rPr lang="ja-JP" altLang="en-US" dirty="0">
                <a:latin typeface="BIZ UDゴシック" panose="020B0400000000000000" pitchFamily="49" charset="-128"/>
              </a:rPr>
              <a:t>です。</a:t>
            </a:r>
            <a:endParaRPr lang="en-US" altLang="ja-JP" dirty="0">
              <a:latin typeface="BIZ UDゴシック" panose="020B0400000000000000" pitchFamily="49" charset="-128"/>
            </a:endParaRPr>
          </a:p>
          <a:p>
            <a:endParaRPr lang="en-US" altLang="ja-JP" dirty="0">
              <a:latin typeface="BIZ UDゴシック" panose="020B0400000000000000" pitchFamily="49" charset="-128"/>
            </a:endParaRPr>
          </a:p>
          <a:p>
            <a:r>
              <a:rPr lang="ja-JP" altLang="en-US" dirty="0">
                <a:solidFill>
                  <a:schemeClr val="tx1"/>
                </a:solidFill>
                <a:latin typeface="BIZ UDゴシック" panose="020B0400000000000000" pitchFamily="49" charset="-128"/>
              </a:rPr>
              <a:t>　ここまで説明してきた</a:t>
            </a:r>
            <a:r>
              <a:rPr lang="ja-JP" altLang="ja-JP" dirty="0">
                <a:solidFill>
                  <a:schemeClr val="tx1"/>
                </a:solidFill>
                <a:latin typeface="BIZ UDゴシック" panose="020B0400000000000000" pitchFamily="49" charset="-128"/>
              </a:rPr>
              <a:t>ＴＡＬＫ（トーク）の原則</a:t>
            </a:r>
            <a:r>
              <a:rPr lang="ja-JP" altLang="en-US" dirty="0">
                <a:solidFill>
                  <a:schemeClr val="tx1"/>
                </a:solidFill>
                <a:latin typeface="BIZ UDゴシック" panose="020B0400000000000000" pitchFamily="49" charset="-128"/>
              </a:rPr>
              <a:t>を実践して、自殺念慮を表現した児童生徒</a:t>
            </a:r>
            <a:r>
              <a:rPr lang="ja-JP" altLang="ja-JP" dirty="0">
                <a:latin typeface="BIZ UDゴシック" panose="020B0400000000000000" pitchFamily="49" charset="-128"/>
              </a:rPr>
              <a:t>がいる学校においては</a:t>
            </a:r>
            <a:r>
              <a:rPr lang="ja-JP" altLang="en-US" dirty="0">
                <a:latin typeface="BIZ UDゴシック" panose="020B0400000000000000" pitchFamily="49" charset="-128"/>
              </a:rPr>
              <a:t>、</a:t>
            </a:r>
            <a:r>
              <a:rPr lang="ja-JP" altLang="ja-JP" dirty="0">
                <a:latin typeface="BIZ UDゴシック" panose="020B0400000000000000" pitchFamily="49" charset="-128"/>
              </a:rPr>
              <a:t>担任や養護教諭</a:t>
            </a:r>
            <a:r>
              <a:rPr lang="ja-JP" altLang="en-US" dirty="0">
                <a:latin typeface="BIZ UDゴシック" panose="020B0400000000000000" pitchFamily="49" charset="-128"/>
              </a:rPr>
              <a:t>、</a:t>
            </a:r>
            <a:r>
              <a:rPr lang="ja-JP" altLang="ja-JP" dirty="0">
                <a:latin typeface="BIZ UDゴシック" panose="020B0400000000000000" pitchFamily="49" charset="-128"/>
              </a:rPr>
              <a:t>校務分掌上の担当に関わらず</a:t>
            </a:r>
            <a:r>
              <a:rPr lang="ja-JP" altLang="en-US" dirty="0">
                <a:latin typeface="BIZ UDゴシック" panose="020B0400000000000000" pitchFamily="49" charset="-128"/>
              </a:rPr>
              <a:t>、全て</a:t>
            </a:r>
            <a:r>
              <a:rPr lang="ja-JP" altLang="ja-JP" dirty="0">
                <a:latin typeface="BIZ UDゴシック" panose="020B0400000000000000" pitchFamily="49" charset="-128"/>
              </a:rPr>
              <a:t>の教職員が</a:t>
            </a:r>
            <a:r>
              <a:rPr lang="ja-JP" altLang="en-US" dirty="0">
                <a:latin typeface="BIZ UDゴシック" panose="020B0400000000000000" pitchFamily="49" charset="-128"/>
              </a:rPr>
              <a:t>「</a:t>
            </a:r>
            <a:r>
              <a:rPr lang="ja-JP" altLang="ja-JP" dirty="0">
                <a:latin typeface="BIZ UDゴシック" panose="020B0400000000000000" pitchFamily="49" charset="-128"/>
              </a:rPr>
              <a:t>ゲートキーパー</a:t>
            </a:r>
            <a:r>
              <a:rPr lang="ja-JP" altLang="en-US" dirty="0">
                <a:latin typeface="BIZ UDゴシック" panose="020B0400000000000000" pitchFamily="49" charset="-128"/>
              </a:rPr>
              <a:t>」</a:t>
            </a:r>
            <a:r>
              <a:rPr lang="ja-JP" altLang="en-US" i="1" dirty="0">
                <a:latin typeface="BIZ UDゴシック" panose="020B0400000000000000" pitchFamily="49" charset="-128"/>
              </a:rPr>
              <a:t>、</a:t>
            </a:r>
            <a:r>
              <a:rPr lang="ja-JP" altLang="ja-JP" dirty="0">
                <a:latin typeface="BIZ UDゴシック" panose="020B0400000000000000" pitchFamily="49" charset="-128"/>
              </a:rPr>
              <a:t>自殺の危険を示すサインに気付き</a:t>
            </a:r>
            <a:r>
              <a:rPr lang="ja-JP" altLang="en-US" dirty="0">
                <a:latin typeface="BIZ UDゴシック" panose="020B0400000000000000" pitchFamily="49" charset="-128"/>
              </a:rPr>
              <a:t>、</a:t>
            </a:r>
            <a:r>
              <a:rPr lang="ja-JP" altLang="ja-JP" dirty="0">
                <a:latin typeface="BIZ UDゴシック" panose="020B0400000000000000" pitchFamily="49" charset="-128"/>
              </a:rPr>
              <a:t>適切な対応を図ることができる人「命の門番」にな</a:t>
            </a:r>
            <a:r>
              <a:rPr lang="ja-JP" altLang="en-US" dirty="0">
                <a:latin typeface="BIZ UDゴシック" panose="020B0400000000000000" pitchFamily="49" charset="-128"/>
              </a:rPr>
              <a:t>ることが求められています。</a:t>
            </a:r>
            <a:endParaRPr lang="ja-JP" altLang="ja-JP" dirty="0">
              <a:latin typeface="BIZ UDゴシック" panose="020B0400000000000000"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15</a:t>
            </a:fld>
            <a:endParaRPr kumimoji="1" lang="ja-JP" altLang="en-US"/>
          </a:p>
        </p:txBody>
      </p:sp>
    </p:spTree>
    <p:extLst>
      <p:ext uri="{BB962C8B-B14F-4D97-AF65-F5344CB8AC3E}">
        <p14:creationId xmlns:p14="http://schemas.microsoft.com/office/powerpoint/2010/main" val="2327796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046">
              <a:defRPr/>
            </a:pPr>
            <a:r>
              <a:rPr lang="ja-JP" altLang="en-US" dirty="0">
                <a:latin typeface="BIZ UDゴシック" panose="020B0400000000000000" pitchFamily="49" charset="-128"/>
              </a:rPr>
              <a:t>　</a:t>
            </a:r>
            <a:r>
              <a:rPr lang="ja-JP" altLang="ja-JP" dirty="0">
                <a:latin typeface="BIZ UDゴシック" panose="020B0400000000000000" pitchFamily="49" charset="-128"/>
              </a:rPr>
              <a:t>学校における自殺予防教育が安全かつ効果的に実施されるためには</a:t>
            </a:r>
            <a:r>
              <a:rPr lang="ja-JP" altLang="en-US" dirty="0">
                <a:latin typeface="BIZ UDゴシック" panose="020B0400000000000000" pitchFamily="49" charset="-128"/>
              </a:rPr>
              <a:t>、</a:t>
            </a:r>
            <a:r>
              <a:rPr lang="ja-JP" altLang="ja-JP" dirty="0">
                <a:latin typeface="BIZ UDゴシック" panose="020B0400000000000000" pitchFamily="49" charset="-128"/>
              </a:rPr>
              <a:t>学習実施前の準備及び配慮を行うとともに</a:t>
            </a:r>
            <a:r>
              <a:rPr lang="ja-JP" altLang="en-US" dirty="0">
                <a:latin typeface="BIZ UDゴシック" panose="020B0400000000000000" pitchFamily="49" charset="-128"/>
              </a:rPr>
              <a:t>、</a:t>
            </a:r>
            <a:r>
              <a:rPr lang="ja-JP" altLang="ja-JP" dirty="0">
                <a:latin typeface="BIZ UDゴシック" panose="020B0400000000000000" pitchFamily="49" charset="-128"/>
              </a:rPr>
              <a:t>学習実施後のきめ細かなフォローアップが大切です。</a:t>
            </a:r>
            <a:endParaRPr lang="en-US" altLang="ja-JP" dirty="0">
              <a:latin typeface="BIZ UDゴシック" panose="020B0400000000000000" pitchFamily="49" charset="-128"/>
            </a:endParaRPr>
          </a:p>
          <a:p>
            <a:pPr defTabSz="917046">
              <a:defRPr/>
            </a:pPr>
            <a:r>
              <a:rPr lang="ja-JP" altLang="en-US" dirty="0">
                <a:latin typeface="BIZ UDゴシック" panose="020B0400000000000000" pitchFamily="49" charset="-128"/>
              </a:rPr>
              <a:t>　</a:t>
            </a:r>
            <a:r>
              <a:rPr lang="ja-JP" altLang="ja-JP" dirty="0">
                <a:latin typeface="BIZ UDゴシック" panose="020B0400000000000000" pitchFamily="49" charset="-128"/>
              </a:rPr>
              <a:t>自殺予防教育実施の際</a:t>
            </a:r>
            <a:r>
              <a:rPr lang="ja-JP" altLang="en-US" dirty="0">
                <a:latin typeface="BIZ UDゴシック" panose="020B0400000000000000" pitchFamily="49" charset="-128"/>
              </a:rPr>
              <a:t>には、</a:t>
            </a:r>
            <a:r>
              <a:rPr lang="ja-JP" altLang="ja-JP" dirty="0">
                <a:latin typeface="BIZ UDゴシック" panose="020B0400000000000000" pitchFamily="49" charset="-128"/>
              </a:rPr>
              <a:t>事前アンケート等で</a:t>
            </a:r>
            <a:r>
              <a:rPr lang="ja-JP" altLang="en-US" dirty="0">
                <a:latin typeface="BIZ UDゴシック" panose="020B0400000000000000" pitchFamily="49" charset="-128"/>
              </a:rPr>
              <a:t>、</a:t>
            </a:r>
            <a:r>
              <a:rPr lang="ja-JP" altLang="ja-JP" dirty="0">
                <a:latin typeface="BIZ UDゴシック" panose="020B0400000000000000" pitchFamily="49" charset="-128"/>
              </a:rPr>
              <a:t>学習への参加が難しい児童生徒がいた場合は</a:t>
            </a:r>
            <a:r>
              <a:rPr lang="ja-JP" altLang="en-US" dirty="0">
                <a:latin typeface="BIZ UDゴシック" panose="020B0400000000000000" pitchFamily="49" charset="-128"/>
              </a:rPr>
              <a:t>、</a:t>
            </a:r>
            <a:r>
              <a:rPr lang="ja-JP" altLang="ja-JP" dirty="0">
                <a:latin typeface="BIZ UDゴシック" panose="020B0400000000000000" pitchFamily="49" charset="-128"/>
              </a:rPr>
              <a:t>信頼関係の深い教職員等が</a:t>
            </a:r>
            <a:r>
              <a:rPr lang="ja-JP" altLang="en-US" dirty="0">
                <a:latin typeface="BIZ UDゴシック" panose="020B0400000000000000" pitchFamily="49" charset="-128"/>
              </a:rPr>
              <a:t>、</a:t>
            </a:r>
            <a:r>
              <a:rPr lang="ja-JP" altLang="ja-JP" dirty="0">
                <a:latin typeface="BIZ UDゴシック" panose="020B0400000000000000" pitchFamily="49" charset="-128"/>
              </a:rPr>
              <a:t>児童生徒の思いを聴きながら</a:t>
            </a:r>
            <a:r>
              <a:rPr lang="ja-JP" altLang="en-US" dirty="0">
                <a:latin typeface="BIZ UDゴシック" panose="020B0400000000000000" pitchFamily="49" charset="-128"/>
              </a:rPr>
              <a:t>、</a:t>
            </a:r>
            <a:r>
              <a:rPr lang="ja-JP" altLang="ja-JP" dirty="0">
                <a:latin typeface="BIZ UDゴシック" panose="020B0400000000000000" pitchFamily="49" charset="-128"/>
              </a:rPr>
              <a:t>寄り添い</a:t>
            </a:r>
            <a:r>
              <a:rPr lang="ja-JP" altLang="en-US" dirty="0">
                <a:latin typeface="BIZ UDゴシック" panose="020B0400000000000000" pitchFamily="49" charset="-128"/>
              </a:rPr>
              <a:t>、</a:t>
            </a:r>
            <a:r>
              <a:rPr lang="ja-JP" altLang="ja-JP" dirty="0">
                <a:latin typeface="BIZ UDゴシック" panose="020B0400000000000000" pitchFamily="49" charset="-128"/>
              </a:rPr>
              <a:t>きめ細かな対応をすることが大切です。</a:t>
            </a:r>
            <a:endParaRPr lang="en-US" altLang="ja-JP" dirty="0">
              <a:latin typeface="BIZ UDゴシック" panose="020B0400000000000000" pitchFamily="49" charset="-128"/>
            </a:endParaRPr>
          </a:p>
          <a:p>
            <a:pPr defTabSz="917046">
              <a:defRPr/>
            </a:pPr>
            <a:r>
              <a:rPr lang="ja-JP" altLang="en-US" dirty="0">
                <a:latin typeface="BIZ UDゴシック" panose="020B0400000000000000" pitchFamily="49" charset="-128"/>
              </a:rPr>
              <a:t>　</a:t>
            </a:r>
            <a:r>
              <a:rPr lang="ja-JP" altLang="ja-JP" dirty="0">
                <a:latin typeface="BIZ UDゴシック" panose="020B0400000000000000" pitchFamily="49" charset="-128"/>
              </a:rPr>
              <a:t>学習の実施後は</a:t>
            </a:r>
            <a:r>
              <a:rPr lang="ja-JP" altLang="en-US" dirty="0">
                <a:latin typeface="BIZ UDゴシック" panose="020B0400000000000000" pitchFamily="49" charset="-128"/>
              </a:rPr>
              <a:t>、</a:t>
            </a:r>
            <a:r>
              <a:rPr lang="ja-JP" altLang="ja-JP" dirty="0">
                <a:latin typeface="BIZ UDゴシック" panose="020B0400000000000000" pitchFamily="49" charset="-128"/>
              </a:rPr>
              <a:t>悩みを抱えている児童生徒が</a:t>
            </a:r>
            <a:r>
              <a:rPr lang="ja-JP" altLang="en-US" dirty="0">
                <a:latin typeface="BIZ UDゴシック" panose="020B0400000000000000" pitchFamily="49" charset="-128"/>
              </a:rPr>
              <a:t>、</a:t>
            </a:r>
            <a:r>
              <a:rPr lang="ja-JP" altLang="ja-JP" dirty="0">
                <a:latin typeface="BIZ UDゴシック" panose="020B0400000000000000" pitchFamily="49" charset="-128"/>
              </a:rPr>
              <a:t>相談したいことや相談したいと思う相手などを尋ねるアンケートを実施することも</a:t>
            </a:r>
            <a:r>
              <a:rPr lang="ja-JP" altLang="en-US" dirty="0">
                <a:latin typeface="BIZ UDゴシック" panose="020B0400000000000000" pitchFamily="49" charset="-128"/>
              </a:rPr>
              <a:t>必要です。そして、アンケートに悩みやいのちの危機等について書いた児童生徒については、早い段階で、担任による個別面談を行い、チームとして関わりながら、状況に応じてスクールカウンセラーや保護者との面談、地域の専門機関との連携を図ることが大切です。</a:t>
            </a:r>
            <a:endParaRPr lang="en-US" altLang="ja-JP" dirty="0">
              <a:latin typeface="BIZ UDゴシック" panose="020B0400000000000000" pitchFamily="49" charset="-128"/>
            </a:endParaRPr>
          </a:p>
          <a:p>
            <a:pPr defTabSz="917046">
              <a:defRPr/>
            </a:pPr>
            <a:r>
              <a:rPr lang="ja-JP" altLang="en-US" dirty="0">
                <a:latin typeface="BIZ UDゴシック" panose="020B0400000000000000" pitchFamily="49" charset="-128"/>
              </a:rPr>
              <a:t>　自殺は「孤立の病」とも呼ばれています。児童生徒の自殺を予防するために、下地づくりの教育と自殺予防教育をつなぎ支える人権教育を更に進めていくことが重要です。</a:t>
            </a: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16</a:t>
            </a:fld>
            <a:endParaRPr kumimoji="1" lang="ja-JP" altLang="en-US"/>
          </a:p>
        </p:txBody>
      </p:sp>
    </p:spTree>
    <p:extLst>
      <p:ext uri="{BB962C8B-B14F-4D97-AF65-F5344CB8AC3E}">
        <p14:creationId xmlns:p14="http://schemas.microsoft.com/office/powerpoint/2010/main" val="464844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046">
              <a:defRPr/>
            </a:pPr>
            <a:r>
              <a:rPr lang="ja-JP" altLang="en-US" dirty="0">
                <a:latin typeface="BIZ UDゴシック" panose="020B0400000000000000" pitchFamily="49" charset="-128"/>
              </a:rPr>
              <a:t>　自殺予防教育を進めていく上で、参考となる資料です。文部科学省のホームページからもダウンロードできますので、参考にしましょう。</a:t>
            </a:r>
            <a:endParaRPr lang="en-US" altLang="ja-JP" dirty="0">
              <a:latin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17</a:t>
            </a:fld>
            <a:endParaRPr kumimoji="1" lang="ja-JP" altLang="en-US"/>
          </a:p>
        </p:txBody>
      </p:sp>
    </p:spTree>
    <p:extLst>
      <p:ext uri="{BB962C8B-B14F-4D97-AF65-F5344CB8AC3E}">
        <p14:creationId xmlns:p14="http://schemas.microsoft.com/office/powerpoint/2010/main" val="4216473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046">
              <a:defRPr/>
            </a:pPr>
            <a:r>
              <a:rPr lang="ja-JP" altLang="en-US" dirty="0">
                <a:latin typeface="BIZ UDゴシック" panose="020B0400000000000000" pitchFamily="49" charset="-128"/>
              </a:rPr>
              <a:t>　</a:t>
            </a:r>
            <a:endParaRPr lang="en-US" altLang="ja-JP" dirty="0">
              <a:latin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18</a:t>
            </a:fld>
            <a:endParaRPr kumimoji="1" lang="ja-JP" altLang="en-US"/>
          </a:p>
        </p:txBody>
      </p:sp>
    </p:spTree>
    <p:extLst>
      <p:ext uri="{BB962C8B-B14F-4D97-AF65-F5344CB8AC3E}">
        <p14:creationId xmlns:p14="http://schemas.microsoft.com/office/powerpoint/2010/main" val="2540979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スライド イメージ プレースホルダー 1"/>
          <p:cNvSpPr>
            <a:spLocks noGrp="1" noRot="1" noChangeAspect="1" noTextEdit="1"/>
          </p:cNvSpPr>
          <p:nvPr>
            <p:ph type="sldImg"/>
          </p:nvPr>
        </p:nvSpPr>
        <p:spPr>
          <a:ln/>
        </p:spPr>
      </p:sp>
      <p:sp>
        <p:nvSpPr>
          <p:cNvPr id="102403"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spcAft>
                <a:spcPts val="599"/>
              </a:spcAft>
            </a:pPr>
            <a:r>
              <a:rPr lang="ja-JP" altLang="en-US" dirty="0">
                <a:latin typeface="BIZ UDゴシック" panose="020B0400000000000000" pitchFamily="49" charset="-128"/>
              </a:rPr>
              <a:t>　今日の学びを</a:t>
            </a:r>
            <a:endParaRPr lang="en-US" altLang="ja-JP" dirty="0">
              <a:latin typeface="BIZ UDゴシック" panose="020B0400000000000000" pitchFamily="49" charset="-128"/>
            </a:endParaRPr>
          </a:p>
          <a:p>
            <a:pPr>
              <a:lnSpc>
                <a:spcPct val="90000"/>
              </a:lnSpc>
              <a:spcBef>
                <a:spcPct val="0"/>
              </a:spcBef>
              <a:spcAft>
                <a:spcPts val="599"/>
              </a:spcAft>
            </a:pPr>
            <a:r>
              <a:rPr lang="ja-JP" altLang="en-US" dirty="0">
                <a:latin typeface="BIZ UDゴシック" panose="020B0400000000000000" pitchFamily="49" charset="-128"/>
              </a:rPr>
              <a:t>　明日からの生き方に</a:t>
            </a:r>
            <a:endParaRPr lang="en-US" altLang="ja-JP" dirty="0">
              <a:latin typeface="BIZ UDゴシック" panose="020B0400000000000000" pitchFamily="49" charset="-128"/>
            </a:endParaRPr>
          </a:p>
          <a:p>
            <a:pPr>
              <a:lnSpc>
                <a:spcPct val="90000"/>
              </a:lnSpc>
              <a:spcBef>
                <a:spcPct val="0"/>
              </a:spcBef>
              <a:spcAft>
                <a:spcPts val="599"/>
              </a:spcAft>
            </a:pPr>
            <a:r>
              <a:rPr lang="ja-JP" altLang="en-US" dirty="0">
                <a:latin typeface="BIZ UDゴシック" panose="020B0400000000000000" pitchFamily="49" charset="-128"/>
              </a:rPr>
              <a:t>　自分を大切に</a:t>
            </a:r>
            <a:endParaRPr lang="en-US" altLang="ja-JP" dirty="0">
              <a:latin typeface="BIZ UDゴシック" panose="020B0400000000000000" pitchFamily="49" charset="-128"/>
            </a:endParaRPr>
          </a:p>
          <a:p>
            <a:pPr>
              <a:lnSpc>
                <a:spcPct val="90000"/>
              </a:lnSpc>
              <a:spcBef>
                <a:spcPct val="0"/>
              </a:spcBef>
              <a:spcAft>
                <a:spcPts val="599"/>
              </a:spcAft>
            </a:pPr>
            <a:r>
              <a:rPr lang="ja-JP" altLang="en-US" dirty="0">
                <a:latin typeface="BIZ UDゴシック" panose="020B0400000000000000" pitchFamily="49" charset="-128"/>
              </a:rPr>
              <a:t>　周りの人も大切に</a:t>
            </a:r>
            <a:endParaRPr lang="en-US" altLang="ja-JP" dirty="0">
              <a:latin typeface="BIZ UDゴシック" panose="020B0400000000000000" pitchFamily="49" charset="-128"/>
            </a:endParaRPr>
          </a:p>
        </p:txBody>
      </p:sp>
    </p:spTree>
    <p:extLst>
      <p:ext uri="{BB962C8B-B14F-4D97-AF65-F5344CB8AC3E}">
        <p14:creationId xmlns:p14="http://schemas.microsoft.com/office/powerpoint/2010/main" val="2740941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BIZ UDゴシック" panose="020B0400000000000000" pitchFamily="49" charset="-128"/>
                <a:ea typeface="BIZ UDゴシック" panose="020B0400000000000000" pitchFamily="49" charset="-128"/>
              </a:rPr>
              <a:t>　このコンテンツでは、次の項目を学習します。</a:t>
            </a:r>
            <a:endParaRPr kumimoji="1" lang="en-US" altLang="ja-JP" dirty="0">
              <a:solidFill>
                <a:schemeClr val="tx1"/>
              </a:solidFill>
              <a:latin typeface="BIZ UDゴシック" panose="020B0400000000000000" pitchFamily="49" charset="-128"/>
              <a:ea typeface="BIZ UDゴシック" panose="020B0400000000000000" pitchFamily="49" charset="-128"/>
            </a:endParaRPr>
          </a:p>
          <a:p>
            <a:r>
              <a:rPr kumimoji="1" lang="ja-JP" altLang="en-US" dirty="0">
                <a:solidFill>
                  <a:schemeClr val="tx1"/>
                </a:solidFill>
                <a:latin typeface="BIZ UDゴシック" panose="020B0400000000000000" pitchFamily="49" charset="-128"/>
                <a:ea typeface="BIZ UDゴシック" panose="020B0400000000000000" pitchFamily="49" charset="-128"/>
              </a:rPr>
              <a:t>１　</a:t>
            </a:r>
            <a:r>
              <a:rPr lang="ja-JP" altLang="en-US" dirty="0">
                <a:solidFill>
                  <a:schemeClr val="tx1"/>
                </a:solidFill>
                <a:latin typeface="BIZ UDゴシック" panose="020B0400000000000000" pitchFamily="49" charset="-128"/>
                <a:ea typeface="BIZ UDゴシック" panose="020B0400000000000000" pitchFamily="49" charset="-128"/>
              </a:rPr>
              <a:t>我が国の自殺の実態と児童生徒の自殺をめぐる状況について</a:t>
            </a:r>
            <a:endParaRPr kumimoji="1" lang="en-US" altLang="ja-JP" dirty="0">
              <a:solidFill>
                <a:schemeClr val="tx1"/>
              </a:solidFill>
              <a:latin typeface="BIZ UDゴシック" panose="020B0400000000000000" pitchFamily="49" charset="-128"/>
              <a:ea typeface="BIZ UDゴシック" panose="020B0400000000000000" pitchFamily="49" charset="-128"/>
            </a:endParaRPr>
          </a:p>
          <a:p>
            <a:r>
              <a:rPr kumimoji="1" lang="ja-JP" altLang="en-US" baseline="0" dirty="0">
                <a:solidFill>
                  <a:schemeClr val="tx1"/>
                </a:solidFill>
                <a:latin typeface="BIZ UDゴシック" panose="020B0400000000000000" pitchFamily="49" charset="-128"/>
                <a:ea typeface="BIZ UDゴシック" panose="020B0400000000000000" pitchFamily="49" charset="-128"/>
              </a:rPr>
              <a:t>２　</a:t>
            </a:r>
            <a:r>
              <a:rPr kumimoji="1" lang="ja-JP" altLang="en-US" dirty="0">
                <a:solidFill>
                  <a:schemeClr val="tx1"/>
                </a:solidFill>
                <a:latin typeface="BIZ UDゴシック" panose="020B0400000000000000" pitchFamily="49" charset="-128"/>
                <a:ea typeface="BIZ UDゴシック" panose="020B0400000000000000" pitchFamily="49" charset="-128"/>
              </a:rPr>
              <a:t>自殺予防教育に係る法律等について</a:t>
            </a:r>
            <a:endParaRPr lang="en-US" altLang="ja-JP" dirty="0">
              <a:solidFill>
                <a:schemeClr val="tx1"/>
              </a:solidFill>
              <a:latin typeface="BIZ UDゴシック" panose="020B0400000000000000" pitchFamily="49" charset="-128"/>
              <a:ea typeface="BIZ UDゴシック" panose="020B0400000000000000" pitchFamily="49" charset="-128"/>
            </a:endParaRPr>
          </a:p>
          <a:p>
            <a:r>
              <a:rPr kumimoji="1" lang="ja-JP" altLang="en-US" dirty="0">
                <a:solidFill>
                  <a:schemeClr val="tx1"/>
                </a:solidFill>
                <a:latin typeface="BIZ UDゴシック" panose="020B0400000000000000" pitchFamily="49" charset="-128"/>
                <a:ea typeface="BIZ UDゴシック" panose="020B0400000000000000" pitchFamily="49" charset="-128"/>
              </a:rPr>
              <a:t>３　自殺予防教育を支える人権教育について</a:t>
            </a:r>
            <a:endParaRPr kumimoji="1" lang="en-US" altLang="ja-JP" dirty="0">
              <a:solidFill>
                <a:schemeClr val="tx1"/>
              </a:solidFill>
              <a:latin typeface="BIZ UDゴシック" panose="020B0400000000000000" pitchFamily="49" charset="-128"/>
              <a:ea typeface="BIZ UDゴシック" panose="020B0400000000000000" pitchFamily="49" charset="-128"/>
            </a:endParaRPr>
          </a:p>
          <a:p>
            <a:r>
              <a:rPr kumimoji="1" lang="ja-JP" altLang="en-US" dirty="0">
                <a:solidFill>
                  <a:schemeClr val="tx1"/>
                </a:solidFill>
                <a:latin typeface="BIZ UDゴシック" panose="020B0400000000000000" pitchFamily="49" charset="-128"/>
                <a:ea typeface="BIZ UDゴシック" panose="020B0400000000000000" pitchFamily="49" charset="-128"/>
              </a:rPr>
              <a:t>です。</a:t>
            </a:r>
            <a:endParaRPr kumimoji="1" lang="en-US" altLang="ja-JP" dirty="0">
              <a:solidFill>
                <a:schemeClr val="tx1"/>
              </a:solidFill>
              <a:latin typeface="BIZ UDゴシック" panose="020B0400000000000000" pitchFamily="49" charset="-128"/>
              <a:ea typeface="BIZ UDゴシック" panose="020B0400000000000000" pitchFamily="49" charset="-128"/>
            </a:endParaRPr>
          </a:p>
          <a:p>
            <a:endParaRPr kumimoji="1" lang="en-US" altLang="ja-JP" dirty="0"/>
          </a:p>
        </p:txBody>
      </p:sp>
      <p:sp>
        <p:nvSpPr>
          <p:cNvPr id="4" name="スライド番号プレースホルダー 3"/>
          <p:cNvSpPr>
            <a:spLocks noGrp="1"/>
          </p:cNvSpPr>
          <p:nvPr>
            <p:ph type="sldNum" sz="quarter" idx="10"/>
          </p:nvPr>
        </p:nvSpPr>
        <p:spPr/>
        <p:txBody>
          <a:bodyPr/>
          <a:lstStyle/>
          <a:p>
            <a:fld id="{184984E0-F49F-46EB-BF71-BD6138E2374E}"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1636455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0" hangingPunct="0"/>
            <a:r>
              <a:rPr lang="ja-JP" altLang="en-US" dirty="0">
                <a:latin typeface="BIZ UDゴシック" panose="020B0400000000000000" pitchFamily="49" charset="-128"/>
              </a:rPr>
              <a:t>　「日本における自殺者数の推移」のグラフを見てみますと、自殺者総数は</a:t>
            </a:r>
            <a:r>
              <a:rPr lang="ja-JP" altLang="ja-JP" dirty="0">
                <a:latin typeface="BIZ UDゴシック" panose="020B0400000000000000" pitchFamily="49" charset="-128"/>
              </a:rPr>
              <a:t>平成</a:t>
            </a:r>
            <a:r>
              <a:rPr lang="en-US" altLang="ja-JP" dirty="0">
                <a:latin typeface="BIZ UDゴシック" panose="020B0400000000000000" pitchFamily="49" charset="-128"/>
              </a:rPr>
              <a:t>23</a:t>
            </a:r>
            <a:r>
              <a:rPr lang="ja-JP" altLang="ja-JP" dirty="0">
                <a:latin typeface="BIZ UDゴシック" panose="020B0400000000000000" pitchFamily="49" charset="-128"/>
              </a:rPr>
              <a:t>年</a:t>
            </a:r>
            <a:r>
              <a:rPr lang="ja-JP" altLang="en-US" dirty="0">
                <a:latin typeface="BIZ UDゴシック" panose="020B0400000000000000" pitchFamily="49" charset="-128"/>
              </a:rPr>
              <a:t>までは</a:t>
            </a:r>
            <a:r>
              <a:rPr lang="ja-JP" altLang="ja-JP" dirty="0">
                <a:latin typeface="BIZ UDゴシック" panose="020B0400000000000000" pitchFamily="49" charset="-128"/>
              </a:rPr>
              <a:t>３万人を超える状況が続いていましたが</a:t>
            </a:r>
            <a:r>
              <a:rPr lang="ja-JP" altLang="en-US" dirty="0">
                <a:latin typeface="BIZ UDゴシック" panose="020B0400000000000000" pitchFamily="49" charset="-128"/>
              </a:rPr>
              <a:t>、</a:t>
            </a:r>
            <a:r>
              <a:rPr lang="ja-JP" altLang="ja-JP" dirty="0">
                <a:latin typeface="BIZ UDゴシック" panose="020B0400000000000000" pitchFamily="49" charset="-128"/>
              </a:rPr>
              <a:t>平成</a:t>
            </a:r>
            <a:r>
              <a:rPr lang="en-US" altLang="ja-JP" dirty="0">
                <a:latin typeface="BIZ UDゴシック" panose="020B0400000000000000" pitchFamily="49" charset="-128"/>
              </a:rPr>
              <a:t>18</a:t>
            </a:r>
            <a:r>
              <a:rPr lang="ja-JP" altLang="ja-JP" dirty="0">
                <a:latin typeface="BIZ UDゴシック" panose="020B0400000000000000" pitchFamily="49" charset="-128"/>
              </a:rPr>
              <a:t>年に自殺対策基本法が施行され</a:t>
            </a:r>
            <a:r>
              <a:rPr lang="ja-JP" altLang="en-US" dirty="0">
                <a:latin typeface="BIZ UDゴシック" panose="020B0400000000000000" pitchFamily="49" charset="-128"/>
              </a:rPr>
              <a:t>、</a:t>
            </a:r>
            <a:r>
              <a:rPr lang="ja-JP" altLang="ja-JP" dirty="0">
                <a:latin typeface="BIZ UDゴシック" panose="020B0400000000000000" pitchFamily="49" charset="-128"/>
              </a:rPr>
              <a:t>平成</a:t>
            </a:r>
            <a:r>
              <a:rPr lang="en-US" altLang="ja-JP" dirty="0">
                <a:latin typeface="BIZ UDゴシック" panose="020B0400000000000000" pitchFamily="49" charset="-128"/>
              </a:rPr>
              <a:t>24</a:t>
            </a:r>
            <a:r>
              <a:rPr lang="ja-JP" altLang="ja-JP" dirty="0">
                <a:latin typeface="BIZ UDゴシック" panose="020B0400000000000000" pitchFamily="49" charset="-128"/>
              </a:rPr>
              <a:t>年に</a:t>
            </a:r>
            <a:r>
              <a:rPr lang="ja-JP" altLang="en-US" dirty="0">
                <a:latin typeface="BIZ UDゴシック" panose="020B0400000000000000" pitchFamily="49" charset="-128"/>
              </a:rPr>
              <a:t>は</a:t>
            </a:r>
            <a:r>
              <a:rPr lang="en-US" altLang="ja-JP" dirty="0">
                <a:latin typeface="BIZ UDゴシック" panose="020B0400000000000000" pitchFamily="49" charset="-128"/>
              </a:rPr>
              <a:t>15</a:t>
            </a:r>
            <a:r>
              <a:rPr lang="ja-JP" altLang="en-US" dirty="0">
                <a:latin typeface="BIZ UDゴシック" panose="020B0400000000000000" pitchFamily="49" charset="-128"/>
              </a:rPr>
              <a:t>年ぶりに</a:t>
            </a:r>
            <a:r>
              <a:rPr lang="ja-JP" altLang="ja-JP" dirty="0">
                <a:latin typeface="BIZ UDゴシック" panose="020B0400000000000000" pitchFamily="49" charset="-128"/>
              </a:rPr>
              <a:t>３万人を下回り</a:t>
            </a:r>
            <a:r>
              <a:rPr lang="ja-JP" altLang="en-US" dirty="0">
                <a:latin typeface="BIZ UDゴシック" panose="020B0400000000000000" pitchFamily="49" charset="-128"/>
              </a:rPr>
              <a:t>ました。また、平成</a:t>
            </a:r>
            <a:r>
              <a:rPr lang="en-US" altLang="ja-JP" dirty="0">
                <a:latin typeface="BIZ UDゴシック" panose="020B0400000000000000" pitchFamily="49" charset="-128"/>
              </a:rPr>
              <a:t>22</a:t>
            </a:r>
            <a:r>
              <a:rPr lang="ja-JP" altLang="en-US" dirty="0">
                <a:latin typeface="BIZ UDゴシック" panose="020B0400000000000000" pitchFamily="49" charset="-128"/>
              </a:rPr>
              <a:t>年以降は</a:t>
            </a:r>
            <a:r>
              <a:rPr lang="en-US" altLang="ja-JP" dirty="0">
                <a:latin typeface="BIZ UDゴシック" panose="020B0400000000000000" pitchFamily="49" charset="-128"/>
              </a:rPr>
              <a:t>10</a:t>
            </a:r>
            <a:r>
              <a:rPr lang="ja-JP" altLang="en-US" dirty="0">
                <a:latin typeface="BIZ UDゴシック" panose="020B0400000000000000" pitchFamily="49" charset="-128"/>
              </a:rPr>
              <a:t>年連続の減少となっており、令和元年</a:t>
            </a:r>
            <a:r>
              <a:rPr lang="en-US" altLang="ja-JP" dirty="0">
                <a:latin typeface="BIZ UDゴシック" panose="020B0400000000000000" pitchFamily="49" charset="-128"/>
              </a:rPr>
              <a:t>2</a:t>
            </a:r>
            <a:r>
              <a:rPr lang="ja-JP" altLang="en-US" dirty="0">
                <a:latin typeface="BIZ UDゴシック" panose="020B0400000000000000" pitchFamily="49" charset="-128"/>
              </a:rPr>
              <a:t>万</a:t>
            </a:r>
            <a:r>
              <a:rPr lang="en-US" altLang="ja-JP" dirty="0">
                <a:latin typeface="BIZ UDゴシック" panose="020B0400000000000000" pitchFamily="49" charset="-128"/>
              </a:rPr>
              <a:t>169</a:t>
            </a:r>
            <a:r>
              <a:rPr lang="ja-JP" altLang="en-US" dirty="0">
                <a:latin typeface="BIZ UDゴシック" panose="020B0400000000000000" pitchFamily="49" charset="-128"/>
              </a:rPr>
              <a:t>人でした。その後も令和６年まで、２万人を超える方が自ら命を絶っておりましたが、令和７年度は１万</a:t>
            </a:r>
            <a:r>
              <a:rPr lang="en-US" altLang="ja-JP" dirty="0">
                <a:latin typeface="BIZ UDゴシック" panose="020B0400000000000000" pitchFamily="49" charset="-128"/>
              </a:rPr>
              <a:t>9188</a:t>
            </a:r>
            <a:r>
              <a:rPr lang="ja-JP" altLang="en-US" dirty="0">
                <a:latin typeface="BIZ UDゴシック" panose="020B0400000000000000" pitchFamily="49" charset="-128"/>
              </a:rPr>
              <a:t>人と、昭和</a:t>
            </a:r>
            <a:r>
              <a:rPr lang="en-US" altLang="ja-JP" dirty="0">
                <a:latin typeface="BIZ UDゴシック" panose="020B0400000000000000" pitchFamily="49" charset="-128"/>
              </a:rPr>
              <a:t>53</a:t>
            </a:r>
            <a:r>
              <a:rPr lang="ja-JP" altLang="en-US" dirty="0">
                <a:latin typeface="BIZ UDゴシック" panose="020B0400000000000000" pitchFamily="49" charset="-128"/>
              </a:rPr>
              <a:t>年の統計開始以来最少となりました。</a:t>
            </a:r>
            <a:endParaRPr lang="en-US" altLang="ja-JP" dirty="0">
              <a:latin typeface="BIZ UDゴシック" panose="020B0400000000000000" pitchFamily="49" charset="-128"/>
            </a:endParaRPr>
          </a:p>
          <a:p>
            <a:pPr algn="just">
              <a:lnSpc>
                <a:spcPts val="1423"/>
              </a:lnSpc>
            </a:pPr>
            <a:r>
              <a:rPr lang="ja-JP" altLang="en-US" dirty="0">
                <a:latin typeface="BIZ UDゴシック" panose="020B0400000000000000" pitchFamily="49" charset="-128"/>
              </a:rPr>
              <a:t>　一方、</a:t>
            </a:r>
            <a:r>
              <a:rPr lang="ja-JP" altLang="ja-JP" dirty="0">
                <a:latin typeface="BIZ UDゴシック" panose="020B0400000000000000" pitchFamily="49" charset="-128"/>
              </a:rPr>
              <a:t>児童生徒の自殺者数は</a:t>
            </a:r>
            <a:r>
              <a:rPr lang="ja-JP" altLang="en-US" dirty="0">
                <a:latin typeface="BIZ UDゴシック" panose="020B0400000000000000" pitchFamily="49" charset="-128"/>
              </a:rPr>
              <a:t>、</a:t>
            </a:r>
            <a:r>
              <a:rPr lang="ja-JP" altLang="ja-JP" dirty="0">
                <a:latin typeface="BIZ UDゴシック" panose="020B0400000000000000" pitchFamily="49" charset="-128"/>
              </a:rPr>
              <a:t>児童生徒数が減少してきているにも関わらず</a:t>
            </a:r>
            <a:r>
              <a:rPr lang="ja-JP" altLang="en-US" dirty="0">
                <a:latin typeface="BIZ UDゴシック" panose="020B0400000000000000" pitchFamily="49" charset="-128"/>
              </a:rPr>
              <a:t>、増加傾向にあり</a:t>
            </a:r>
            <a:r>
              <a:rPr lang="ja-JP" altLang="ja-JP" dirty="0">
                <a:latin typeface="BIZ UDゴシック" panose="020B0400000000000000" pitchFamily="49" charset="-128"/>
              </a:rPr>
              <a:t>危機的状況となって</a:t>
            </a:r>
            <a:r>
              <a:rPr lang="ja-JP" altLang="en-US" dirty="0">
                <a:latin typeface="BIZ UDゴシック" panose="020B0400000000000000" pitchFamily="49" charset="-128"/>
              </a:rPr>
              <a:t>います。令和７年度は</a:t>
            </a:r>
            <a:r>
              <a:rPr lang="en-US" altLang="ja-JP" dirty="0">
                <a:latin typeface="BIZ UDゴシック" panose="020B0400000000000000" pitchFamily="49" charset="-128"/>
              </a:rPr>
              <a:t>538</a:t>
            </a:r>
            <a:r>
              <a:rPr lang="ja-JP" altLang="en-US" dirty="0">
                <a:latin typeface="BIZ UDゴシック" panose="020B0400000000000000" pitchFamily="49" charset="-128"/>
              </a:rPr>
              <a:t>人と過去最多となりました。</a:t>
            </a: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a:t>
            </a:fld>
            <a:endParaRPr kumimoji="1" lang="ja-JP" altLang="en-US"/>
          </a:p>
        </p:txBody>
      </p:sp>
    </p:spTree>
    <p:extLst>
      <p:ext uri="{BB962C8B-B14F-4D97-AF65-F5344CB8AC3E}">
        <p14:creationId xmlns:p14="http://schemas.microsoft.com/office/powerpoint/2010/main" val="2541104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046">
              <a:defRPr/>
            </a:pPr>
            <a:r>
              <a:rPr lang="ja-JP" altLang="en-US" dirty="0">
                <a:solidFill>
                  <a:schemeClr val="tx1"/>
                </a:solidFill>
                <a:latin typeface="BIZ UDゴシック" panose="020B0400000000000000" pitchFamily="49" charset="-128"/>
              </a:rPr>
              <a:t>　自殺をした児童生徒が置かれていた状況についてですが、</a:t>
            </a:r>
            <a:r>
              <a:rPr lang="ja-JP" altLang="ja-JP" dirty="0">
                <a:solidFill>
                  <a:schemeClr val="tx1"/>
                </a:solidFill>
                <a:latin typeface="BIZ UDゴシック" panose="020B0400000000000000" pitchFamily="49" charset="-128"/>
              </a:rPr>
              <a:t>自殺の要因は</a:t>
            </a:r>
            <a:r>
              <a:rPr lang="ja-JP" altLang="en-US" dirty="0">
                <a:solidFill>
                  <a:schemeClr val="tx1"/>
                </a:solidFill>
                <a:latin typeface="BIZ UDゴシック" panose="020B0400000000000000" pitchFamily="49" charset="-128"/>
              </a:rPr>
              <a:t>、厚生労働省自殺対策推進室・警察庁生活安全局生活安全企画課がまとめた　「令和７年中における自殺の状況」の資料によると、</a:t>
            </a:r>
            <a:r>
              <a:rPr lang="ja-JP" altLang="en-US" dirty="0"/>
              <a:t>令和７年の児童生徒の自殺の原因・動機として、学校問題のうち、約５割が学業不振や入試、進路に関する悩みであり、進路指導の充実や見守り活動を丁寧に実施していく必要があると言われています。</a:t>
            </a:r>
            <a:endParaRPr lang="en-US" altLang="ja-JP" dirty="0"/>
          </a:p>
          <a:p>
            <a:pPr defTabSz="917046">
              <a:defRPr/>
            </a:pPr>
            <a:r>
              <a:rPr lang="ja-JP" altLang="en-US" dirty="0">
                <a:solidFill>
                  <a:schemeClr val="tx1"/>
                </a:solidFill>
                <a:latin typeface="BIZ UDゴシック" panose="020B0400000000000000" pitchFamily="49" charset="-128"/>
              </a:rPr>
              <a:t>　また、学校問題以外にも、家庭問題や健康問題を要因とする事案も多く、高校生の年代になると、大人と同じように心の病が自殺の危険と密接に関連するようになっています。</a:t>
            </a:r>
            <a:endParaRPr lang="en-US" altLang="ja-JP" dirty="0">
              <a:solidFill>
                <a:schemeClr val="tx1"/>
              </a:solidFill>
              <a:latin typeface="BIZ UDゴシック" panose="020B0400000000000000" pitchFamily="49" charset="-128"/>
            </a:endParaRPr>
          </a:p>
          <a:p>
            <a:pPr defTabSz="917046">
              <a:defRPr/>
            </a:pPr>
            <a:endParaRPr lang="ja-JP" altLang="ja-JP" dirty="0">
              <a:solidFill>
                <a:schemeClr val="tx1"/>
              </a:solidFill>
              <a:latin typeface="BIZ UDゴシック" panose="020B0400000000000000" pitchFamily="49" charset="-128"/>
            </a:endParaRPr>
          </a:p>
          <a:p>
            <a:pPr defTabSz="917046">
              <a:defRPr/>
            </a:pPr>
            <a:r>
              <a:rPr kumimoji="1" lang="ja-JP" altLang="en-US" dirty="0">
                <a:solidFill>
                  <a:schemeClr val="tx1"/>
                </a:solidFill>
                <a:latin typeface="BIZ UDゴシック" panose="020B0400000000000000" pitchFamily="49" charset="-128"/>
              </a:rPr>
              <a:t>　ちなみに、世界保健機関資料（令和５年２月）によると日本の若年層の自殺死亡率は、先進国の中でも高い状況にあるとされています。</a:t>
            </a:r>
            <a:endParaRPr kumimoji="1" lang="en-US" altLang="ja-JP" dirty="0">
              <a:solidFill>
                <a:schemeClr val="tx1"/>
              </a:solidFill>
              <a:latin typeface="BIZ UDゴシック" panose="020B0400000000000000" pitchFamily="49" charset="-128"/>
            </a:endParaRPr>
          </a:p>
          <a:p>
            <a:pPr defTabSz="917046">
              <a:defRPr/>
            </a:pPr>
            <a:r>
              <a:rPr kumimoji="1" lang="ja-JP" altLang="en-US" dirty="0">
                <a:solidFill>
                  <a:schemeClr val="tx1"/>
                </a:solidFill>
                <a:latin typeface="BIZ UDゴシック" panose="020B0400000000000000" pitchFamily="49" charset="-128"/>
              </a:rPr>
              <a:t>　</a:t>
            </a:r>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4</a:t>
            </a:fld>
            <a:endParaRPr kumimoji="1" lang="ja-JP" altLang="en-US"/>
          </a:p>
        </p:txBody>
      </p:sp>
    </p:spTree>
    <p:extLst>
      <p:ext uri="{BB962C8B-B14F-4D97-AF65-F5344CB8AC3E}">
        <p14:creationId xmlns:p14="http://schemas.microsoft.com/office/powerpoint/2010/main" val="3643251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u="none" dirty="0">
                <a:solidFill>
                  <a:schemeClr val="tx1"/>
                </a:solidFill>
                <a:latin typeface="BIZ UDゴシック" panose="020B0400000000000000" pitchFamily="49" charset="-128"/>
              </a:rPr>
              <a:t>　次に、自殺予防教育に係る法律等について説明します。</a:t>
            </a:r>
            <a:endParaRPr lang="en-US" altLang="ja-JP" u="none" dirty="0">
              <a:solidFill>
                <a:schemeClr val="tx1"/>
              </a:solidFill>
              <a:latin typeface="BIZ UDゴシック" panose="020B0400000000000000" pitchFamily="49" charset="-128"/>
            </a:endParaRPr>
          </a:p>
          <a:p>
            <a:r>
              <a:rPr lang="ja-JP" altLang="en-US" u="none" dirty="0">
                <a:solidFill>
                  <a:schemeClr val="tx1"/>
                </a:solidFill>
                <a:latin typeface="BIZ UDゴシック" panose="020B0400000000000000" pitchFamily="49" charset="-128"/>
              </a:rPr>
              <a:t>　</a:t>
            </a:r>
            <a:r>
              <a:rPr lang="ja-JP" altLang="ja-JP" u="none" dirty="0">
                <a:solidFill>
                  <a:schemeClr val="tx1"/>
                </a:solidFill>
                <a:latin typeface="BIZ UDゴシック" panose="020B0400000000000000" pitchFamily="49" charset="-128"/>
              </a:rPr>
              <a:t>平成</a:t>
            </a:r>
            <a:r>
              <a:rPr lang="en-US" altLang="ja-JP" u="none" dirty="0">
                <a:solidFill>
                  <a:schemeClr val="tx1"/>
                </a:solidFill>
                <a:latin typeface="BIZ UDゴシック" panose="020B0400000000000000" pitchFamily="49" charset="-128"/>
              </a:rPr>
              <a:t>18</a:t>
            </a:r>
            <a:r>
              <a:rPr lang="ja-JP" altLang="ja-JP" u="none" dirty="0">
                <a:solidFill>
                  <a:schemeClr val="tx1"/>
                </a:solidFill>
                <a:latin typeface="BIZ UDゴシック" panose="020B0400000000000000" pitchFamily="49" charset="-128"/>
              </a:rPr>
              <a:t>年に自殺対策基本法が施行され</a:t>
            </a:r>
            <a:r>
              <a:rPr lang="ja-JP" altLang="en-US" u="none" dirty="0">
                <a:solidFill>
                  <a:schemeClr val="tx1"/>
                </a:solidFill>
                <a:latin typeface="BIZ UDゴシック" panose="020B0400000000000000" pitchFamily="49" charset="-128"/>
              </a:rPr>
              <a:t>、</a:t>
            </a:r>
            <a:r>
              <a:rPr lang="ja-JP" altLang="ja-JP" u="none" dirty="0">
                <a:solidFill>
                  <a:schemeClr val="tx1"/>
                </a:solidFill>
                <a:latin typeface="BIZ UDゴシック" panose="020B0400000000000000" pitchFamily="49" charset="-128"/>
              </a:rPr>
              <a:t>国を挙げて自殺対策が総合的に推進された結果</a:t>
            </a:r>
            <a:r>
              <a:rPr lang="ja-JP" altLang="en-US" u="none" dirty="0">
                <a:solidFill>
                  <a:schemeClr val="tx1"/>
                </a:solidFill>
                <a:latin typeface="BIZ UDゴシック" panose="020B0400000000000000" pitchFamily="49" charset="-128"/>
              </a:rPr>
              <a:t>、</a:t>
            </a:r>
            <a:r>
              <a:rPr lang="ja-JP" altLang="ja-JP" u="none" dirty="0">
                <a:solidFill>
                  <a:schemeClr val="tx1"/>
                </a:solidFill>
                <a:latin typeface="BIZ UDゴシック" panose="020B0400000000000000" pitchFamily="49" charset="-128"/>
              </a:rPr>
              <a:t>自殺者数の年次推移は減少傾向する等</a:t>
            </a:r>
            <a:r>
              <a:rPr lang="ja-JP" altLang="en-US" u="none" dirty="0">
                <a:solidFill>
                  <a:schemeClr val="tx1"/>
                </a:solidFill>
                <a:latin typeface="BIZ UDゴシック" panose="020B0400000000000000" pitchFamily="49" charset="-128"/>
              </a:rPr>
              <a:t>、</a:t>
            </a:r>
            <a:r>
              <a:rPr lang="ja-JP" altLang="ja-JP" u="none" dirty="0">
                <a:solidFill>
                  <a:schemeClr val="tx1"/>
                </a:solidFill>
                <a:latin typeface="BIZ UDゴシック" panose="020B0400000000000000" pitchFamily="49" charset="-128"/>
              </a:rPr>
              <a:t>着実に成果を上げてきました。</a:t>
            </a:r>
            <a:r>
              <a:rPr lang="ja-JP" altLang="en-US" u="none" dirty="0">
                <a:solidFill>
                  <a:schemeClr val="tx1"/>
                </a:solidFill>
                <a:latin typeface="BIZ UDゴシック" panose="020B0400000000000000" pitchFamily="49" charset="-128"/>
              </a:rPr>
              <a:t>　</a:t>
            </a:r>
            <a:endParaRPr lang="en-US" altLang="ja-JP" u="none" dirty="0">
              <a:solidFill>
                <a:schemeClr val="tx1"/>
              </a:solidFill>
              <a:latin typeface="BIZ UDゴシック" panose="020B0400000000000000" pitchFamily="49" charset="-128"/>
            </a:endParaRPr>
          </a:p>
          <a:p>
            <a:r>
              <a:rPr lang="ja-JP" altLang="en-US" u="none" dirty="0">
                <a:solidFill>
                  <a:schemeClr val="tx1"/>
                </a:solidFill>
                <a:latin typeface="BIZ UDゴシック" panose="020B0400000000000000" pitchFamily="49" charset="-128"/>
              </a:rPr>
              <a:t>　その後、平成</a:t>
            </a:r>
            <a:r>
              <a:rPr lang="en-US" altLang="ja-JP" u="none" dirty="0">
                <a:solidFill>
                  <a:schemeClr val="tx1"/>
                </a:solidFill>
                <a:latin typeface="BIZ UDゴシック" panose="020B0400000000000000" pitchFamily="49" charset="-128"/>
              </a:rPr>
              <a:t>28</a:t>
            </a:r>
            <a:r>
              <a:rPr lang="ja-JP" altLang="en-US" u="none" dirty="0">
                <a:solidFill>
                  <a:schemeClr val="tx1"/>
                </a:solidFill>
                <a:latin typeface="BIZ UDゴシック" panose="020B0400000000000000" pitchFamily="49" charset="-128"/>
              </a:rPr>
              <a:t>年に自殺対策基本法の一部を改正する法律が定められ、学校における教育・啓発の内容として、困難な事態、強い心理的負担を受けた場合等における対処の仕方を身に付ける等のための教育、つまり、ＳＯＳの出し方に関する教育の重視が盛り込まれ、学校における自殺予防対策を更に強化することが求められました。</a:t>
            </a:r>
            <a:endParaRPr lang="en-US" altLang="ja-JP" u="none" dirty="0">
              <a:solidFill>
                <a:schemeClr val="tx1"/>
              </a:solidFill>
              <a:latin typeface="BIZ UDゴシック" panose="020B0400000000000000" pitchFamily="49" charset="-128"/>
            </a:endParaRPr>
          </a:p>
          <a:p>
            <a:r>
              <a:rPr lang="ja-JP" altLang="en-US" u="none" dirty="0">
                <a:solidFill>
                  <a:schemeClr val="tx1"/>
                </a:solidFill>
                <a:latin typeface="BIZ UDゴシック" panose="020B0400000000000000" pitchFamily="49" charset="-128"/>
              </a:rPr>
              <a:t>　その自殺対策基本法は、令和７年</a:t>
            </a:r>
            <a:r>
              <a:rPr lang="en-US" altLang="ja-JP" u="none" dirty="0">
                <a:solidFill>
                  <a:schemeClr val="tx1"/>
                </a:solidFill>
                <a:latin typeface="BIZ UDゴシック" panose="020B0400000000000000" pitchFamily="49" charset="-128"/>
              </a:rPr>
              <a:t>12</a:t>
            </a:r>
            <a:r>
              <a:rPr lang="ja-JP" altLang="en-US" u="none" dirty="0">
                <a:solidFill>
                  <a:schemeClr val="tx1"/>
                </a:solidFill>
                <a:latin typeface="BIZ UDゴシック" panose="020B0400000000000000" pitchFamily="49" charset="-128"/>
              </a:rPr>
              <a:t>月にも一部改正され、学校は、基本理念にのっとり、関係者と連携を図りつつ、こどもの自殺の防止等に取り組むよう努めると記載されています。</a:t>
            </a:r>
          </a:p>
          <a:p>
            <a:endParaRPr lang="ja-JP" altLang="ja-JP" u="none" dirty="0">
              <a:solidFill>
                <a:schemeClr val="tx1"/>
              </a:solidFill>
              <a:latin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5</a:t>
            </a:fld>
            <a:endParaRPr kumimoji="1" lang="ja-JP" altLang="en-US"/>
          </a:p>
        </p:txBody>
      </p:sp>
    </p:spTree>
    <p:extLst>
      <p:ext uri="{BB962C8B-B14F-4D97-AF65-F5344CB8AC3E}">
        <p14:creationId xmlns:p14="http://schemas.microsoft.com/office/powerpoint/2010/main" val="2964097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solidFill>
                  <a:schemeClr val="tx1"/>
                </a:solidFill>
                <a:latin typeface="BIZ UDゴシック" panose="020B0400000000000000" pitchFamily="49" charset="-128"/>
              </a:rPr>
              <a:t>　令和４年に出された新たな</a:t>
            </a:r>
            <a:r>
              <a:rPr lang="ja-JP" altLang="ja-JP" dirty="0">
                <a:solidFill>
                  <a:schemeClr val="tx1"/>
                </a:solidFill>
                <a:latin typeface="BIZ UDゴシック" panose="020B0400000000000000" pitchFamily="49" charset="-128"/>
              </a:rPr>
              <a:t>自殺総合対策大綱によると</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学校において</a:t>
            </a:r>
            <a:r>
              <a:rPr lang="ja-JP" altLang="en-US" dirty="0">
                <a:solidFill>
                  <a:schemeClr val="tx1"/>
                </a:solidFill>
                <a:latin typeface="BIZ UDゴシック" panose="020B0400000000000000" pitchFamily="49" charset="-128"/>
              </a:rPr>
              <a:t>、</a:t>
            </a:r>
            <a:endParaRPr lang="en-US" altLang="ja-JP" dirty="0">
              <a:solidFill>
                <a:schemeClr val="tx1"/>
              </a:solidFill>
              <a:latin typeface="BIZ UDゴシック" panose="020B0400000000000000" pitchFamily="49" charset="-128"/>
            </a:endParaRPr>
          </a:p>
          <a:p>
            <a:r>
              <a:rPr lang="ja-JP" altLang="en-US" dirty="0">
                <a:solidFill>
                  <a:schemeClr val="tx1"/>
                </a:solidFill>
                <a:latin typeface="BIZ UDゴシック" panose="020B0400000000000000" pitchFamily="49" charset="-128"/>
              </a:rPr>
              <a:t>ア　児童生徒が命の大切さを実感できる教育</a:t>
            </a:r>
            <a:endParaRPr lang="en-US" altLang="ja-JP" dirty="0">
              <a:solidFill>
                <a:schemeClr val="tx1"/>
              </a:solidFill>
              <a:latin typeface="BIZ UDゴシック" panose="020B0400000000000000" pitchFamily="49" charset="-128"/>
            </a:endParaRPr>
          </a:p>
          <a:p>
            <a:r>
              <a:rPr lang="ja-JP" altLang="en-US" dirty="0">
                <a:solidFill>
                  <a:schemeClr val="tx1"/>
                </a:solidFill>
                <a:latin typeface="BIZ UDゴシック" panose="020B0400000000000000" pitchFamily="49" charset="-128"/>
              </a:rPr>
              <a:t>イ　社会において直面する可能性のある様々な困難・ストレスへの対処方法を身に付けるための教育（ＳＯＳの出し方に関する教育）</a:t>
            </a:r>
            <a:endParaRPr lang="en-US" altLang="ja-JP" dirty="0">
              <a:solidFill>
                <a:schemeClr val="tx1"/>
              </a:solidFill>
              <a:latin typeface="BIZ UDゴシック" panose="020B0400000000000000" pitchFamily="49" charset="-128"/>
            </a:endParaRPr>
          </a:p>
          <a:p>
            <a:r>
              <a:rPr lang="ja-JP" altLang="en-US" dirty="0">
                <a:solidFill>
                  <a:schemeClr val="tx1"/>
                </a:solidFill>
                <a:latin typeface="BIZ UDゴシック" panose="020B0400000000000000" pitchFamily="49" charset="-128"/>
              </a:rPr>
              <a:t>ウ　心の健康の保持に係る教育</a:t>
            </a:r>
            <a:endParaRPr lang="en-US" altLang="ja-JP" dirty="0">
              <a:solidFill>
                <a:schemeClr val="tx1"/>
              </a:solidFill>
              <a:latin typeface="BIZ UDゴシック" panose="020B0400000000000000" pitchFamily="49" charset="-128"/>
            </a:endParaRPr>
          </a:p>
          <a:p>
            <a:r>
              <a:rPr lang="ja-JP" altLang="ja-JP" dirty="0">
                <a:solidFill>
                  <a:schemeClr val="tx1"/>
                </a:solidFill>
                <a:latin typeface="BIZ UDゴシック" panose="020B0400000000000000" pitchFamily="49" charset="-128"/>
              </a:rPr>
              <a:t>の</a:t>
            </a:r>
            <a:r>
              <a:rPr lang="ja-JP" altLang="en-US" dirty="0">
                <a:solidFill>
                  <a:schemeClr val="tx1"/>
                </a:solidFill>
                <a:latin typeface="BIZ UDゴシック" panose="020B0400000000000000" pitchFamily="49" charset="-128"/>
              </a:rPr>
              <a:t>三</a:t>
            </a:r>
            <a:r>
              <a:rPr lang="ja-JP" altLang="ja-JP" dirty="0">
                <a:solidFill>
                  <a:schemeClr val="tx1"/>
                </a:solidFill>
                <a:latin typeface="BIZ UDゴシック" panose="020B0400000000000000" pitchFamily="49" charset="-128"/>
              </a:rPr>
              <a:t>つの教育を推進するとともに</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児童生徒の生きることの促進要因</a:t>
            </a:r>
            <a:r>
              <a:rPr lang="en-US" altLang="ja-JP"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自己肯定感や信頼できる人間関係等</a:t>
            </a:r>
            <a:r>
              <a:rPr lang="en-US" altLang="ja-JP"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を増やすことを通じて</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自殺対策に資する教育の実施に向けた環境づくり</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雰囲気づくり</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を行うべきであると示しています。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6</a:t>
            </a:fld>
            <a:endParaRPr kumimoji="1" lang="ja-JP" altLang="en-US"/>
          </a:p>
        </p:txBody>
      </p:sp>
    </p:spTree>
    <p:extLst>
      <p:ext uri="{BB962C8B-B14F-4D97-AF65-F5344CB8AC3E}">
        <p14:creationId xmlns:p14="http://schemas.microsoft.com/office/powerpoint/2010/main" val="725976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203">
              <a:defRPr/>
            </a:pPr>
            <a:r>
              <a:rPr lang="ja-JP" altLang="en-US" dirty="0">
                <a:solidFill>
                  <a:schemeClr val="tx1"/>
                </a:solidFill>
                <a:latin typeface="BIZ UDゴシック" panose="020B0400000000000000" pitchFamily="49" charset="-128"/>
              </a:rPr>
              <a:t>　</a:t>
            </a:r>
            <a:r>
              <a:rPr lang="ja-JP" altLang="ja-JP" dirty="0">
                <a:solidFill>
                  <a:schemeClr val="tx1"/>
                </a:solidFill>
                <a:latin typeface="BIZ UDゴシック" panose="020B0400000000000000" pitchFamily="49" charset="-128"/>
              </a:rPr>
              <a:t>特に</a:t>
            </a:r>
            <a:r>
              <a:rPr lang="ja-JP" altLang="en-US" dirty="0">
                <a:solidFill>
                  <a:schemeClr val="tx1"/>
                </a:solidFill>
                <a:latin typeface="BIZ UDゴシック" panose="020B0400000000000000" pitchFamily="49" charset="-128"/>
              </a:rPr>
              <a:t>、</a:t>
            </a:r>
            <a:r>
              <a:rPr lang="ja-JP" altLang="ja-JP" dirty="0">
                <a:solidFill>
                  <a:schemeClr val="tx1"/>
                </a:solidFill>
                <a:latin typeface="BIZ UDゴシック" panose="020B0400000000000000" pitchFamily="49" charset="-128"/>
              </a:rPr>
              <a:t>児童生徒と日々接している教職員に対しては</a:t>
            </a:r>
            <a:r>
              <a:rPr lang="ja-JP" altLang="en-US" dirty="0">
                <a:solidFill>
                  <a:schemeClr val="tx1"/>
                </a:solidFill>
                <a:latin typeface="BIZ UDゴシック" panose="020B0400000000000000" pitchFamily="49" charset="-128"/>
              </a:rPr>
              <a:t>、</a:t>
            </a:r>
            <a:endParaRPr lang="en-US" altLang="ja-JP" dirty="0">
              <a:solidFill>
                <a:schemeClr val="tx1"/>
              </a:solidFill>
              <a:latin typeface="BIZ UDゴシック" panose="020B0400000000000000" pitchFamily="49" charset="-128"/>
            </a:endParaRPr>
          </a:p>
          <a:p>
            <a:pPr defTabSz="914203">
              <a:defRPr/>
            </a:pPr>
            <a:r>
              <a:rPr lang="ja-JP" altLang="en-US" kern="100" dirty="0">
                <a:solidFill>
                  <a:schemeClr val="tx1"/>
                </a:solidFill>
                <a:latin typeface="BIZ UDゴシック" panose="020B0400000000000000" pitchFamily="49" charset="-128"/>
                <a:cs typeface="Times New Roman" panose="02020603050405020304" pitchFamily="18" charset="0"/>
              </a:rPr>
              <a:t>○　ＳＯＳ</a:t>
            </a:r>
            <a:r>
              <a:rPr lang="ja-JP" altLang="ja-JP" kern="100" dirty="0">
                <a:solidFill>
                  <a:schemeClr val="tx1"/>
                </a:solidFill>
                <a:latin typeface="BIZ UDゴシック" panose="020B0400000000000000" pitchFamily="49" charset="-128"/>
                <a:cs typeface="Times New Roman" panose="02020603050405020304" pitchFamily="18" charset="0"/>
              </a:rPr>
              <a:t>の出し方のみならず</a:t>
            </a:r>
            <a:r>
              <a:rPr lang="ja-JP" altLang="en-US" kern="100" dirty="0">
                <a:solidFill>
                  <a:schemeClr val="tx1"/>
                </a:solidFill>
                <a:latin typeface="BIZ UDゴシック" panose="020B0400000000000000" pitchFamily="49" charset="-128"/>
                <a:cs typeface="Times New Roman" panose="02020603050405020304" pitchFamily="18" charset="0"/>
              </a:rPr>
              <a:t>、</a:t>
            </a:r>
            <a:r>
              <a:rPr lang="ja-JP" altLang="en-US" sz="1200" b="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子どもが</a:t>
            </a:r>
            <a:r>
              <a:rPr lang="ja-JP" altLang="en-US" sz="1200" b="0"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ＳＯＳを出しやすい環境を整える</a:t>
            </a:r>
            <a:r>
              <a:rPr lang="ja-JP" altLang="ja-JP" kern="100" dirty="0">
                <a:solidFill>
                  <a:schemeClr val="tx1"/>
                </a:solidFill>
                <a:latin typeface="BIZ UDゴシック" panose="020B0400000000000000" pitchFamily="49" charset="-128"/>
                <a:cs typeface="Times New Roman" panose="02020603050405020304" pitchFamily="18" charset="0"/>
              </a:rPr>
              <a:t>。</a:t>
            </a:r>
            <a:r>
              <a:rPr lang="ja-JP" altLang="en-US" kern="100" dirty="0">
                <a:solidFill>
                  <a:schemeClr val="tx1"/>
                </a:solidFill>
                <a:latin typeface="BIZ UDゴシック" panose="020B0400000000000000" pitchFamily="49" charset="-128"/>
                <a:cs typeface="Times New Roman" panose="02020603050405020304" pitchFamily="18" charset="0"/>
              </a:rPr>
              <a:t>　</a:t>
            </a:r>
            <a:endParaRPr lang="en-US" altLang="ja-JP" kern="100" dirty="0">
              <a:solidFill>
                <a:schemeClr val="tx1"/>
              </a:solidFill>
              <a:latin typeface="BIZ UDゴシック" panose="020B0400000000000000" pitchFamily="49" charset="-128"/>
              <a:cs typeface="Times New Roman" panose="02020603050405020304" pitchFamily="18" charset="0"/>
            </a:endParaRPr>
          </a:p>
          <a:p>
            <a:pPr marL="161290" indent="-152400">
              <a:spcAft>
                <a:spcPts val="0"/>
              </a:spcAft>
            </a:pPr>
            <a:r>
              <a:rPr lang="ja-JP" altLang="en-US" kern="100" dirty="0">
                <a:solidFill>
                  <a:schemeClr val="tx1"/>
                </a:solidFill>
                <a:latin typeface="BIZ UDゴシック" panose="020B0400000000000000" pitchFamily="49" charset="-128"/>
                <a:cs typeface="Times New Roman" panose="02020603050405020304" pitchFamily="18" charset="0"/>
              </a:rPr>
              <a:t>○　</a:t>
            </a:r>
            <a:r>
              <a:rPr lang="ja-JP" altLang="ja-JP" kern="100" dirty="0">
                <a:solidFill>
                  <a:schemeClr val="tx1"/>
                </a:solidFill>
                <a:latin typeface="BIZ UDゴシック" panose="020B0400000000000000" pitchFamily="49" charset="-128"/>
                <a:cs typeface="Times New Roman" panose="02020603050405020304" pitchFamily="18" charset="0"/>
              </a:rPr>
              <a:t>教職員自身が</a:t>
            </a:r>
            <a:r>
              <a:rPr lang="ja-JP" altLang="en-US" kern="100" dirty="0">
                <a:solidFill>
                  <a:schemeClr val="tx1"/>
                </a:solidFill>
                <a:latin typeface="BIZ UDゴシック" panose="020B0400000000000000" pitchFamily="49" charset="-128"/>
                <a:cs typeface="Times New Roman" panose="02020603050405020304" pitchFamily="18" charset="0"/>
              </a:rPr>
              <a:t>子どものＳＯＳを察知し、</a:t>
            </a:r>
            <a:r>
              <a:rPr lang="ja-JP" altLang="ja-JP" kern="100" dirty="0">
                <a:solidFill>
                  <a:schemeClr val="tx1"/>
                </a:solidFill>
                <a:latin typeface="BIZ UDゴシック" panose="020B0400000000000000" pitchFamily="49" charset="-128"/>
                <a:cs typeface="Times New Roman" panose="02020603050405020304" pitchFamily="18" charset="0"/>
              </a:rPr>
              <a:t>受け止め</a:t>
            </a:r>
            <a:r>
              <a:rPr lang="ja-JP" altLang="en-US" kern="100" dirty="0">
                <a:solidFill>
                  <a:schemeClr val="tx1"/>
                </a:solidFill>
                <a:latin typeface="BIZ UDゴシック" panose="020B0400000000000000" pitchFamily="49" charset="-128"/>
                <a:cs typeface="Times New Roman" panose="02020603050405020304" pitchFamily="18" charset="0"/>
              </a:rPr>
              <a:t>て適切な支援につなげる</a:t>
            </a:r>
            <a:r>
              <a:rPr lang="ja-JP" altLang="ja-JP" kern="100" dirty="0">
                <a:solidFill>
                  <a:schemeClr val="tx1"/>
                </a:solidFill>
                <a:latin typeface="BIZ UDゴシック" panose="020B0400000000000000" pitchFamily="49" charset="-128"/>
                <a:cs typeface="Times New Roman" panose="02020603050405020304" pitchFamily="18" charset="0"/>
              </a:rPr>
              <a:t>ための</a:t>
            </a:r>
            <a:r>
              <a:rPr lang="ja-JP" altLang="en-US" kern="100" dirty="0">
                <a:solidFill>
                  <a:schemeClr val="tx1"/>
                </a:solidFill>
                <a:latin typeface="BIZ UDゴシック" panose="020B0400000000000000" pitchFamily="49" charset="-128"/>
                <a:cs typeface="Times New Roman" panose="02020603050405020304" pitchFamily="18" charset="0"/>
              </a:rPr>
              <a:t>研修や</a:t>
            </a:r>
            <a:r>
              <a:rPr lang="ja-JP" altLang="en-US" sz="1200" b="0" i="0" u="none" strike="noStrike" baseline="0" dirty="0">
                <a:solidFill>
                  <a:srgbClr val="000000"/>
                </a:solidFill>
                <a:latin typeface="BIZ UDゴシック" panose="020B0400000000000000" pitchFamily="49" charset="-128"/>
                <a:ea typeface="BIZ UDゴシック" panose="020B0400000000000000" pitchFamily="49" charset="-128"/>
              </a:rPr>
              <a:t>自殺念慮の割合等が高いことが指摘されている</a:t>
            </a:r>
            <a:r>
              <a:rPr lang="ja-JP" altLang="en-US" sz="1200" b="0" i="0" u="none" strike="noStrike" baseline="0" dirty="0">
                <a:solidFill>
                  <a:srgbClr val="0000FF"/>
                </a:solidFill>
                <a:latin typeface="BIZ UDゴシック" panose="020B0400000000000000" pitchFamily="49" charset="-128"/>
                <a:ea typeface="BIZ UDゴシック" panose="020B0400000000000000" pitchFamily="49" charset="-128"/>
              </a:rPr>
              <a:t>性的マイノ</a:t>
            </a:r>
            <a:r>
              <a:rPr lang="ja-JP" altLang="en-US" sz="1200" b="0" i="0" u="none" strike="noStrike" baseline="0" dirty="0">
                <a:solidFill>
                  <a:srgbClr val="000000"/>
                </a:solidFill>
                <a:latin typeface="BIZ UDゴシック" panose="020B0400000000000000" pitchFamily="49" charset="-128"/>
                <a:ea typeface="BIZ UDゴシック" panose="020B0400000000000000" pitchFamily="49" charset="-128"/>
              </a:rPr>
              <a:t>リティについての教職員の理解など、</a:t>
            </a:r>
            <a:r>
              <a:rPr lang="ja-JP" altLang="ja-JP" dirty="0">
                <a:solidFill>
                  <a:schemeClr val="tx1"/>
                </a:solidFill>
                <a:latin typeface="BIZ UDゴシック" panose="020B0400000000000000" pitchFamily="49" charset="-128"/>
              </a:rPr>
              <a:t>研修を通して高めていく必要があります。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7</a:t>
            </a:fld>
            <a:endParaRPr kumimoji="1" lang="ja-JP" altLang="en-US"/>
          </a:p>
        </p:txBody>
      </p:sp>
    </p:spTree>
    <p:extLst>
      <p:ext uri="{BB962C8B-B14F-4D97-AF65-F5344CB8AC3E}">
        <p14:creationId xmlns:p14="http://schemas.microsoft.com/office/powerpoint/2010/main" val="2997236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BIZ UDゴシック" panose="020B0400000000000000" pitchFamily="49" charset="-128"/>
              </a:rPr>
              <a:t>　児童生徒の出したＳＯＳのサインに気付き、どう受け止めるかを、Ｍｏｍの基本姿勢でまとめたものです。</a:t>
            </a:r>
            <a:endParaRPr kumimoji="1" lang="en-US" altLang="ja-JP" dirty="0">
              <a:solidFill>
                <a:schemeClr val="tx1"/>
              </a:solidFill>
              <a:latin typeface="BIZ UDゴシック" panose="020B0400000000000000" pitchFamily="49" charset="-128"/>
            </a:endParaRPr>
          </a:p>
          <a:p>
            <a:r>
              <a:rPr kumimoji="1" lang="ja-JP" altLang="en-US" dirty="0">
                <a:solidFill>
                  <a:schemeClr val="tx1"/>
                </a:solidFill>
                <a:latin typeface="BIZ UDゴシック" panose="020B0400000000000000" pitchFamily="49" charset="-128"/>
              </a:rPr>
              <a:t>　</a:t>
            </a:r>
            <a:endParaRPr kumimoji="1" lang="en-US" altLang="ja-JP" dirty="0">
              <a:solidFill>
                <a:schemeClr val="tx1"/>
              </a:solidFill>
              <a:latin typeface="BIZ UDゴシック" panose="020B0400000000000000" pitchFamily="49" charset="-128"/>
            </a:endParaRPr>
          </a:p>
          <a:p>
            <a:r>
              <a:rPr kumimoji="1" lang="ja-JP" altLang="en-US" dirty="0">
                <a:solidFill>
                  <a:schemeClr val="tx1"/>
                </a:solidFill>
                <a:latin typeface="BIZ UDゴシック" panose="020B0400000000000000" pitchFamily="49" charset="-128"/>
              </a:rPr>
              <a:t>　Ｍｏｍとは「見つめる」「思いをめぐらす」「向き合う」のローマ字の頭文字を使ったキャッチフレーズです。</a:t>
            </a:r>
          </a:p>
          <a:p>
            <a:r>
              <a:rPr kumimoji="1" lang="ja-JP" altLang="en-US" dirty="0">
                <a:solidFill>
                  <a:schemeClr val="tx1"/>
                </a:solidFill>
                <a:latin typeface="BIZ UDゴシック" panose="020B0400000000000000" pitchFamily="49" charset="-128"/>
              </a:rPr>
              <a:t>　児童生徒一人一人を温かいまなざしで見つめ、そのよさや可能性を伸ばそうとする教職員の姿は、児童生徒に安心感や自信をもたせ、お互いのよさを認め、支え高め合うような雰囲気を作り出します</a:t>
            </a:r>
            <a:r>
              <a:rPr kumimoji="1" lang="en-US" altLang="ja-JP" dirty="0">
                <a:solidFill>
                  <a:schemeClr val="tx1"/>
                </a:solidFill>
                <a:latin typeface="BIZ UDゴシック" panose="020B0400000000000000" pitchFamily="49" charset="-128"/>
              </a:rPr>
              <a:t>｡</a:t>
            </a:r>
          </a:p>
          <a:p>
            <a:endParaRPr kumimoji="1" lang="en-US" altLang="ja-JP" dirty="0">
              <a:solidFill>
                <a:schemeClr val="tx1"/>
              </a:solidFill>
              <a:latin typeface="BIZ UDゴシック" panose="020B0400000000000000" pitchFamily="49" charset="-128"/>
            </a:endParaRPr>
          </a:p>
          <a:p>
            <a:r>
              <a:rPr kumimoji="1" lang="ja-JP" altLang="en-US" dirty="0">
                <a:solidFill>
                  <a:schemeClr val="tx1"/>
                </a:solidFill>
                <a:latin typeface="BIZ UDゴシック" panose="020B0400000000000000" pitchFamily="49" charset="-128"/>
              </a:rPr>
              <a:t>　Ｍ　◆　児童生徒の事実を知るために「見つめる」　とは、</a:t>
            </a:r>
          </a:p>
          <a:p>
            <a:r>
              <a:rPr kumimoji="1" lang="ja-JP" altLang="en-US" dirty="0">
                <a:solidFill>
                  <a:schemeClr val="tx1"/>
                </a:solidFill>
                <a:latin typeface="BIZ UDゴシック" panose="020B0400000000000000" pitchFamily="49" charset="-128"/>
              </a:rPr>
              <a:t>　児童生徒の気持ちは態度や行動に表れます。児童生徒のちょっとしたつぶやきや口癖、しぐさなど、ささいな変化でも「あれ？」と気付くことができるように、日頃から児童生徒に共感する力や見えないところまで想像するイマジネーション力を高めて、児童生徒をしっかりと「見つめる」ことが大切です。</a:t>
            </a:r>
          </a:p>
          <a:p>
            <a:r>
              <a:rPr kumimoji="1" lang="ja-JP" altLang="en-US" dirty="0">
                <a:solidFill>
                  <a:schemeClr val="tx1"/>
                </a:solidFill>
                <a:latin typeface="BIZ UDゴシック" panose="020B0400000000000000" pitchFamily="49" charset="-128"/>
              </a:rPr>
              <a:t>　児童生徒の気になる様子や行動に気付いたら、一人で抱えるのではなく、教職員間で情報を共有し全員で関わることが必要です。　　</a:t>
            </a:r>
          </a:p>
          <a:p>
            <a:r>
              <a:rPr kumimoji="1" lang="ja-JP" altLang="en-US" dirty="0">
                <a:solidFill>
                  <a:schemeClr val="tx1"/>
                </a:solidFill>
                <a:latin typeface="BIZ UDゴシック" panose="020B0400000000000000" pitchFamily="49" charset="-128"/>
              </a:rPr>
              <a:t> </a:t>
            </a:r>
          </a:p>
          <a:p>
            <a:r>
              <a:rPr kumimoji="1" lang="ja-JP" altLang="en-US" dirty="0">
                <a:solidFill>
                  <a:schemeClr val="tx1"/>
                </a:solidFill>
                <a:latin typeface="BIZ UDゴシック" panose="020B0400000000000000" pitchFamily="49" charset="-128"/>
              </a:rPr>
              <a:t>　Ｏ　◆　児童生徒の気持ちに「思いをめぐらす」とは、</a:t>
            </a:r>
          </a:p>
          <a:p>
            <a:r>
              <a:rPr kumimoji="1" lang="ja-JP" altLang="en-US" dirty="0">
                <a:solidFill>
                  <a:schemeClr val="tx1"/>
                </a:solidFill>
                <a:latin typeface="BIZ UDゴシック" panose="020B0400000000000000" pitchFamily="49" charset="-128"/>
              </a:rPr>
              <a:t>　児童生徒の言動に関心を寄せ、「あなたは大切な存在である」という思いを届けることです。思いをめぐらすことにより、児童生徒の真の思いや願いを受け止められなければなりません。そのためにも、児童生徒に対して受容と傾聴の姿勢で関わり、情報収集力を高め、児童生徒の言動の原因（背景）を探ることが大切です。</a:t>
            </a:r>
          </a:p>
          <a:p>
            <a:r>
              <a:rPr kumimoji="1" lang="ja-JP" altLang="en-US" dirty="0">
                <a:solidFill>
                  <a:schemeClr val="tx1"/>
                </a:solidFill>
                <a:latin typeface="BIZ UDゴシック" panose="020B0400000000000000" pitchFamily="49" charset="-128"/>
              </a:rPr>
              <a:t>　また、児童生徒は、過去の体験や家庭生活等の影響を受けています。家庭との連携、家庭訪問、過去の担任や養護教諭等、他の職員や関係機関等との連携も不可欠です。</a:t>
            </a:r>
          </a:p>
          <a:p>
            <a:r>
              <a:rPr kumimoji="1" lang="ja-JP" altLang="en-US" dirty="0">
                <a:solidFill>
                  <a:schemeClr val="tx1"/>
                </a:solidFill>
                <a:latin typeface="BIZ UDゴシック" panose="020B0400000000000000" pitchFamily="49" charset="-128"/>
              </a:rPr>
              <a:t> </a:t>
            </a:r>
          </a:p>
          <a:p>
            <a:r>
              <a:rPr kumimoji="1" lang="ja-JP" altLang="en-US" dirty="0">
                <a:solidFill>
                  <a:schemeClr val="tx1"/>
                </a:solidFill>
                <a:latin typeface="BIZ UDゴシック" panose="020B0400000000000000" pitchFamily="49" charset="-128"/>
              </a:rPr>
              <a:t>　ｍ　◆　児童生徒から見えてきた課題に「向き合う」とは、</a:t>
            </a:r>
          </a:p>
          <a:p>
            <a:r>
              <a:rPr kumimoji="1" lang="ja-JP" altLang="en-US" dirty="0">
                <a:solidFill>
                  <a:schemeClr val="tx1"/>
                </a:solidFill>
                <a:latin typeface="BIZ UDゴシック" panose="020B0400000000000000" pitchFamily="49" charset="-128"/>
              </a:rPr>
              <a:t>　思いをめぐらした結果、児童生徒から見えてきた課題に対しては、その事実（こと）を学校・教職員がしっかり受け入れた上で、その課題を取り除いていけるよう、組織的にチームで関わり続けていくことが大切です。</a:t>
            </a:r>
          </a:p>
          <a:p>
            <a:r>
              <a:rPr kumimoji="1" lang="ja-JP" altLang="en-US" dirty="0">
                <a:solidFill>
                  <a:schemeClr val="tx1"/>
                </a:solidFill>
                <a:latin typeface="BIZ UDゴシック" panose="020B0400000000000000" pitchFamily="49" charset="-128"/>
              </a:rPr>
              <a:t>　児童生徒と一緒に課題に向き合うことが児童生徒や家庭の安心感につながります。教職員の問題解決力や指導力を高めて、共有体験の場の設定と感情の共有を継続し、児童生徒の自尊感情を高めることが必要です。</a:t>
            </a:r>
          </a:p>
          <a:p>
            <a:endParaRPr kumimoji="1" lang="ja-JP" altLang="en-US" dirty="0">
              <a:latin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0274C417-2BFC-418A-99F4-B944E2743EC5}" type="slidenum">
              <a:rPr kumimoji="1" lang="ja-JP" altLang="en-US" smtClean="0"/>
              <a:t>8</a:t>
            </a:fld>
            <a:endParaRPr kumimoji="1" lang="ja-JP" altLang="en-US"/>
          </a:p>
        </p:txBody>
      </p:sp>
    </p:spTree>
    <p:extLst>
      <p:ext uri="{BB962C8B-B14F-4D97-AF65-F5344CB8AC3E}">
        <p14:creationId xmlns:p14="http://schemas.microsoft.com/office/powerpoint/2010/main" val="320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203">
              <a:defRPr/>
            </a:pPr>
            <a:r>
              <a:rPr lang="ja-JP" altLang="en-US" dirty="0">
                <a:solidFill>
                  <a:schemeClr val="tx1"/>
                </a:solidFill>
                <a:latin typeface="BIZ UDゴシック" panose="020B0400000000000000" pitchFamily="49" charset="-128"/>
              </a:rPr>
              <a:t>　次に、自殺予防教育を支える人権教育について説明します。</a:t>
            </a:r>
            <a:endParaRPr lang="en-US" altLang="ja-JP" dirty="0">
              <a:solidFill>
                <a:schemeClr val="tx1"/>
              </a:solidFill>
              <a:latin typeface="BIZ UDゴシック" panose="020B0400000000000000" pitchFamily="49" charset="-128"/>
            </a:endParaRPr>
          </a:p>
          <a:p>
            <a:pPr defTabSz="914203">
              <a:defRPr/>
            </a:pPr>
            <a:r>
              <a:rPr lang="ja-JP" altLang="en-US" dirty="0">
                <a:solidFill>
                  <a:schemeClr val="tx1"/>
                </a:solidFill>
                <a:latin typeface="BIZ UDゴシック" panose="020B0400000000000000" pitchFamily="49" charset="-128"/>
              </a:rPr>
              <a:t>　学校における自殺予防教育のねらいは、「問題を抱えたり危機に陥ったりしたとき、問題を一人で背負い込まずに乗り越える力」、「自分自身や友達の危機に気付き、信頼できる友達や大人に助けを求められるようにする力」を身に付けることができるようにすることです。</a:t>
            </a:r>
            <a:endParaRPr lang="en-US" altLang="ja-JP" dirty="0">
              <a:solidFill>
                <a:schemeClr val="tx1"/>
              </a:solidFill>
              <a:latin typeface="BIZ UDゴシック" panose="020B0400000000000000" pitchFamily="49" charset="-128"/>
            </a:endParaRPr>
          </a:p>
          <a:p>
            <a:pPr defTabSz="914203">
              <a:defRPr/>
            </a:pPr>
            <a:r>
              <a:rPr lang="ja-JP" altLang="en-US" dirty="0">
                <a:solidFill>
                  <a:schemeClr val="tx1"/>
                </a:solidFill>
                <a:latin typeface="BIZ UDゴシック" panose="020B0400000000000000" pitchFamily="49" charset="-128"/>
              </a:rPr>
              <a:t>　これはまさに、人権教育で大切にしてきている、つらいことがつらいと言える「共につらさを乗り越える」人間関係づくりと言えます。</a:t>
            </a:r>
            <a:endParaRPr kumimoji="1" lang="ja-JP" altLang="en-US" dirty="0">
              <a:solidFill>
                <a:schemeClr val="tx1"/>
              </a:solidFill>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9</a:t>
            </a:fld>
            <a:endParaRPr kumimoji="1" lang="ja-JP" altLang="en-US"/>
          </a:p>
        </p:txBody>
      </p:sp>
    </p:spTree>
    <p:extLst>
      <p:ext uri="{BB962C8B-B14F-4D97-AF65-F5344CB8AC3E}">
        <p14:creationId xmlns:p14="http://schemas.microsoft.com/office/powerpoint/2010/main" val="1827762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CD010C2-1B78-4F8D-B061-6C9D13E65A7B}" type="datetime1">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289421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7682674-1BBA-4FAB-9031-A7BF3D386012}" type="datetime1">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340335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8C6E368-6E55-4638-942C-D9E57C61ABF9}" type="datetime1">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248575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5"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dirty="0">
              <a:solidFill>
                <a:prstClr val="white"/>
              </a:solidFill>
            </a:endParaRPr>
          </a:p>
        </p:txBody>
      </p:sp>
      <p:sp>
        <p:nvSpPr>
          <p:cNvPr id="6" name="Rectangle 12"/>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7"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ja-JP" altLang="en-US"/>
              <a:t>マスター タイトルの書式設定</a:t>
            </a:r>
            <a:endParaRPr lang="en-US" dirty="0"/>
          </a:p>
        </p:txBody>
      </p:sp>
      <p:sp>
        <p:nvSpPr>
          <p:cNvPr id="8" name="Date Placeholder 3"/>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A333AB67-D2FE-4986-960A-095B70B03639}" type="datetime1">
              <a:rPr lang="ja-JP" altLang="en-US"/>
              <a:pPr>
                <a:defRPr/>
              </a:pPr>
              <a:t>2026/6/5</a:t>
            </a:fld>
            <a:endParaRPr lang="en-US" altLang="ja-JP"/>
          </a:p>
        </p:txBody>
      </p:sp>
      <p:sp>
        <p:nvSpPr>
          <p:cNvPr id="9" name="Footer Placeholder 4"/>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10" name="Slide Number Placeholder 5"/>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50BF549F-D222-4EF5-8768-E05B12B7AE77}" type="slidenum">
              <a:rPr lang="en-US" altLang="ja-JP"/>
              <a:pPr>
                <a:defRPr/>
              </a:pPr>
              <a:t>‹#›</a:t>
            </a:fld>
            <a:endParaRPr lang="en-US" altLang="ja-JP"/>
          </a:p>
        </p:txBody>
      </p:sp>
    </p:spTree>
    <p:extLst>
      <p:ext uri="{BB962C8B-B14F-4D97-AF65-F5344CB8AC3E}">
        <p14:creationId xmlns:p14="http://schemas.microsoft.com/office/powerpoint/2010/main" val="214418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4"/>
          </p:nvPr>
        </p:nvSpPr>
        <p:spPr/>
        <p:txBody>
          <a:bodyPr/>
          <a:lstStyle>
            <a:lvl1pPr eaLnBrk="1" hangingPunct="1">
              <a:lnSpc>
                <a:spcPct val="80000"/>
              </a:lnSpc>
              <a:spcBef>
                <a:spcPct val="20000"/>
              </a:spcBef>
              <a:defRPr kumimoji="1">
                <a:latin typeface="Comic Sans MS" pitchFamily="66" charset="0"/>
              </a:defRPr>
            </a:lvl1pPr>
          </a:lstStyle>
          <a:p>
            <a:pPr>
              <a:defRPr/>
            </a:pPr>
            <a:fld id="{76DA075B-1A0C-4D92-8194-E7AD2C5B10A6}" type="datetime1">
              <a:rPr lang="ja-JP" altLang="en-US"/>
              <a:pPr>
                <a:defRPr/>
              </a:pPr>
              <a:t>2026/6/5</a:t>
            </a:fld>
            <a:endParaRPr lang="en-US" altLang="ja-JP"/>
          </a:p>
        </p:txBody>
      </p:sp>
      <p:sp>
        <p:nvSpPr>
          <p:cNvPr id="5" name="Footer Placeholder 4"/>
          <p:cNvSpPr>
            <a:spLocks noGrp="1"/>
          </p:cNvSpPr>
          <p:nvPr>
            <p:ph type="ftr" sz="quarter" idx="15"/>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6" name="Slide Number Placeholder 5"/>
          <p:cNvSpPr>
            <a:spLocks noGrp="1"/>
          </p:cNvSpPr>
          <p:nvPr>
            <p:ph type="sldNum" sz="quarter" idx="16"/>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C1526B65-FD4E-4548-A82F-D7C93CEB1517}" type="slidenum">
              <a:rPr lang="en-US" altLang="ja-JP"/>
              <a:pPr>
                <a:defRPr/>
              </a:pPr>
              <a:t>‹#›</a:t>
            </a:fld>
            <a:endParaRPr lang="en-US" altLang="ja-JP"/>
          </a:p>
        </p:txBody>
      </p:sp>
    </p:spTree>
    <p:extLst>
      <p:ext uri="{BB962C8B-B14F-4D97-AF65-F5344CB8AC3E}">
        <p14:creationId xmlns:p14="http://schemas.microsoft.com/office/powerpoint/2010/main" val="23504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4"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5"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dirty="0">
              <a:solidFill>
                <a:prstClr val="white"/>
              </a:solidFill>
            </a:endParaRPr>
          </a:p>
        </p:txBody>
      </p:sp>
      <p:sp>
        <p:nvSpPr>
          <p:cNvPr id="6" name="Rectangle 8"/>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7"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8" name="Date Placeholder 3"/>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5335BB29-8855-4406-8530-D86797E9A469}" type="datetime1">
              <a:rPr lang="ja-JP" altLang="en-US"/>
              <a:pPr>
                <a:defRPr/>
              </a:pPr>
              <a:t>2026/6/5</a:t>
            </a:fld>
            <a:endParaRPr lang="en-US" altLang="ja-JP"/>
          </a:p>
        </p:txBody>
      </p:sp>
      <p:sp>
        <p:nvSpPr>
          <p:cNvPr id="9" name="Footer Placeholder 4"/>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10" name="Slide Number Placeholder 5"/>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02DCDE8A-E861-4D01-976A-A6A150A8F71E}" type="slidenum">
              <a:rPr lang="en-US" altLang="ja-JP"/>
              <a:pPr>
                <a:defRPr/>
              </a:pPr>
              <a:t>‹#›</a:t>
            </a:fld>
            <a:endParaRPr lang="en-US" altLang="ja-JP"/>
          </a:p>
        </p:txBody>
      </p:sp>
    </p:spTree>
    <p:extLst>
      <p:ext uri="{BB962C8B-B14F-4D97-AF65-F5344CB8AC3E}">
        <p14:creationId xmlns:p14="http://schemas.microsoft.com/office/powerpoint/2010/main" val="185549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5"/>
          </p:nvPr>
        </p:nvSpPr>
        <p:spPr/>
        <p:txBody>
          <a:bodyPr/>
          <a:lstStyle>
            <a:lvl1pPr eaLnBrk="1" hangingPunct="1">
              <a:lnSpc>
                <a:spcPct val="80000"/>
              </a:lnSpc>
              <a:spcBef>
                <a:spcPct val="20000"/>
              </a:spcBef>
              <a:defRPr kumimoji="1">
                <a:latin typeface="Comic Sans MS" pitchFamily="66" charset="0"/>
              </a:defRPr>
            </a:lvl1pPr>
          </a:lstStyle>
          <a:p>
            <a:pPr>
              <a:defRPr/>
            </a:pPr>
            <a:fld id="{119E149A-AC29-4F09-9E9E-12C9FF2397F7}" type="datetime1">
              <a:rPr lang="ja-JP" altLang="en-US"/>
              <a:pPr>
                <a:defRPr/>
              </a:pPr>
              <a:t>2026/6/5</a:t>
            </a:fld>
            <a:endParaRPr lang="en-US" altLang="ja-JP"/>
          </a:p>
        </p:txBody>
      </p:sp>
      <p:sp>
        <p:nvSpPr>
          <p:cNvPr id="6" name="Footer Placeholder 5"/>
          <p:cNvSpPr>
            <a:spLocks noGrp="1"/>
          </p:cNvSpPr>
          <p:nvPr>
            <p:ph type="ftr" sz="quarter" idx="16"/>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7" name="Slide Number Placeholder 6"/>
          <p:cNvSpPr>
            <a:spLocks noGrp="1"/>
          </p:cNvSpPr>
          <p:nvPr>
            <p:ph type="sldNum" sz="quarter" idx="17"/>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3A56A5D0-ED38-4AE4-B1FE-384CFFBC7503}" type="slidenum">
              <a:rPr lang="en-US" altLang="ja-JP"/>
              <a:pPr>
                <a:defRPr/>
              </a:pPr>
              <a:t>‹#›</a:t>
            </a:fld>
            <a:endParaRPr lang="en-US" altLang="ja-JP"/>
          </a:p>
        </p:txBody>
      </p:sp>
    </p:spTree>
    <p:extLst>
      <p:ext uri="{BB962C8B-B14F-4D97-AF65-F5344CB8AC3E}">
        <p14:creationId xmlns:p14="http://schemas.microsoft.com/office/powerpoint/2010/main" val="239870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7" name="Date Placeholder 6"/>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1CF82326-8390-4B34-A8B6-ED2BB698B93D}" type="datetime1">
              <a:rPr lang="ja-JP" altLang="en-US"/>
              <a:pPr>
                <a:defRPr/>
              </a:pPr>
              <a:t>2026/6/5</a:t>
            </a:fld>
            <a:endParaRPr lang="en-US" altLang="ja-JP"/>
          </a:p>
        </p:txBody>
      </p:sp>
      <p:sp>
        <p:nvSpPr>
          <p:cNvPr id="8" name="Footer Placeholder 7"/>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9" name="Slide Number Placeholder 8"/>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315962FB-F9BA-4E58-9055-08961B1FDB7F}" type="slidenum">
              <a:rPr lang="en-US" altLang="ja-JP"/>
              <a:pPr>
                <a:defRPr/>
              </a:pPr>
              <a:t>‹#›</a:t>
            </a:fld>
            <a:endParaRPr lang="en-US" altLang="ja-JP"/>
          </a:p>
        </p:txBody>
      </p:sp>
    </p:spTree>
    <p:extLst>
      <p:ext uri="{BB962C8B-B14F-4D97-AF65-F5344CB8AC3E}">
        <p14:creationId xmlns:p14="http://schemas.microsoft.com/office/powerpoint/2010/main" val="392081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B4A7750A-2447-45F3-BC21-09A75D5CCF84}" type="datetime1">
              <a:rPr lang="ja-JP" altLang="en-US"/>
              <a:pPr>
                <a:defRPr/>
              </a:pPr>
              <a:t>2026/6/5</a:t>
            </a:fld>
            <a:endParaRPr lang="en-US" altLang="ja-JP"/>
          </a:p>
        </p:txBody>
      </p:sp>
      <p:sp>
        <p:nvSpPr>
          <p:cNvPr id="4" name="Footer Placeholder 3"/>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5" name="Slide Number Placeholder 4"/>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A82B04D6-2BC2-4001-81AC-549283C36E14}" type="slidenum">
              <a:rPr lang="en-US" altLang="ja-JP"/>
              <a:pPr>
                <a:defRPr/>
              </a:pPr>
              <a:t>‹#›</a:t>
            </a:fld>
            <a:endParaRPr lang="en-US" altLang="ja-JP"/>
          </a:p>
        </p:txBody>
      </p:sp>
    </p:spTree>
    <p:extLst>
      <p:ext uri="{BB962C8B-B14F-4D97-AF65-F5344CB8AC3E}">
        <p14:creationId xmlns:p14="http://schemas.microsoft.com/office/powerpoint/2010/main" val="361017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076B5C4E-57B9-47D9-8225-29819BCBADB9}" type="datetime1">
              <a:rPr lang="ja-JP" altLang="en-US"/>
              <a:pPr>
                <a:defRPr/>
              </a:pPr>
              <a:t>2026/6/5</a:t>
            </a:fld>
            <a:endParaRPr lang="en-US" altLang="ja-JP"/>
          </a:p>
        </p:txBody>
      </p:sp>
      <p:sp>
        <p:nvSpPr>
          <p:cNvPr id="3" name="Footer Placeholder 2"/>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4" name="Slide Number Placeholder 3"/>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FEC3D354-C017-4000-AA40-61378D1D80F9}" type="slidenum">
              <a:rPr lang="en-US" altLang="ja-JP"/>
              <a:pPr>
                <a:defRPr/>
              </a:pPr>
              <a:t>‹#›</a:t>
            </a:fld>
            <a:endParaRPr lang="en-US" altLang="ja-JP"/>
          </a:p>
        </p:txBody>
      </p:sp>
    </p:spTree>
    <p:extLst>
      <p:ext uri="{BB962C8B-B14F-4D97-AF65-F5344CB8AC3E}">
        <p14:creationId xmlns:p14="http://schemas.microsoft.com/office/powerpoint/2010/main" val="347272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6C7FFAD0-6193-4A04-A05F-CA45B3D3E7C2}" type="datetime1">
              <a:rPr lang="ja-JP" altLang="en-US"/>
              <a:pPr>
                <a:defRPr/>
              </a:pPr>
              <a:t>2026/6/5</a:t>
            </a:fld>
            <a:endParaRPr lang="en-US" altLang="ja-JP"/>
          </a:p>
        </p:txBody>
      </p:sp>
      <p:sp>
        <p:nvSpPr>
          <p:cNvPr id="6" name="Footer Placeholder 5"/>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7" name="Slide Number Placeholder 6"/>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15E1E530-F2E0-42EC-BA0C-561C2FD6D509}" type="slidenum">
              <a:rPr lang="en-US" altLang="ja-JP"/>
              <a:pPr>
                <a:defRPr/>
              </a:pPr>
              <a:t>‹#›</a:t>
            </a:fld>
            <a:endParaRPr lang="en-US" altLang="ja-JP"/>
          </a:p>
        </p:txBody>
      </p:sp>
    </p:spTree>
    <p:extLst>
      <p:ext uri="{BB962C8B-B14F-4D97-AF65-F5344CB8AC3E}">
        <p14:creationId xmlns:p14="http://schemas.microsoft.com/office/powerpoint/2010/main" val="2455587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BDE0E71-53FC-41EF-9ED3-D1C24C75A257}" type="datetime1">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267625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5"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6"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dirty="0">
              <a:solidFill>
                <a:prstClr val="white"/>
              </a:solidFill>
            </a:endParaRPr>
          </a:p>
        </p:txBody>
      </p:sp>
      <p:sp>
        <p:nvSpPr>
          <p:cNvPr id="7" name="Rectangle 9"/>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8"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ja-JP" altLang="en-US"/>
              <a:t>マスター タイトルの書式設定</a:t>
            </a:r>
            <a:endParaRPr lang="en-US" dirty="0"/>
          </a:p>
        </p:txBody>
      </p:sp>
      <p:sp>
        <p:nvSpPr>
          <p:cNvPr id="9" name="Date Placeholder 4"/>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7665E75D-B319-4242-9C67-F749CC8E88A9}" type="datetime1">
              <a:rPr lang="ja-JP" altLang="en-US"/>
              <a:pPr>
                <a:defRPr/>
              </a:pPr>
              <a:t>2026/6/5</a:t>
            </a:fld>
            <a:endParaRPr lang="en-US" altLang="ja-JP"/>
          </a:p>
        </p:txBody>
      </p:sp>
      <p:sp>
        <p:nvSpPr>
          <p:cNvPr id="10" name="Footer Placeholder 5"/>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11" name="Slide Number Placeholder 6"/>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0E2C8CCD-E83C-43DC-ACD1-A18E5B8B77D0}" type="slidenum">
              <a:rPr lang="en-US" altLang="ja-JP"/>
              <a:pPr>
                <a:defRPr/>
              </a:pPr>
              <a:t>‹#›</a:t>
            </a:fld>
            <a:endParaRPr lang="en-US" altLang="ja-JP"/>
          </a:p>
        </p:txBody>
      </p:sp>
    </p:spTree>
    <p:extLst>
      <p:ext uri="{BB962C8B-B14F-4D97-AF65-F5344CB8AC3E}">
        <p14:creationId xmlns:p14="http://schemas.microsoft.com/office/powerpoint/2010/main" val="2301616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2E0343C3-501B-4173-B3FB-3C381FF98453}" type="datetime1">
              <a:rPr lang="ja-JP" altLang="en-US"/>
              <a:pPr>
                <a:defRPr/>
              </a:pPr>
              <a:t>2026/6/5</a:t>
            </a:fld>
            <a:endParaRPr lang="en-US" altLang="ja-JP"/>
          </a:p>
        </p:txBody>
      </p:sp>
      <p:sp>
        <p:nvSpPr>
          <p:cNvPr id="5" name="Footer Placeholder 4"/>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6" name="Slide Number Placeholder 5"/>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E442A5AB-76B7-426F-AF54-54CA3B10B34F}" type="slidenum">
              <a:rPr lang="en-US" altLang="ja-JP"/>
              <a:pPr>
                <a:defRPr/>
              </a:pPr>
              <a:t>‹#›</a:t>
            </a:fld>
            <a:endParaRPr lang="en-US" altLang="ja-JP"/>
          </a:p>
        </p:txBody>
      </p:sp>
    </p:spTree>
    <p:extLst>
      <p:ext uri="{BB962C8B-B14F-4D97-AF65-F5344CB8AC3E}">
        <p14:creationId xmlns:p14="http://schemas.microsoft.com/office/powerpoint/2010/main" val="199426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lvl1pPr eaLnBrk="1" hangingPunct="1">
              <a:lnSpc>
                <a:spcPct val="80000"/>
              </a:lnSpc>
              <a:spcBef>
                <a:spcPct val="20000"/>
              </a:spcBef>
              <a:defRPr kumimoji="1">
                <a:latin typeface="Comic Sans MS" pitchFamily="66" charset="0"/>
              </a:defRPr>
            </a:lvl1pPr>
          </a:lstStyle>
          <a:p>
            <a:pPr>
              <a:defRPr/>
            </a:pPr>
            <a:fld id="{186554C1-A424-48CE-AF2F-13FF839B3615}" type="datetime1">
              <a:rPr lang="ja-JP" altLang="en-US"/>
              <a:pPr>
                <a:defRPr/>
              </a:pPr>
              <a:t>2026/6/5</a:t>
            </a:fld>
            <a:endParaRPr lang="en-US" altLang="ja-JP"/>
          </a:p>
        </p:txBody>
      </p:sp>
      <p:sp>
        <p:nvSpPr>
          <p:cNvPr id="5" name="Footer Placeholder 4"/>
          <p:cNvSpPr>
            <a:spLocks noGrp="1"/>
          </p:cNvSpPr>
          <p:nvPr>
            <p:ph type="ftr" sz="quarter" idx="11"/>
          </p:nvPr>
        </p:nvSpPr>
        <p:spPr/>
        <p:txBody>
          <a:bodyPr/>
          <a:lstStyle>
            <a:lvl1pPr eaLnBrk="1" hangingPunct="1">
              <a:lnSpc>
                <a:spcPct val="80000"/>
              </a:lnSpc>
              <a:spcBef>
                <a:spcPct val="20000"/>
              </a:spcBef>
              <a:defRPr kumimoji="1">
                <a:latin typeface="Comic Sans MS" pitchFamily="66" charset="0"/>
              </a:defRPr>
            </a:lvl1pPr>
          </a:lstStyle>
          <a:p>
            <a:pPr>
              <a:defRPr/>
            </a:pPr>
            <a:r>
              <a:rPr lang="en-US" altLang="ja-JP"/>
              <a:t>なくそう差別　築こう明るい社会</a:t>
            </a:r>
          </a:p>
        </p:txBody>
      </p:sp>
      <p:sp>
        <p:nvSpPr>
          <p:cNvPr id="6" name="Slide Number Placeholder 5"/>
          <p:cNvSpPr>
            <a:spLocks noGrp="1"/>
          </p:cNvSpPr>
          <p:nvPr>
            <p:ph type="sldNum" sz="quarter" idx="12"/>
          </p:nvPr>
        </p:nvSpPr>
        <p:spPr/>
        <p:txBody>
          <a:bodyPr/>
          <a:lstStyle>
            <a:lvl1pPr eaLnBrk="1" hangingPunct="1">
              <a:lnSpc>
                <a:spcPct val="80000"/>
              </a:lnSpc>
              <a:spcBef>
                <a:spcPct val="20000"/>
              </a:spcBef>
              <a:defRPr kumimoji="1">
                <a:latin typeface="Comic Sans MS" panose="030F0702030302020204" pitchFamily="66" charset="0"/>
              </a:defRPr>
            </a:lvl1pPr>
          </a:lstStyle>
          <a:p>
            <a:pPr>
              <a:defRPr/>
            </a:pPr>
            <a:fld id="{DF3C95F4-857D-4AC3-A692-F77564E4A832}" type="slidenum">
              <a:rPr lang="en-US" altLang="ja-JP"/>
              <a:pPr>
                <a:defRPr/>
              </a:pPr>
              <a:t>‹#›</a:t>
            </a:fld>
            <a:endParaRPr lang="en-US" altLang="ja-JP"/>
          </a:p>
        </p:txBody>
      </p:sp>
    </p:spTree>
    <p:extLst>
      <p:ext uri="{BB962C8B-B14F-4D97-AF65-F5344CB8AC3E}">
        <p14:creationId xmlns:p14="http://schemas.microsoft.com/office/powerpoint/2010/main" val="4190505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457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p:txBody>
          <a:bodyPr/>
          <a:lstStyle>
            <a:lvl1pPr eaLnBrk="0" hangingPunct="0">
              <a:lnSpc>
                <a:spcPct val="80000"/>
              </a:lnSpc>
              <a:spcBef>
                <a:spcPct val="20000"/>
              </a:spcBef>
              <a:defRPr kumimoji="1">
                <a:solidFill>
                  <a:prstClr val="black">
                    <a:tint val="75000"/>
                  </a:prstClr>
                </a:solidFill>
                <a:latin typeface="Arial" charset="0"/>
              </a:defRPr>
            </a:lvl1pPr>
          </a:lstStyle>
          <a:p>
            <a:pPr>
              <a:defRPr/>
            </a:pPr>
            <a:fld id="{48CB87C3-A6F5-49F9-AF83-653D1D0D0E35}" type="datetime1">
              <a:rPr lang="ja-JP" altLang="en-US"/>
              <a:pPr>
                <a:defRPr/>
              </a:pPr>
              <a:t>2026/6/5</a:t>
            </a:fld>
            <a:endParaRPr lang="en-US" altLang="ja-JP"/>
          </a:p>
        </p:txBody>
      </p:sp>
      <p:sp>
        <p:nvSpPr>
          <p:cNvPr id="6" name="Rectangle 5"/>
          <p:cNvSpPr>
            <a:spLocks noGrp="1" noChangeArrowheads="1"/>
          </p:cNvSpPr>
          <p:nvPr>
            <p:ph type="ftr" sz="quarter" idx="11"/>
          </p:nvPr>
        </p:nvSpPr>
        <p:spPr/>
        <p:txBody>
          <a:bodyPr/>
          <a:lstStyle>
            <a:lvl1pPr eaLnBrk="0" hangingPunct="0">
              <a:lnSpc>
                <a:spcPct val="80000"/>
              </a:lnSpc>
              <a:spcBef>
                <a:spcPct val="20000"/>
              </a:spcBef>
              <a:defRPr kumimoji="1">
                <a:solidFill>
                  <a:prstClr val="black">
                    <a:tint val="75000"/>
                  </a:prstClr>
                </a:solidFill>
                <a:latin typeface="Arial" charset="0"/>
              </a:defRPr>
            </a:lvl1pPr>
          </a:lstStyle>
          <a:p>
            <a:pPr>
              <a:defRPr/>
            </a:pPr>
            <a:r>
              <a:rPr lang="en-US" altLang="ja-JP"/>
              <a:t>なくそう差別　築こう明るい社会</a:t>
            </a:r>
          </a:p>
        </p:txBody>
      </p:sp>
      <p:sp>
        <p:nvSpPr>
          <p:cNvPr id="7" name="Rectangle 6"/>
          <p:cNvSpPr>
            <a:spLocks noGrp="1" noChangeArrowheads="1"/>
          </p:cNvSpPr>
          <p:nvPr>
            <p:ph type="sldNum" sz="quarter" idx="12"/>
          </p:nvPr>
        </p:nvSpPr>
        <p:spPr/>
        <p:txBody>
          <a:bodyPr/>
          <a:lstStyle>
            <a:lvl1pPr>
              <a:lnSpc>
                <a:spcPct val="80000"/>
              </a:lnSpc>
              <a:spcBef>
                <a:spcPct val="20000"/>
              </a:spcBef>
              <a:defRPr kumimoji="1">
                <a:solidFill>
                  <a:srgbClr val="898989"/>
                </a:solidFill>
              </a:defRPr>
            </a:lvl1pPr>
          </a:lstStyle>
          <a:p>
            <a:pPr>
              <a:defRPr/>
            </a:pPr>
            <a:fld id="{E63AA457-7CF6-4FEE-A73E-47B14AB8A5EB}" type="slidenum">
              <a:rPr lang="en-US" altLang="ja-JP"/>
              <a:pPr>
                <a:defRPr/>
              </a:pPr>
              <a:t>‹#›</a:t>
            </a:fld>
            <a:endParaRPr lang="en-US" altLang="ja-JP"/>
          </a:p>
        </p:txBody>
      </p:sp>
    </p:spTree>
    <p:extLst>
      <p:ext uri="{BB962C8B-B14F-4D97-AF65-F5344CB8AC3E}">
        <p14:creationId xmlns:p14="http://schemas.microsoft.com/office/powerpoint/2010/main" val="295386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1752776-D8A9-49A9-B190-7FF50CE87585}" type="datetime1">
              <a:rPr kumimoji="1" lang="ja-JP" altLang="en-US" smtClean="0"/>
              <a:t>2026/6/5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250308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0CCC42A-7960-47AC-A098-B2114D9C513B}" type="datetime1">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76529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F744A93-D569-4C71-B1D5-4C9357322637}" type="datetime1">
              <a:rPr kumimoji="1" lang="ja-JP" altLang="en-US" smtClean="0"/>
              <a:t>2026/6/5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390387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5E652B-C722-4764-8B76-33FD1F2EE77A}" type="datetime1">
              <a:rPr kumimoji="1" lang="ja-JP" altLang="en-US" smtClean="0"/>
              <a:t>2026/6/5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962932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11DD10-6414-46D6-B4AF-BE6AC33E419F}" type="datetime1">
              <a:rPr kumimoji="1" lang="ja-JP" altLang="en-US" smtClean="0"/>
              <a:t>2026/6/5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30391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38C1D8D-557A-4FC6-8B98-E88748716945}" type="datetime1">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391427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EE6244-F34A-4C9B-B2A7-C1DB98C992D8}" type="datetime1">
              <a:rPr kumimoji="1" lang="ja-JP" altLang="en-US" smtClean="0"/>
              <a:t>2026/6/5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45814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ea typeface="BIZ UDゴシック" panose="020B0400000000000000" pitchFamily="49" charset="-128"/>
              </a:defRPr>
            </a:lvl1pPr>
          </a:lstStyle>
          <a:p>
            <a:fld id="{605A7432-16A2-4873-967F-3CB2999788E5}" type="datetime1">
              <a:rPr lang="ja-JP" altLang="en-US" smtClean="0"/>
              <a:pPr/>
              <a:t>2026/6/5</a:t>
            </a:fld>
            <a:endParaRPr lang="ja-JP"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ea typeface="BIZ UDゴシック" panose="020B0400000000000000" pitchFamily="49" charset="-128"/>
              </a:defRPr>
            </a:lvl1pPr>
          </a:lstStyle>
          <a:p>
            <a:endParaRPr lang="ja-JP" alt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ea typeface="BIZ UDゴシック" panose="020B0400000000000000" pitchFamily="49" charset="-128"/>
              </a:defRPr>
            </a:lvl1pPr>
          </a:lstStyle>
          <a:p>
            <a:fld id="{90237AB0-5452-4974-B0D6-AAC534A68F92}" type="slidenum">
              <a:rPr lang="ja-JP" altLang="en-US" smtClean="0"/>
              <a:pPr/>
              <a:t>‹#›</a:t>
            </a:fld>
            <a:endParaRPr lang="ja-JP" altLang="en-US" dirty="0"/>
          </a:p>
        </p:txBody>
      </p:sp>
    </p:spTree>
    <p:extLst>
      <p:ext uri="{BB962C8B-B14F-4D97-AF65-F5344CB8AC3E}">
        <p14:creationId xmlns:p14="http://schemas.microsoft.com/office/powerpoint/2010/main" val="335583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BIZ UDゴシック" panose="020B0400000000000000" pitchFamily="49"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BIZ UDゴシック" panose="020B0400000000000000" pitchFamily="49"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BIZ UDゴシック" panose="020B0400000000000000" pitchFamily="49"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BIZ UDゴシック" panose="020B0400000000000000" pitchFamily="49"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BIZ UDゴシック" panose="020B0400000000000000" pitchFamily="49"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BIZ UDゴシック" panose="020B0400000000000000" pitchFamily="49"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dirty="0">
              <a:solidFill>
                <a:prstClr val="white"/>
              </a:solidFill>
            </a:endParaRPr>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kumimoji="0" lang="en-US">
              <a:solidFill>
                <a:prstClr val="white"/>
              </a:solidFill>
            </a:endParaRPr>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ja-JP" altLang="en-US"/>
              <a:t>マスター タイトルの書式設定</a:t>
            </a:r>
            <a:endParaRPr lang="en-US" dirty="0"/>
          </a:p>
        </p:txBody>
      </p:sp>
      <p:sp>
        <p:nvSpPr>
          <p:cNvPr id="3085"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ltLang="ja-JP"/>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eaLnBrk="0" hangingPunct="0">
              <a:lnSpc>
                <a:spcPct val="100000"/>
              </a:lnSpc>
              <a:spcBef>
                <a:spcPct val="0"/>
              </a:spcBef>
              <a:defRPr kumimoji="0" sz="1100" b="1">
                <a:solidFill>
                  <a:prstClr val="black">
                    <a:lumMod val="50000"/>
                    <a:lumOff val="50000"/>
                  </a:prstClr>
                </a:solidFill>
                <a:latin typeface="Arial" charset="0"/>
                <a:ea typeface="BIZ UDゴシック" panose="020B0400000000000000" pitchFamily="49" charset="-128"/>
              </a:defRPr>
            </a:lvl1pPr>
          </a:lstStyle>
          <a:p>
            <a:pPr fontAlgn="base">
              <a:spcAft>
                <a:spcPct val="0"/>
              </a:spcAft>
              <a:defRPr/>
            </a:pPr>
            <a:fld id="{F42797C2-A3D2-4FC5-B3C9-BA9D8B5A163A}" type="datetime1">
              <a:rPr lang="ja-JP" altLang="en-US" smtClean="0"/>
              <a:pPr fontAlgn="base">
                <a:spcAft>
                  <a:spcPct val="0"/>
                </a:spcAft>
                <a:defRPr/>
              </a:pPr>
              <a:t>2026/6/5</a:t>
            </a:fld>
            <a:endParaRPr lang="en-US" altLang="ja-JP" dirty="0"/>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eaLnBrk="0" hangingPunct="0">
              <a:lnSpc>
                <a:spcPct val="100000"/>
              </a:lnSpc>
              <a:spcBef>
                <a:spcPct val="0"/>
              </a:spcBef>
              <a:defRPr kumimoji="0" sz="1100" b="1">
                <a:solidFill>
                  <a:prstClr val="black">
                    <a:lumMod val="50000"/>
                    <a:lumOff val="50000"/>
                  </a:prstClr>
                </a:solidFill>
                <a:latin typeface="Arial" charset="0"/>
                <a:ea typeface="BIZ UDゴシック" panose="020B0400000000000000" pitchFamily="49" charset="-128"/>
              </a:defRPr>
            </a:lvl1pPr>
          </a:lstStyle>
          <a:p>
            <a:pPr fontAlgn="base">
              <a:spcAft>
                <a:spcPct val="0"/>
              </a:spcAft>
              <a:defRPr/>
            </a:pPr>
            <a:r>
              <a:rPr lang="ja-JP" altLang="en-US" dirty="0"/>
              <a:t>なくそう差別　築こう明るい社会</a:t>
            </a:r>
            <a:endParaRPr lang="en-US" altLang="ja-JP"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lnSpc>
                <a:spcPct val="100000"/>
              </a:lnSpc>
              <a:spcBef>
                <a:spcPct val="0"/>
              </a:spcBef>
              <a:defRPr kumimoji="0" sz="1200">
                <a:solidFill>
                  <a:srgbClr val="7F7F7F"/>
                </a:solidFill>
                <a:latin typeface="Arial" panose="020B0604020202020204" pitchFamily="34" charset="0"/>
                <a:ea typeface="BIZ UDゴシック" panose="020B0400000000000000" pitchFamily="49" charset="-128"/>
              </a:defRPr>
            </a:lvl1pPr>
          </a:lstStyle>
          <a:p>
            <a:pPr fontAlgn="base">
              <a:spcAft>
                <a:spcPct val="0"/>
              </a:spcAft>
              <a:defRPr/>
            </a:pPr>
            <a:fld id="{BD9267C2-DD6F-45F4-8D8E-1D2B28DA1CE7}" type="slidenum">
              <a:rPr lang="en-US" altLang="ja-JP" b="1" smtClean="0"/>
              <a:pPr fontAlgn="base">
                <a:spcAft>
                  <a:spcPct val="0"/>
                </a:spcAft>
                <a:defRPr/>
              </a:pPr>
              <a:t>‹#›</a:t>
            </a:fld>
            <a:endParaRPr lang="en-US" altLang="ja-JP" b="1" dirty="0"/>
          </a:p>
        </p:txBody>
      </p:sp>
    </p:spTree>
    <p:extLst>
      <p:ext uri="{BB962C8B-B14F-4D97-AF65-F5344CB8AC3E}">
        <p14:creationId xmlns:p14="http://schemas.microsoft.com/office/powerpoint/2010/main" val="18794500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kumimoji="1"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kumimoji="1" sz="4600" b="1">
          <a:solidFill>
            <a:schemeClr val="tx1"/>
          </a:solidFill>
          <a:latin typeface="Trebuchet MS" pitchFamily="34" charset="0"/>
          <a:ea typeface="HGｺﾞｼｯｸM" pitchFamily="49" charset="-128"/>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kumimoji="1" sz="4600" b="1">
          <a:solidFill>
            <a:schemeClr val="tx1"/>
          </a:solidFill>
          <a:latin typeface="Trebuchet MS" pitchFamily="34" charset="0"/>
          <a:ea typeface="HGｺﾞｼｯｸM" pitchFamily="49" charset="-128"/>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kumimoji="1" sz="4600" b="1">
          <a:solidFill>
            <a:schemeClr val="tx1"/>
          </a:solidFill>
          <a:latin typeface="Trebuchet MS" pitchFamily="34" charset="0"/>
          <a:ea typeface="HGｺﾞｼｯｸM" pitchFamily="49" charset="-128"/>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kumimoji="1" sz="4600" b="1">
          <a:solidFill>
            <a:schemeClr val="tx1"/>
          </a:solidFill>
          <a:latin typeface="Trebuchet MS" pitchFamily="34" charset="0"/>
          <a:ea typeface="HGｺﾞｼｯｸM" pitchFamily="49" charset="-128"/>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kumimoji="1"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kumimoji="1"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umimoji="1"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kumimoji="1"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kumimoji="1"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3.bp.blogspot.com/-HSk7UTinQ30/VmFjx7g3Z0I/AAAAAAAA1ZY/l51O7CcUXsc/s800/school_soudan_woman_boy.pn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2438103"/>
            <a:ext cx="9144000" cy="1725067"/>
          </a:xfrm>
          <a:effectLst/>
        </p:spPr>
        <p:txBody>
          <a:bodyPr/>
          <a:lstStyle/>
          <a:p>
            <a:pPr marL="182880" indent="0" algn="ctr" eaLnBrk="1" hangingPunct="1">
              <a:lnSpc>
                <a:spcPts val="3000"/>
              </a:lnSpc>
              <a:buNone/>
              <a:defRPr/>
            </a:pPr>
            <a:r>
              <a:rPr lang="ja-JP" altLang="en-US" spc="-150" dirty="0">
                <a:solidFill>
                  <a:schemeClr val="tx1"/>
                </a:solidFill>
                <a:effectLst/>
                <a:latin typeface="BIZ UDゴシック" panose="020B0400000000000000" pitchFamily="49" charset="-128"/>
                <a:ea typeface="BIZ UDゴシック" panose="020B0400000000000000" pitchFamily="49" charset="-128"/>
              </a:rPr>
              <a:t>自殺予防教育を支える</a:t>
            </a:r>
            <a:br>
              <a:rPr lang="en-US" altLang="ja-JP" spc="-150" dirty="0">
                <a:solidFill>
                  <a:schemeClr val="tx1"/>
                </a:solidFill>
                <a:effectLst/>
                <a:latin typeface="BIZ UDゴシック" panose="020B0400000000000000" pitchFamily="49" charset="-128"/>
                <a:ea typeface="BIZ UDゴシック" panose="020B0400000000000000" pitchFamily="49" charset="-128"/>
              </a:rPr>
            </a:br>
            <a:br>
              <a:rPr lang="en-US" altLang="ja-JP" spc="-150" dirty="0">
                <a:solidFill>
                  <a:schemeClr val="tx1"/>
                </a:solidFill>
                <a:effectLst/>
                <a:latin typeface="BIZ UDゴシック" panose="020B0400000000000000" pitchFamily="49" charset="-128"/>
                <a:ea typeface="BIZ UDゴシック" panose="020B0400000000000000" pitchFamily="49" charset="-128"/>
              </a:rPr>
            </a:br>
            <a:br>
              <a:rPr lang="en-US" altLang="ja-JP" spc="-150" dirty="0">
                <a:solidFill>
                  <a:schemeClr val="tx1"/>
                </a:solidFill>
                <a:effectLst/>
                <a:latin typeface="BIZ UDゴシック" panose="020B0400000000000000" pitchFamily="49" charset="-128"/>
                <a:ea typeface="BIZ UDゴシック" panose="020B0400000000000000" pitchFamily="49" charset="-128"/>
              </a:rPr>
            </a:br>
            <a:r>
              <a:rPr lang="ja-JP" altLang="en-US" spc="-150" dirty="0">
                <a:solidFill>
                  <a:schemeClr val="tx1"/>
                </a:solidFill>
                <a:effectLst/>
                <a:latin typeface="BIZ UDゴシック" panose="020B0400000000000000" pitchFamily="49" charset="-128"/>
                <a:ea typeface="BIZ UDゴシック" panose="020B0400000000000000" pitchFamily="49" charset="-128"/>
              </a:rPr>
              <a:t>人権教育</a:t>
            </a:r>
          </a:p>
        </p:txBody>
      </p:sp>
      <p:sp>
        <p:nvSpPr>
          <p:cNvPr id="2058" name="Rectangle 10"/>
          <p:cNvSpPr>
            <a:spLocks noChangeArrowheads="1"/>
          </p:cNvSpPr>
          <p:nvPr/>
        </p:nvSpPr>
        <p:spPr bwMode="auto">
          <a:xfrm>
            <a:off x="5202846" y="6168755"/>
            <a:ext cx="3600450" cy="457200"/>
          </a:xfrm>
          <a:prstGeom prst="rect">
            <a:avLst/>
          </a:prstGeom>
          <a:noFill/>
          <a:ln w="9525">
            <a:noFill/>
            <a:miter lim="800000"/>
            <a:headEnd/>
            <a:tailEnd/>
          </a:ln>
        </p:spPr>
        <p:txBody>
          <a:bodyPr>
            <a:spAutoFit/>
          </a:bodyPr>
          <a:lstStyle/>
          <a:p>
            <a:pPr fontAlgn="base">
              <a:spcBef>
                <a:spcPct val="20000"/>
              </a:spcBef>
              <a:spcAft>
                <a:spcPct val="0"/>
              </a:spcAft>
              <a:defRPr/>
            </a:pPr>
            <a:r>
              <a:rPr lang="ja-JP" altLang="en-US" sz="2400" b="1" dirty="0">
                <a:solidFill>
                  <a:prstClr val="black"/>
                </a:solidFill>
                <a:latin typeface="BIZ UDゴシック" panose="020B0400000000000000" pitchFamily="49" charset="-128"/>
                <a:ea typeface="BIZ UDゴシック" panose="020B0400000000000000" pitchFamily="49" charset="-128"/>
              </a:rPr>
              <a:t>県教育庁人権同和教育課</a:t>
            </a:r>
          </a:p>
        </p:txBody>
      </p:sp>
      <p:sp>
        <p:nvSpPr>
          <p:cNvPr id="2" name="正方形/長方形 1"/>
          <p:cNvSpPr/>
          <p:nvPr/>
        </p:nvSpPr>
        <p:spPr>
          <a:xfrm>
            <a:off x="855202" y="374836"/>
            <a:ext cx="7417415" cy="646331"/>
          </a:xfrm>
          <a:prstGeom prst="rect">
            <a:avLst/>
          </a:prstGeom>
          <a:noFill/>
        </p:spPr>
        <p:txBody>
          <a:bodyPr wrap="none" lIns="91440" tIns="45720" rIns="91440" bIns="45720">
            <a:spAutoFit/>
          </a:bodyPr>
          <a:lstStyle/>
          <a:p>
            <a:pPr algn="ctr"/>
            <a:r>
              <a:rPr lang="ja-JP" altLang="en-US" sz="3600" b="1" u="sng" spc="-150" dirty="0">
                <a:ln w="0"/>
                <a:effectLst>
                  <a:outerShdw blurRad="38100" dist="19050" dir="2700000" algn="tl" rotWithShape="0">
                    <a:schemeClr val="dk1">
                      <a:alpha val="40000"/>
                    </a:schemeClr>
                  </a:outerShdw>
                </a:effectLst>
                <a:latin typeface="BIZ UDゴシック" panose="020B0400000000000000" pitchFamily="49" charset="-128"/>
                <a:ea typeface="BIZ UDゴシック" panose="020B0400000000000000" pitchFamily="49" charset="-128"/>
              </a:rPr>
              <a:t>人権同和教育課ｅ</a:t>
            </a:r>
            <a:r>
              <a:rPr lang="en-US" altLang="ja-JP" sz="3600" b="1" u="sng" spc="-150" dirty="0">
                <a:ln w="0"/>
                <a:effectLst>
                  <a:outerShdw blurRad="38100" dist="19050" dir="2700000" algn="tl" rotWithShape="0">
                    <a:schemeClr val="dk1">
                      <a:alpha val="40000"/>
                    </a:schemeClr>
                  </a:outerShdw>
                </a:effectLst>
                <a:latin typeface="BIZ UDゴシック" panose="020B0400000000000000" pitchFamily="49" charset="-128"/>
                <a:ea typeface="BIZ UDゴシック" panose="020B0400000000000000" pitchFamily="49" charset="-128"/>
              </a:rPr>
              <a:t>-</a:t>
            </a:r>
            <a:r>
              <a:rPr lang="ja-JP" altLang="en-US" sz="3600" b="1" u="sng" spc="-150" dirty="0">
                <a:ln w="0"/>
                <a:effectLst>
                  <a:outerShdw blurRad="38100" dist="19050" dir="2700000" algn="tl" rotWithShape="0">
                    <a:schemeClr val="dk1">
                      <a:alpha val="40000"/>
                    </a:schemeClr>
                  </a:outerShdw>
                </a:effectLst>
                <a:latin typeface="BIZ UDゴシック" panose="020B0400000000000000" pitchFamily="49" charset="-128"/>
                <a:ea typeface="BIZ UDゴシック" panose="020B0400000000000000" pitchFamily="49" charset="-128"/>
              </a:rPr>
              <a:t>コンテンツ </a:t>
            </a:r>
            <a:r>
              <a:rPr lang="en-US" altLang="ja-JP" sz="3600" b="1" u="sng" spc="-150" dirty="0">
                <a:ln w="0"/>
                <a:effectLst>
                  <a:outerShdw blurRad="38100" dist="19050" dir="2700000" algn="tl" rotWithShape="0">
                    <a:schemeClr val="dk1">
                      <a:alpha val="40000"/>
                    </a:schemeClr>
                  </a:outerShdw>
                </a:effectLst>
                <a:latin typeface="BIZ UDゴシック" panose="020B0400000000000000" pitchFamily="49" charset="-128"/>
                <a:ea typeface="BIZ UDゴシック" panose="020B0400000000000000" pitchFamily="49" charset="-128"/>
              </a:rPr>
              <a:t>No.17</a:t>
            </a:r>
            <a:endParaRPr lang="ja-JP" altLang="en-US" sz="3600" b="1" u="sng" cap="none" spc="-150" dirty="0">
              <a:ln w="0"/>
              <a:solidFill>
                <a:schemeClr val="tx1"/>
              </a:solidFill>
              <a:effectLst>
                <a:outerShdw blurRad="38100" dist="19050" dir="2700000" algn="tl" rotWithShape="0">
                  <a:schemeClr val="dk1">
                    <a:alpha val="40000"/>
                  </a:schemeClr>
                </a:outerShdw>
              </a:effectLst>
              <a:latin typeface="BIZ UDゴシック" panose="020B0400000000000000" pitchFamily="49" charset="-128"/>
              <a:ea typeface="BIZ UDゴシック" panose="020B0400000000000000" pitchFamily="49" charset="-128"/>
            </a:endParaRPr>
          </a:p>
        </p:txBody>
      </p:sp>
      <p:pic>
        <p:nvPicPr>
          <p:cNvPr id="1026" name="Picture 2">
            <a:extLst>
              <a:ext uri="{FF2B5EF4-FFF2-40B4-BE49-F238E27FC236}">
                <a16:creationId xmlns:a16="http://schemas.microsoft.com/office/drawing/2014/main" id="{02395117-0E5C-412E-8B75-4F1C8358A2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495324" y="4598504"/>
            <a:ext cx="1074024" cy="14454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2A5F745-5B78-48A3-9ED2-49BEA72D36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6421300" y="4598503"/>
            <a:ext cx="1074024" cy="1445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91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2E2B53EC-03BE-4537-9D46-CC98283DDA06}"/>
              </a:ext>
            </a:extLst>
          </p:cNvPr>
          <p:cNvSpPr/>
          <p:nvPr/>
        </p:nvSpPr>
        <p:spPr>
          <a:xfrm>
            <a:off x="123448" y="1128713"/>
            <a:ext cx="8896794" cy="5646046"/>
          </a:xfrm>
          <a:prstGeom prst="roundRect">
            <a:avLst>
              <a:gd name="adj" fmla="val 10592"/>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600" b="1" kern="100" dirty="0">
                <a:solidFill>
                  <a:srgbClr val="0000FF"/>
                </a:solidFill>
                <a:latin typeface="BIZ UDゴシック" panose="020B0400000000000000" pitchFamily="49" charset="-128"/>
                <a:ea typeface="BIZ UDゴシック" panose="020B0400000000000000" pitchFamily="49" charset="-128"/>
                <a:cs typeface="Times New Roman" panose="02020603050405020304" pitchFamily="18" charset="0"/>
              </a:rPr>
              <a:t>人権尊重の精神</a:t>
            </a:r>
            <a:r>
              <a:rPr lang="ja-JP" altLang="en-US" sz="36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があふれる学校</a:t>
            </a:r>
            <a:endParaRPr lang="en-US" altLang="ja-JP" sz="36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en-US" altLang="ja-JP"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endParaRPr lang="ja-JP" altLang="en-US" sz="32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0" name="タイトル 9"/>
          <p:cNvSpPr txBox="1">
            <a:spLocks/>
          </p:cNvSpPr>
          <p:nvPr/>
        </p:nvSpPr>
        <p:spPr>
          <a:xfrm>
            <a:off x="231861" y="117634"/>
            <a:ext cx="8788381" cy="901863"/>
          </a:xfrm>
          <a:prstGeom prst="wedgeRoundRectCallout">
            <a:avLst>
              <a:gd name="adj1" fmla="val -45235"/>
              <a:gd name="adj2" fmla="val 47331"/>
              <a:gd name="adj3" fmla="val 16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indent="152400" algn="l">
              <a:lnSpc>
                <a:spcPct val="100000"/>
              </a:lnSpc>
            </a:pPr>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子供に伝えたい自殺予防</a:t>
            </a:r>
            <a:r>
              <a:rPr lang="ja-JP" altLang="en-US"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～学校における自殺予防教育導入の手引</a:t>
            </a:r>
            <a:endParaRPr lang="en-US" altLang="ja-JP"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gn="l">
              <a:lnSpc>
                <a:spcPct val="100000"/>
              </a:lnSpc>
            </a:pPr>
            <a:r>
              <a:rPr lang="ja-JP" altLang="en-US"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　　　　　　　　　　　　　（平成</a:t>
            </a:r>
            <a:r>
              <a:rPr lang="en-US" altLang="ja-JP"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26</a:t>
            </a:r>
            <a:r>
              <a:rPr lang="ja-JP" altLang="en-US"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年　文部科学省）を参照にして作成　</a:t>
            </a:r>
          </a:p>
        </p:txBody>
      </p:sp>
      <p:pic>
        <p:nvPicPr>
          <p:cNvPr id="1026" name="Picture 2">
            <a:extLst>
              <a:ext uri="{FF2B5EF4-FFF2-40B4-BE49-F238E27FC236}">
                <a16:creationId xmlns:a16="http://schemas.microsoft.com/office/drawing/2014/main" id="{D6041CA2-35F6-4106-9496-1CD9E06994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75411" y="2607468"/>
            <a:ext cx="1643063" cy="16430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アスレチックで遊ぶ子供たちのイラスト">
            <a:extLst>
              <a:ext uri="{FF2B5EF4-FFF2-40B4-BE49-F238E27FC236}">
                <a16:creationId xmlns:a16="http://schemas.microsoft.com/office/drawing/2014/main" id="{FCEB4797-30BE-440B-A338-0E219BFF84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590" y="1921360"/>
            <a:ext cx="2349781" cy="2006713"/>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a:extLst>
              <a:ext uri="{FF2B5EF4-FFF2-40B4-BE49-F238E27FC236}">
                <a16:creationId xmlns:a16="http://schemas.microsoft.com/office/drawing/2014/main" id="{A96930E5-3737-4C06-B226-5BAA95F5A2F8}"/>
              </a:ext>
            </a:extLst>
          </p:cNvPr>
          <p:cNvPicPr>
            <a:picLocks noChangeAspect="1"/>
          </p:cNvPicPr>
          <p:nvPr/>
        </p:nvPicPr>
        <p:blipFill>
          <a:blip r:embed="rId5"/>
          <a:stretch>
            <a:fillRect/>
          </a:stretch>
        </p:blipFill>
        <p:spPr>
          <a:xfrm>
            <a:off x="852055" y="1921360"/>
            <a:ext cx="7701166" cy="4648200"/>
          </a:xfrm>
          <a:prstGeom prst="rect">
            <a:avLst/>
          </a:prstGeom>
        </p:spPr>
      </p:pic>
      <p:pic>
        <p:nvPicPr>
          <p:cNvPr id="1028" name="Picture 4">
            <a:extLst>
              <a:ext uri="{FF2B5EF4-FFF2-40B4-BE49-F238E27FC236}">
                <a16:creationId xmlns:a16="http://schemas.microsoft.com/office/drawing/2014/main" id="{DF1847DA-A0EC-4F5B-A506-500540F1AA2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0779" y="4116294"/>
            <a:ext cx="1585912" cy="1534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81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291549" y="48284"/>
            <a:ext cx="8542368" cy="1316489"/>
          </a:xfrm>
          <a:prstGeom prst="roundRect">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no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endParaRPr lang="ja-JP" altLang="en-US"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endPar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endParaRPr lang="ja-JP" altLang="en-US"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r>
              <a:rPr lang="ja-JP" sz="3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「見つめる」観察ポイント</a:t>
            </a:r>
            <a:r>
              <a:rPr lang="ja-JP" altLang="en-US" sz="3200" b="1" kern="100" dirty="0">
                <a:latin typeface="BIZ UDゴシック" panose="020B0400000000000000" pitchFamily="49" charset="-128"/>
                <a:ea typeface="BIZ UDゴシック" panose="020B0400000000000000" pitchFamily="49" charset="-128"/>
                <a:cs typeface="Times New Roman" panose="02020603050405020304" pitchFamily="18" charset="0"/>
              </a:rPr>
              <a:t>（例）</a:t>
            </a:r>
            <a:endParaRPr lang="ja-JP" sz="3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r>
              <a:rPr lang="ja-JP" sz="3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～見ようとしなければ見えない～</a:t>
            </a:r>
          </a:p>
          <a:p>
            <a:pPr algn="ctr">
              <a:spcAft>
                <a:spcPts val="0"/>
              </a:spcAft>
            </a:pPr>
            <a:r>
              <a:rPr 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r>
              <a:rPr lang="en-US"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16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endParaRPr lang="ja-JP" sz="11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6" name="角丸四角形 15"/>
          <p:cNvSpPr/>
          <p:nvPr/>
        </p:nvSpPr>
        <p:spPr>
          <a:xfrm>
            <a:off x="197093" y="1596010"/>
            <a:ext cx="4077727" cy="1316489"/>
          </a:xfrm>
          <a:prstGeom prst="roundRect">
            <a:avLst>
              <a:gd name="adj" fmla="val 11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39700" algn="l">
              <a:lnSpc>
                <a:spcPts val="3000"/>
              </a:lnSpc>
              <a:spcAft>
                <a:spcPts val="0"/>
              </a:spcAft>
            </a:pPr>
            <a:r>
              <a:rPr 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場面１　登校時・下校時</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登下校を渋る</a:t>
            </a:r>
            <a:endPar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登校時刻が普段と極端に違う</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7" name="角丸四角形 16"/>
          <p:cNvSpPr/>
          <p:nvPr/>
        </p:nvSpPr>
        <p:spPr>
          <a:xfrm>
            <a:off x="4541458" y="1596010"/>
            <a:ext cx="4402666" cy="1627926"/>
          </a:xfrm>
          <a:prstGeom prst="roundRect">
            <a:avLst>
              <a:gd name="adj" fmla="val 11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39700" algn="l">
              <a:lnSpc>
                <a:spcPts val="3000"/>
              </a:lnSpc>
              <a:spcAft>
                <a:spcPts val="0"/>
              </a:spcAft>
            </a:pPr>
            <a:r>
              <a:rPr 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場面２　朝の会・帰りの会</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健康観察時に体調不良をよく</a:t>
            </a:r>
            <a:r>
              <a:rPr lang="en-US" alt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訴</a:t>
            </a:r>
            <a:endParaRPr lang="en-US" alt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en-US" alt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える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表情がいつもと違う</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8" name="角丸四角形 17"/>
          <p:cNvSpPr/>
          <p:nvPr/>
        </p:nvSpPr>
        <p:spPr>
          <a:xfrm>
            <a:off x="199876" y="3143736"/>
            <a:ext cx="4074944" cy="1627926"/>
          </a:xfrm>
          <a:prstGeom prst="roundRect">
            <a:avLst>
              <a:gd name="adj" fmla="val 11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39700" algn="l">
              <a:lnSpc>
                <a:spcPts val="3000"/>
              </a:lnSpc>
              <a:spcAft>
                <a:spcPts val="0"/>
              </a:spcAft>
            </a:pPr>
            <a:r>
              <a:rPr 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場面３　授業中</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学習用具の忘れ物が増える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32080" indent="-132080" algn="l">
              <a:lnSpc>
                <a:spcPts val="3000"/>
              </a:lnSpc>
              <a:spcAft>
                <a:spcPts val="0"/>
              </a:spcAft>
            </a:pP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友達と関わる活動</a:t>
            </a:r>
            <a:r>
              <a:rPr lang="ja-JP" altLang="en-US"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に</a:t>
            </a: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参加した</a:t>
            </a:r>
            <a:r>
              <a:rPr lang="ja-JP" altLang="en-US"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en-US" alt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32080" indent="-132080" algn="l">
              <a:lnSpc>
                <a:spcPts val="3000"/>
              </a:lnSpc>
              <a:spcAft>
                <a:spcPts val="0"/>
              </a:spcAft>
            </a:pPr>
            <a:r>
              <a:rPr lang="ja-JP" altLang="en-US"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spc="-3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がらない</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9" name="角丸四角形 18"/>
          <p:cNvSpPr/>
          <p:nvPr/>
        </p:nvSpPr>
        <p:spPr>
          <a:xfrm>
            <a:off x="4541458" y="3429000"/>
            <a:ext cx="4402666" cy="1316488"/>
          </a:xfrm>
          <a:prstGeom prst="roundRect">
            <a:avLst>
              <a:gd name="adj" fmla="val 11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lnSpc>
                <a:spcPts val="3000"/>
              </a:lnSpc>
              <a:spcAft>
                <a:spcPts val="0"/>
              </a:spcAft>
            </a:pPr>
            <a:r>
              <a:rPr lang="ja-JP" sz="12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1200" b="1" u="sng"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場面４　休み時間</a:t>
            </a:r>
            <a:endParaRPr lang="en-US" alt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友達と遊びたがらない</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他学年の友達とばかり遊ぶ</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2" name="角丸四角形 21"/>
          <p:cNvSpPr/>
          <p:nvPr/>
        </p:nvSpPr>
        <p:spPr>
          <a:xfrm>
            <a:off x="4541458" y="5002899"/>
            <a:ext cx="4402666" cy="1627926"/>
          </a:xfrm>
          <a:prstGeom prst="roundRect">
            <a:avLst>
              <a:gd name="adj" fmla="val 11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39700" algn="l">
              <a:lnSpc>
                <a:spcPts val="3000"/>
              </a:lnSpc>
              <a:spcAft>
                <a:spcPts val="0"/>
              </a:spcAft>
            </a:pPr>
            <a:endParaRPr lang="ja-JP" altLang="en-US"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139700" algn="l">
              <a:lnSpc>
                <a:spcPts val="3000"/>
              </a:lnSpc>
              <a:spcAft>
                <a:spcPts val="0"/>
              </a:spcAft>
            </a:pPr>
            <a:r>
              <a:rPr 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場面６　学校行事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39700" indent="-139700"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参加への不安を訴えたり</a:t>
            </a: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参加</a:t>
            </a:r>
            <a:endParaRPr lang="en-US" alt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39700" indent="-139700" algn="l">
              <a:lnSpc>
                <a:spcPts val="3000"/>
              </a:lnSpc>
              <a:spcAft>
                <a:spcPts val="0"/>
              </a:spcAft>
            </a:pP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を拒んだりする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行事が近づくと体調不良になる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21" name="図 20"/>
          <p:cNvPicPr/>
          <p:nvPr/>
        </p:nvPicPr>
        <p:blipFill>
          <a:blip r:embed="rId3" cstate="print">
            <a:extLst>
              <a:ext uri="{28A0092B-C50C-407E-A947-70E740481C1C}">
                <a14:useLocalDpi xmlns:a14="http://schemas.microsoft.com/office/drawing/2010/main" val="0"/>
              </a:ext>
            </a:extLst>
          </a:blip>
          <a:stretch>
            <a:fillRect/>
          </a:stretch>
        </p:blipFill>
        <p:spPr>
          <a:xfrm>
            <a:off x="651824" y="562418"/>
            <a:ext cx="676275" cy="745490"/>
          </a:xfrm>
          <a:prstGeom prst="rect">
            <a:avLst/>
          </a:prstGeom>
        </p:spPr>
      </p:pic>
      <p:sp>
        <p:nvSpPr>
          <p:cNvPr id="23" name="テキスト ボックス 88074"/>
          <p:cNvSpPr txBox="1"/>
          <p:nvPr/>
        </p:nvSpPr>
        <p:spPr>
          <a:xfrm rot="20970871">
            <a:off x="449894" y="152900"/>
            <a:ext cx="1756410" cy="828936"/>
          </a:xfrm>
          <a:prstGeom prst="rect">
            <a:avLst/>
          </a:prstGeom>
          <a:noFill/>
          <a:ln>
            <a:noFill/>
          </a:ln>
          <a:effectLst/>
        </p:spPr>
        <p:txBody>
          <a:bodyPr rot="0" spcFirstLastPara="0" vert="horz" wrap="square" lIns="74295" tIns="8890" rIns="74295" bIns="8890" numCol="1" spcCol="0" rtlCol="0" fromWordArt="0" anchor="t" anchorCtr="0" forceAA="0" compatLnSpc="1">
            <a:prstTxWarp prst="textNoShape">
              <a:avLst/>
            </a:prstTxWarp>
            <a:noAutofit/>
          </a:bodyPr>
          <a:lstStyle/>
          <a:p>
            <a:pPr algn="just">
              <a:spcAft>
                <a:spcPts val="0"/>
              </a:spcAft>
            </a:pPr>
            <a:r>
              <a:rPr lang="ja-JP" sz="1800" b="1" kern="100" dirty="0">
                <a:ln w="6731" cap="flat" cmpd="sng" algn="ctr">
                  <a:solidFill>
                    <a:srgbClr val="FFFFFF"/>
                  </a:solidFill>
                  <a:prstDash val="solid"/>
                  <a:round/>
                </a:ln>
                <a:solidFill>
                  <a:srgbClr val="FF0000"/>
                </a:solidFill>
                <a:effectLst>
                  <a:outerShdw dist="38100" dir="2700000" algn="bl">
                    <a:schemeClr val="accent5"/>
                  </a:outerShdw>
                </a:effectLst>
                <a:latin typeface="Century" panose="02040604050505020304" pitchFamily="18" charset="0"/>
                <a:ea typeface="HGS創英角ﾎﾟｯﾌﾟ体" panose="040B0A00000000000000" pitchFamily="50" charset="-128"/>
                <a:cs typeface="ＭＳ 明朝" panose="02020609040205080304" pitchFamily="17" charset="-128"/>
              </a:rPr>
              <a:t>チェック！</a:t>
            </a: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4" name="角丸四角形 23"/>
          <p:cNvSpPr/>
          <p:nvPr/>
        </p:nvSpPr>
        <p:spPr>
          <a:xfrm>
            <a:off x="197092" y="5002899"/>
            <a:ext cx="4077727" cy="1326497"/>
          </a:xfrm>
          <a:prstGeom prst="roundRect">
            <a:avLst>
              <a:gd name="adj" fmla="val 11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39700" algn="l">
              <a:lnSpc>
                <a:spcPts val="3000"/>
              </a:lnSpc>
              <a:spcAft>
                <a:spcPts val="0"/>
              </a:spcAft>
            </a:pPr>
            <a:r>
              <a:rPr lang="ja-JP" sz="2000" b="1" u="sng"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場面５　給食（昼食）</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食欲がないと訴える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3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友達と一緒に食べたがらない</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 name="四角形: 角を丸くする 1">
            <a:extLst>
              <a:ext uri="{FF2B5EF4-FFF2-40B4-BE49-F238E27FC236}">
                <a16:creationId xmlns:a16="http://schemas.microsoft.com/office/drawing/2014/main" id="{AA7F91FB-39C4-4692-B072-416044BF6AF4}"/>
              </a:ext>
            </a:extLst>
          </p:cNvPr>
          <p:cNvSpPr/>
          <p:nvPr/>
        </p:nvSpPr>
        <p:spPr>
          <a:xfrm>
            <a:off x="7394223" y="-1"/>
            <a:ext cx="1749778" cy="677333"/>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3200" b="1" dirty="0">
                <a:solidFill>
                  <a:srgbClr val="0000FF"/>
                </a:solidFill>
                <a:latin typeface="BIZ UDゴシック" panose="020B0400000000000000" pitchFamily="49" charset="-128"/>
                <a:ea typeface="BIZ UDゴシック" panose="020B0400000000000000" pitchFamily="49" charset="-128"/>
              </a:rPr>
              <a:t>Ｍ</a:t>
            </a:r>
            <a:r>
              <a:rPr kumimoji="1" lang="ja-JP" altLang="en-US" b="1" dirty="0">
                <a:solidFill>
                  <a:schemeClr val="tx1"/>
                </a:solidFill>
                <a:latin typeface="BIZ UDゴシック" panose="020B0400000000000000" pitchFamily="49" charset="-128"/>
                <a:ea typeface="BIZ UDゴシック" panose="020B0400000000000000" pitchFamily="49" charset="-128"/>
              </a:rPr>
              <a:t>見つめる</a:t>
            </a:r>
          </a:p>
        </p:txBody>
      </p:sp>
    </p:spTree>
    <p:extLst>
      <p:ext uri="{BB962C8B-B14F-4D97-AF65-F5344CB8AC3E}">
        <p14:creationId xmlns:p14="http://schemas.microsoft.com/office/powerpoint/2010/main" val="2171445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239868" y="705171"/>
            <a:ext cx="7399162" cy="523220"/>
          </a:xfrm>
          <a:prstGeom prst="rect">
            <a:avLst/>
          </a:prstGeom>
        </p:spPr>
        <p:txBody>
          <a:bodyPr wrap="square">
            <a:spAutoFit/>
          </a:bodyPr>
          <a:lstStyle/>
          <a:p>
            <a:r>
              <a:rPr lang="ja-JP" altLang="en-US" sz="2800" b="1" dirty="0">
                <a:latin typeface="BIZ UDゴシック" panose="020B0400000000000000" pitchFamily="49" charset="-128"/>
                <a:ea typeface="BIZ UDゴシック" panose="020B0400000000000000" pitchFamily="49" charset="-128"/>
              </a:rPr>
              <a:t>自殺念慮を表現した児童生徒への対応</a:t>
            </a:r>
            <a:endParaRPr lang="ja-JP" altLang="en-US" sz="3600" b="1" dirty="0">
              <a:latin typeface="BIZ UDゴシック" panose="020B0400000000000000" pitchFamily="49" charset="-128"/>
              <a:ea typeface="BIZ UDゴシック" panose="020B0400000000000000" pitchFamily="49" charset="-128"/>
            </a:endParaRPr>
          </a:p>
        </p:txBody>
      </p:sp>
      <p:sp>
        <p:nvSpPr>
          <p:cNvPr id="6" name="Rectangle 1"/>
          <p:cNvSpPr>
            <a:spLocks noGrp="1" noChangeArrowheads="1"/>
          </p:cNvSpPr>
          <p:nvPr>
            <p:ph type="ctrTitle"/>
          </p:nvPr>
        </p:nvSpPr>
        <p:spPr bwMode="auto">
          <a:xfrm>
            <a:off x="1330036" y="1477098"/>
            <a:ext cx="6308994" cy="646331"/>
          </a:xfrm>
          <a:prstGeom prst="rect">
            <a:avLst/>
          </a:prstGeom>
          <a:solidFill>
            <a:srgbClr val="FFCC99"/>
          </a:solidFill>
          <a:ln>
            <a:noFill/>
          </a:ln>
          <a:effectLst/>
        </p:spPr>
        <p:txBody>
          <a:bodyPr vert="horz" wrap="square" lIns="91440" tIns="45720" rIns="91440" bIns="45720" numCol="1" anchor="ctr" anchorCtr="0" compatLnSpc="1">
            <a:prstTxWarp prst="textNoShape">
              <a:avLst/>
            </a:prstTxWarp>
            <a:spAutoFit/>
          </a:bodyPr>
          <a:lstStyle/>
          <a:p>
            <a:pPr marL="0" marR="0" lvl="0" indent="177800" defTabSz="914400" rtl="0" eaLnBrk="0" fontAlgn="base" latinLnBrk="0" hangingPunct="0">
              <a:lnSpc>
                <a:spcPct val="100000"/>
              </a:lnSpc>
              <a:spcBef>
                <a:spcPct val="0"/>
              </a:spcBef>
              <a:spcAft>
                <a:spcPct val="0"/>
              </a:spcAft>
              <a:buClrTx/>
              <a:buSzTx/>
              <a:buFontTx/>
              <a:buNone/>
              <a:tabLst/>
            </a:pPr>
            <a:r>
              <a:rPr kumimoji="0" lang="ja-JP" altLang="en-US" sz="3600" b="1" i="0" u="none" strike="noStrike" cap="none" normalizeH="0" baseline="0" dirty="0">
                <a:ln>
                  <a:noFill/>
                </a:ln>
                <a:solidFill>
                  <a:srgbClr val="000000"/>
                </a:solidFill>
                <a:effectLst/>
                <a:latin typeface="BIZ UDゴシック" panose="020B0400000000000000" pitchFamily="49" charset="-128"/>
                <a:cs typeface="Times New Roman" panose="02020603050405020304" pitchFamily="18" charset="0"/>
              </a:rPr>
              <a:t>ＴＡＬＫ</a:t>
            </a:r>
            <a:r>
              <a:rPr kumimoji="0" lang="en-US" altLang="ja-JP" sz="3600" b="1" i="0" u="none" strike="noStrike" cap="none" normalizeH="0" baseline="0" dirty="0">
                <a:ln>
                  <a:noFill/>
                </a:ln>
                <a:solidFill>
                  <a:srgbClr val="000000"/>
                </a:solidFill>
                <a:effectLst/>
                <a:latin typeface="BIZ UDゴシック" panose="020B0400000000000000" pitchFamily="49" charset="-128"/>
                <a:cs typeface="Times New Roman" panose="02020603050405020304" pitchFamily="18" charset="0"/>
              </a:rPr>
              <a:t>(</a:t>
            </a:r>
            <a:r>
              <a:rPr kumimoji="0" lang="ja-JP" altLang="en-US" sz="3600" b="1" i="0" u="none" strike="noStrike" cap="none" normalizeH="0" baseline="0" dirty="0">
                <a:ln>
                  <a:noFill/>
                </a:ln>
                <a:solidFill>
                  <a:srgbClr val="000000"/>
                </a:solidFill>
                <a:effectLst/>
                <a:latin typeface="BIZ UDゴシック" panose="020B0400000000000000" pitchFamily="49" charset="-128"/>
                <a:cs typeface="Times New Roman" panose="02020603050405020304" pitchFamily="18" charset="0"/>
              </a:rPr>
              <a:t>トーク</a:t>
            </a:r>
            <a:r>
              <a:rPr kumimoji="0" lang="en-US" altLang="ja-JP" sz="3600" b="1" i="0" u="none" strike="noStrike" cap="none" normalizeH="0" baseline="0" dirty="0">
                <a:ln>
                  <a:noFill/>
                </a:ln>
                <a:solidFill>
                  <a:srgbClr val="000000"/>
                </a:solidFill>
                <a:effectLst/>
                <a:latin typeface="BIZ UDゴシック" panose="020B0400000000000000" pitchFamily="49" charset="-128"/>
                <a:cs typeface="Times New Roman" panose="02020603050405020304" pitchFamily="18" charset="0"/>
              </a:rPr>
              <a:t>)</a:t>
            </a:r>
            <a:r>
              <a:rPr kumimoji="0" lang="ja-JP" altLang="en-US" sz="3600" b="1" i="0" u="none" strike="noStrike" cap="none" normalizeH="0" baseline="0" dirty="0">
                <a:ln>
                  <a:noFill/>
                </a:ln>
                <a:solidFill>
                  <a:srgbClr val="000000"/>
                </a:solidFill>
                <a:effectLst/>
                <a:latin typeface="BIZ UDゴシック" panose="020B0400000000000000" pitchFamily="49" charset="-128"/>
                <a:cs typeface="Times New Roman" panose="02020603050405020304" pitchFamily="18" charset="0"/>
              </a:rPr>
              <a:t>の原則</a:t>
            </a:r>
            <a:endParaRPr kumimoji="0" lang="ja-JP" altLang="en-US" sz="3600" b="1" i="0" u="none" strike="noStrike" cap="none" normalizeH="0" baseline="0" dirty="0">
              <a:ln>
                <a:noFill/>
              </a:ln>
              <a:solidFill>
                <a:schemeClr val="tx1"/>
              </a:solidFill>
              <a:effectLst/>
              <a:latin typeface="BIZ UDゴシック" panose="020B0400000000000000" pitchFamily="49" charset="-128"/>
            </a:endParaRPr>
          </a:p>
        </p:txBody>
      </p:sp>
      <p:sp>
        <p:nvSpPr>
          <p:cNvPr id="22" name="タイトル 4"/>
          <p:cNvSpPr txBox="1">
            <a:spLocks/>
          </p:cNvSpPr>
          <p:nvPr/>
        </p:nvSpPr>
        <p:spPr>
          <a:xfrm>
            <a:off x="67084" y="2122311"/>
            <a:ext cx="8955195" cy="4423052"/>
          </a:xfrm>
          <a:prstGeom prst="roundRect">
            <a:avLst>
              <a:gd name="adj" fmla="val 7685"/>
            </a:avLst>
          </a:prstGeom>
          <a:solidFill>
            <a:schemeClr val="accent4">
              <a:lumMod val="20000"/>
              <a:lumOff val="80000"/>
            </a:schemeClr>
          </a:solidFill>
          <a:ln w="28575" cap="flat" cmpd="sng" algn="ctr">
            <a:noFill/>
            <a:prstDash val="solid"/>
          </a:ln>
          <a:effectLst>
            <a:outerShdw blurRad="40000" dist="20000" dir="5400000" rotWithShape="0">
              <a:srgbClr val="000000">
                <a:alpha val="38000"/>
              </a:srgbClr>
            </a:outerShdw>
          </a:effectLst>
        </p:spPr>
        <p:txBody>
          <a:bodyPr rot="0" spcFirstLastPara="0" vert="horz" wrap="square" lIns="0" tIns="0" rIns="0" bIns="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just"/>
            <a:r>
              <a:rPr lang="en-US" sz="2400" b="1" kern="0" dirty="0">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23" name="正方形/長方形 22"/>
          <p:cNvSpPr/>
          <p:nvPr/>
        </p:nvSpPr>
        <p:spPr>
          <a:xfrm>
            <a:off x="94396" y="2548951"/>
            <a:ext cx="8900569" cy="880049"/>
          </a:xfrm>
          <a:prstGeom prst="rect">
            <a:avLst/>
          </a:prstGeom>
        </p:spPr>
        <p:txBody>
          <a:bodyPr wrap="square">
            <a:spAutoFit/>
          </a:bodyPr>
          <a:lstStyle/>
          <a:p>
            <a:pPr>
              <a:lnSpc>
                <a:spcPts val="1500"/>
              </a:lnSpc>
            </a:pPr>
            <a:endParaRPr lang="en-US"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nSpc>
                <a:spcPts val="1500"/>
              </a:lnSpc>
            </a:pP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Tell</a:t>
            </a: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言葉に出して心配していることを伝える。</a:t>
            </a:r>
            <a:endPar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66800" algn="just">
              <a:lnSpc>
                <a:spcPts val="1500"/>
              </a:lnSpc>
              <a:spcAft>
                <a:spcPts val="0"/>
              </a:spcAft>
            </a:pP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066800" algn="just">
              <a:lnSpc>
                <a:spcPts val="1500"/>
              </a:lnSpc>
              <a:spcAft>
                <a:spcPts val="0"/>
              </a:spcAft>
            </a:pP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4" name="正方形/長方形 13"/>
          <p:cNvSpPr/>
          <p:nvPr/>
        </p:nvSpPr>
        <p:spPr>
          <a:xfrm>
            <a:off x="94396" y="3702181"/>
            <a:ext cx="8900569" cy="1264770"/>
          </a:xfrm>
          <a:prstGeom prst="rect">
            <a:avLst/>
          </a:prstGeom>
        </p:spPr>
        <p:txBody>
          <a:bodyPr wrap="square">
            <a:spAutoFit/>
          </a:bodyPr>
          <a:lstStyle/>
          <a:p>
            <a:pPr marL="609600" indent="-609600">
              <a:lnSpc>
                <a:spcPts val="1500"/>
              </a:lnSpc>
            </a:pP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Ask </a:t>
            </a: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「死にたい」という気持ちについて</a:t>
            </a:r>
            <a:r>
              <a:rPr lang="ja-JP" altLang="en-US"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率直</a:t>
            </a:r>
            <a:endParaRPr lang="ja-JP" altLang="en-US"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609600" indent="-609600">
              <a:lnSpc>
                <a:spcPts val="1500"/>
              </a:lnSpc>
            </a:pPr>
            <a:endParaRPr lang="ja-JP" altLang="en-US"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609600" indent="-609600">
              <a:lnSpc>
                <a:spcPts val="1500"/>
              </a:lnSpc>
            </a:pPr>
            <a:endParaRPr lang="ja-JP" altLang="en-US"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609600" indent="-609600">
              <a:lnSpc>
                <a:spcPts val="1500"/>
              </a:lnSpc>
            </a:pPr>
            <a:r>
              <a:rPr lang="ja-JP" altLang="en-US"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　　　　　に尋ねる。</a:t>
            </a:r>
            <a:r>
              <a:rPr lang="en-US" altLang="ja-JP"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66800" algn="just">
              <a:lnSpc>
                <a:spcPts val="1500"/>
              </a:lnSpc>
              <a:spcAft>
                <a:spcPts val="0"/>
              </a:spcAft>
            </a:pP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066800" algn="just">
              <a:lnSpc>
                <a:spcPts val="1500"/>
              </a:lnSpc>
              <a:spcAft>
                <a:spcPts val="0"/>
              </a:spcAft>
            </a:pPr>
            <a:r>
              <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alt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5" name="正方形/長方形 14"/>
          <p:cNvSpPr/>
          <p:nvPr/>
        </p:nvSpPr>
        <p:spPr>
          <a:xfrm>
            <a:off x="94396" y="5047028"/>
            <a:ext cx="9144000" cy="288412"/>
          </a:xfrm>
          <a:prstGeom prst="rect">
            <a:avLst/>
          </a:prstGeom>
        </p:spPr>
        <p:txBody>
          <a:bodyPr wrap="square">
            <a:spAutoFit/>
          </a:bodyPr>
          <a:lstStyle/>
          <a:p>
            <a:pPr>
              <a:lnSpc>
                <a:spcPts val="1500"/>
              </a:lnSpc>
            </a:pP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Listen </a:t>
            </a: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絶望的な気持ちを傾聴する。</a:t>
            </a:r>
            <a:endPar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6" name="正方形/長方形 15"/>
          <p:cNvSpPr/>
          <p:nvPr/>
        </p:nvSpPr>
        <p:spPr>
          <a:xfrm>
            <a:off x="94396" y="5878316"/>
            <a:ext cx="9076915" cy="477054"/>
          </a:xfrm>
          <a:prstGeom prst="rect">
            <a:avLst/>
          </a:prstGeom>
        </p:spPr>
        <p:txBody>
          <a:bodyPr wrap="square">
            <a:spAutoFit/>
          </a:bodyPr>
          <a:lstStyle/>
          <a:p>
            <a:pPr>
              <a:lnSpc>
                <a:spcPts val="1500"/>
              </a:lnSpc>
            </a:pP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en-US"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Keep safe</a:t>
            </a:r>
            <a:r>
              <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800" b="1" kern="100" dirty="0">
                <a:solidFill>
                  <a:srgbClr val="0000CC"/>
                </a:solidFill>
                <a:latin typeface="BIZ UDゴシック" panose="020B0400000000000000" pitchFamily="49" charset="-128"/>
                <a:ea typeface="BIZ UDゴシック" panose="020B0400000000000000" pitchFamily="49" charset="-128"/>
                <a:cs typeface="Times New Roman" panose="02020603050405020304" pitchFamily="18" charset="0"/>
              </a:rPr>
              <a:t>安全を確保する。</a:t>
            </a:r>
            <a:endParaRPr lang="ja-JP" altLang="ja-JP" sz="28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66800" indent="-1066800" algn="just">
              <a:lnSpc>
                <a:spcPts val="1500"/>
              </a:lnSpc>
              <a:spcAft>
                <a:spcPts val="0"/>
              </a:spcAft>
            </a:pPr>
            <a:r>
              <a:rPr lang="ja-JP"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alt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24" name="図 23" descr="■">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0413" y="4334566"/>
            <a:ext cx="1696276" cy="1486466"/>
          </a:xfrm>
          <a:prstGeom prst="rect">
            <a:avLst/>
          </a:prstGeom>
          <a:noFill/>
          <a:ln>
            <a:noFill/>
          </a:ln>
        </p:spPr>
      </p:pic>
      <p:sp>
        <p:nvSpPr>
          <p:cNvPr id="25" name="四角形: 角を丸くする 24">
            <a:extLst>
              <a:ext uri="{FF2B5EF4-FFF2-40B4-BE49-F238E27FC236}">
                <a16:creationId xmlns:a16="http://schemas.microsoft.com/office/drawing/2014/main" id="{10966010-B8C8-4634-A58E-31E8BC3156F9}"/>
              </a:ext>
            </a:extLst>
          </p:cNvPr>
          <p:cNvSpPr/>
          <p:nvPr/>
        </p:nvSpPr>
        <p:spPr>
          <a:xfrm>
            <a:off x="6718306" y="-22762"/>
            <a:ext cx="2425694" cy="1226679"/>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kumimoji="1" lang="ja-JP" altLang="en-US" sz="3200" b="1" dirty="0">
                <a:solidFill>
                  <a:srgbClr val="0000FF"/>
                </a:solidFill>
                <a:latin typeface="BIZ UDゴシック" panose="020B0400000000000000" pitchFamily="49" charset="-128"/>
                <a:ea typeface="BIZ UDゴシック" panose="020B0400000000000000" pitchFamily="49" charset="-128"/>
              </a:rPr>
              <a:t>ｏ</a:t>
            </a:r>
            <a:r>
              <a:rPr kumimoji="1" lang="ja-JP" altLang="en-US" b="1" dirty="0">
                <a:solidFill>
                  <a:schemeClr val="tx1"/>
                </a:solidFill>
                <a:latin typeface="BIZ UDゴシック" panose="020B0400000000000000" pitchFamily="49" charset="-128"/>
                <a:ea typeface="BIZ UDゴシック" panose="020B0400000000000000" pitchFamily="49" charset="-128"/>
              </a:rPr>
              <a:t>思いをめぐらす</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r>
              <a:rPr lang="ja-JP" altLang="en-US" sz="3200" b="1" dirty="0" err="1">
                <a:solidFill>
                  <a:srgbClr val="0000FF"/>
                </a:solidFill>
                <a:latin typeface="BIZ UDゴシック" panose="020B0400000000000000" pitchFamily="49" charset="-128"/>
                <a:ea typeface="BIZ UDゴシック" panose="020B0400000000000000" pitchFamily="49" charset="-128"/>
              </a:rPr>
              <a:t>ｍ</a:t>
            </a:r>
            <a:r>
              <a:rPr lang="ja-JP" altLang="en-US" b="1" dirty="0">
                <a:solidFill>
                  <a:schemeClr val="tx1"/>
                </a:solidFill>
                <a:latin typeface="BIZ UDゴシック" panose="020B0400000000000000" pitchFamily="49" charset="-128"/>
                <a:ea typeface="BIZ UDゴシック" panose="020B0400000000000000" pitchFamily="49" charset="-128"/>
              </a:rPr>
              <a:t>向き合う</a:t>
            </a:r>
            <a:endParaRPr kumimoji="1" lang="ja-JP" altLang="en-US" b="1"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045681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18364" y="547690"/>
            <a:ext cx="8697036" cy="6173786"/>
          </a:xfrm>
          <a:prstGeom prst="roundRect">
            <a:avLst>
              <a:gd name="adj" fmla="val 4125"/>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36000" bIns="0" numCol="1" spcCol="0" rtlCol="0" fromWordArt="0" anchor="t" anchorCtr="0" forceAA="0" compatLnSpc="1">
            <a:prstTxWarp prst="textNoShape">
              <a:avLst/>
            </a:prstTxWarp>
            <a:noAutofit/>
          </a:bodyPr>
          <a:lstStyle/>
          <a:p>
            <a:pPr algn="l">
              <a:spcAft>
                <a:spcPts val="0"/>
              </a:spcAft>
            </a:pPr>
            <a:r>
              <a:rPr lang="en-US" sz="12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12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56235" algn="just">
              <a:spcAft>
                <a:spcPts val="0"/>
              </a:spcAft>
            </a:pPr>
            <a:r>
              <a:rPr lang="ja-JP" altLang="en-US" sz="28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自殺念慮を表現した</a:t>
            </a:r>
            <a:r>
              <a:rPr lang="ja-JP" sz="28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児童生徒への言葉かけ例</a:t>
            </a:r>
          </a:p>
          <a:p>
            <a:pPr algn="l">
              <a:lnSpc>
                <a:spcPts val="1400"/>
              </a:lnSpc>
              <a:spcAft>
                <a:spcPts val="0"/>
              </a:spcAft>
            </a:pPr>
            <a:endParaRPr lang="ja-JP" altLang="en-US" sz="2400" b="1" kern="100" dirty="0">
              <a:solidFill>
                <a:srgbClr val="00B0F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400"/>
              </a:lnSpc>
              <a:spcAft>
                <a:spcPts val="0"/>
              </a:spcAft>
            </a:pPr>
            <a:r>
              <a:rPr lang="ja-JP" sz="24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１　体調や日常生活のことから触れる</a:t>
            </a:r>
          </a:p>
          <a:p>
            <a:pPr indent="304800" algn="l">
              <a:lnSpc>
                <a:spcPts val="1400"/>
              </a:lnSpc>
              <a:spcAft>
                <a:spcPts val="0"/>
              </a:spcAft>
            </a:pPr>
            <a:endParaRPr lang="ja-JP" altLang="en-US" sz="24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lnSpc>
                <a:spcPts val="1400"/>
              </a:lnSpc>
              <a:spcAft>
                <a:spcPts val="0"/>
              </a:spcAft>
            </a:pP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「眠</a:t>
            </a:r>
            <a:r>
              <a:rPr lang="ja-JP" altLang="en-US"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ることができている</a:t>
            </a: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lnSpc>
                <a:spcPts val="1400"/>
              </a:lnSpc>
              <a:spcAft>
                <a:spcPts val="0"/>
              </a:spcAft>
            </a:pPr>
            <a:endParaRPr lang="ja-JP" altLang="en-US"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lnSpc>
                <a:spcPts val="1400"/>
              </a:lnSpc>
              <a:spcAft>
                <a:spcPts val="0"/>
              </a:spcAft>
            </a:pP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「ごはんは食べられてる？」</a:t>
            </a: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lnSpc>
                <a:spcPts val="1400"/>
              </a:lnSpc>
              <a:spcAft>
                <a:spcPts val="0"/>
              </a:spcAft>
            </a:pP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400"/>
              </a:lnSpc>
              <a:spcAft>
                <a:spcPts val="0"/>
              </a:spcAft>
            </a:pPr>
            <a:r>
              <a:rPr lang="ja-JP" sz="24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２　不安</a:t>
            </a:r>
            <a:r>
              <a:rPr lang="ja-JP" altLang="en-US" sz="24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4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苦痛などの感情を聴く</a:t>
            </a:r>
          </a:p>
          <a:p>
            <a:pPr indent="304800" algn="l">
              <a:lnSpc>
                <a:spcPts val="1400"/>
              </a:lnSpc>
              <a:spcAft>
                <a:spcPts val="0"/>
              </a:spcAft>
            </a:pPr>
            <a:endParaRPr lang="ja-JP" altLang="en-US"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lnSpc>
                <a:spcPts val="1400"/>
              </a:lnSpc>
              <a:spcAft>
                <a:spcPts val="0"/>
              </a:spcAft>
            </a:pP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「どんなことがつらいのかな？」　　　　　　　　　　　　</a:t>
            </a: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endParaRPr lang="ja-JP" altLang="en-US"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「いつからなの？」</a:t>
            </a: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r>
              <a:rPr lang="ja-JP" sz="24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３　率直に質問</a:t>
            </a:r>
          </a:p>
          <a:p>
            <a:pPr marL="152400" indent="152400" algn="l">
              <a:lnSpc>
                <a:spcPts val="1400"/>
              </a:lnSpc>
              <a:spcAft>
                <a:spcPts val="0"/>
              </a:spcAft>
            </a:pPr>
            <a:endParaRPr lang="ja-JP" altLang="en-US"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「死んだ方が楽とか考えちゃう？」</a:t>
            </a: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endParaRPr lang="ja-JP" altLang="en-US"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r>
              <a:rPr lang="ja-JP" sz="24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「今もそういう気持ちになる？」</a:t>
            </a: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lgn="l">
              <a:lnSpc>
                <a:spcPts val="1400"/>
              </a:lnSpc>
              <a:spcAft>
                <a:spcPts val="0"/>
              </a:spcAft>
            </a:pPr>
            <a:endParaRPr lang="ja-JP" altLang="en-US" sz="2400" b="1" kern="100" dirty="0">
              <a:solidFill>
                <a:srgbClr val="00B0F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9" name="正方形/長方形 8"/>
          <p:cNvSpPr/>
          <p:nvPr/>
        </p:nvSpPr>
        <p:spPr>
          <a:xfrm>
            <a:off x="-674372" y="-51142"/>
            <a:ext cx="3058530" cy="584775"/>
          </a:xfrm>
          <a:prstGeom prst="rect">
            <a:avLst/>
          </a:prstGeom>
        </p:spPr>
        <p:txBody>
          <a:bodyPr wrap="none">
            <a:spAutoFit/>
          </a:bodyPr>
          <a:lstStyle/>
          <a:p>
            <a:pPr indent="1017270"/>
            <a:r>
              <a:rPr lang="en-US" altLang="ja-JP" sz="3200" b="1" u="sng" kern="100" dirty="0">
                <a:ln w="25400" cap="rnd" cmpd="sng" algn="ctr">
                  <a:solidFill>
                    <a:srgbClr val="000000"/>
                  </a:solidFill>
                  <a:prstDash val="solid"/>
                  <a:bevel/>
                </a:ln>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T</a:t>
            </a:r>
            <a:r>
              <a:rPr lang="en-US" altLang="ja-JP" sz="3200" b="1" u="sng" kern="100" dirty="0">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ell</a:t>
            </a:r>
            <a:r>
              <a:rPr lang="ja-JP" altLang="en-US" sz="3200" b="1" u="sng" kern="100" dirty="0">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a:t>
            </a:r>
            <a:r>
              <a:rPr lang="en-US" altLang="ja-JP" sz="3200" b="1" u="sng" kern="100" dirty="0">
                <a:ln w="25400" cap="rnd" cmpd="sng" algn="ctr">
                  <a:solidFill>
                    <a:srgbClr val="000000"/>
                  </a:solidFill>
                  <a:prstDash val="solid"/>
                  <a:bevel/>
                </a:ln>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A</a:t>
            </a:r>
            <a:r>
              <a:rPr lang="en-US" altLang="ja-JP" sz="3200" b="1" u="sng" kern="100" dirty="0">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sk</a:t>
            </a:r>
            <a:endParaRPr lang="ja-JP" altLang="ja-JP" sz="3200" b="1" kern="100" dirty="0">
              <a:solidFill>
                <a:srgbClr val="00B05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15" name="図 14" descr="C:\Users\00711080\Desktop\Murata\イラスト\子ども達\いろいろな表情\nayamu_boy[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3218" y="2106957"/>
            <a:ext cx="1455088" cy="1366329"/>
          </a:xfrm>
          <a:prstGeom prst="rect">
            <a:avLst/>
          </a:prstGeom>
          <a:noFill/>
          <a:ln>
            <a:noFill/>
          </a:ln>
        </p:spPr>
      </p:pic>
      <p:sp>
        <p:nvSpPr>
          <p:cNvPr id="16" name="円形吹き出し 15"/>
          <p:cNvSpPr/>
          <p:nvPr/>
        </p:nvSpPr>
        <p:spPr>
          <a:xfrm>
            <a:off x="6863686" y="2391908"/>
            <a:ext cx="1828302" cy="1081378"/>
          </a:xfrm>
          <a:prstGeom prst="wedgeEllipseCallout">
            <a:avLst>
              <a:gd name="adj1" fmla="val -72646"/>
              <a:gd name="adj2" fmla="val -7598"/>
            </a:avLst>
          </a:prstGeom>
          <a:ln>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300"/>
              </a:lnSpc>
              <a:spcAft>
                <a:spcPts val="0"/>
              </a:spcAft>
            </a:pPr>
            <a:r>
              <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つらい</a:t>
            </a:r>
          </a:p>
          <a:p>
            <a:pPr algn="ctr">
              <a:lnSpc>
                <a:spcPts val="1300"/>
              </a:lnSpc>
              <a:spcAft>
                <a:spcPts val="0"/>
              </a:spcAft>
            </a:pPr>
            <a:endParaRPr lang="ja-JP" altLang="en-US"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300"/>
              </a:lnSpc>
              <a:spcAft>
                <a:spcPts val="0"/>
              </a:spcAft>
            </a:pPr>
            <a:r>
              <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消えたい</a:t>
            </a:r>
          </a:p>
        </p:txBody>
      </p:sp>
      <p:sp>
        <p:nvSpPr>
          <p:cNvPr id="17" name="四角形: 角を丸くする 16">
            <a:extLst>
              <a:ext uri="{FF2B5EF4-FFF2-40B4-BE49-F238E27FC236}">
                <a16:creationId xmlns:a16="http://schemas.microsoft.com/office/drawing/2014/main" id="{ABC22677-35EC-44F2-98CC-77F3B93A6826}"/>
              </a:ext>
            </a:extLst>
          </p:cNvPr>
          <p:cNvSpPr/>
          <p:nvPr/>
        </p:nvSpPr>
        <p:spPr>
          <a:xfrm>
            <a:off x="6718306" y="-22762"/>
            <a:ext cx="2425694" cy="677518"/>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kumimoji="1" lang="ja-JP" altLang="en-US" sz="3200" b="1" dirty="0">
                <a:solidFill>
                  <a:srgbClr val="0000FF"/>
                </a:solidFill>
                <a:latin typeface="BIZ UDゴシック" panose="020B0400000000000000" pitchFamily="49" charset="-128"/>
                <a:ea typeface="BIZ UDゴシック" panose="020B0400000000000000" pitchFamily="49" charset="-128"/>
              </a:rPr>
              <a:t>ｏ</a:t>
            </a:r>
            <a:r>
              <a:rPr kumimoji="1" lang="ja-JP" altLang="en-US" b="1" dirty="0">
                <a:solidFill>
                  <a:schemeClr val="tx1"/>
                </a:solidFill>
                <a:latin typeface="BIZ UDゴシック" panose="020B0400000000000000" pitchFamily="49" charset="-128"/>
                <a:ea typeface="BIZ UDゴシック" panose="020B0400000000000000" pitchFamily="49" charset="-128"/>
              </a:rPr>
              <a:t>思いをめぐらす</a:t>
            </a:r>
          </a:p>
        </p:txBody>
      </p:sp>
      <p:sp>
        <p:nvSpPr>
          <p:cNvPr id="3" name="四角形: 角を丸くする 2">
            <a:extLst>
              <a:ext uri="{FF2B5EF4-FFF2-40B4-BE49-F238E27FC236}">
                <a16:creationId xmlns:a16="http://schemas.microsoft.com/office/drawing/2014/main" id="{0284AF86-785F-482B-A6FE-EFDF768CF240}"/>
              </a:ext>
            </a:extLst>
          </p:cNvPr>
          <p:cNvSpPr/>
          <p:nvPr/>
        </p:nvSpPr>
        <p:spPr>
          <a:xfrm>
            <a:off x="372533" y="4573754"/>
            <a:ext cx="8389060" cy="20111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latin typeface="BIZ UDゴシック" panose="020B0400000000000000" pitchFamily="49" charset="-128"/>
                <a:ea typeface="BIZ UDゴシック" panose="020B0400000000000000" pitchFamily="49" charset="-128"/>
              </a:rPr>
              <a:t>可能ならば確認する言葉の例</a:t>
            </a:r>
            <a:endParaRPr kumimoji="1" lang="en-US" altLang="ja-JP" sz="24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b="1" dirty="0">
                <a:solidFill>
                  <a:schemeClr val="tx1"/>
                </a:solidFill>
                <a:latin typeface="BIZ UDゴシック" panose="020B0400000000000000" pitchFamily="49" charset="-128"/>
                <a:ea typeface="BIZ UDゴシック" panose="020B0400000000000000" pitchFamily="49" charset="-128"/>
              </a:rPr>
              <a:t>「家族や友達に話したことはあるかな。」</a:t>
            </a:r>
            <a:endParaRPr kumimoji="1" lang="en-US" altLang="ja-JP" sz="20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b="1" dirty="0">
                <a:solidFill>
                  <a:schemeClr val="tx1"/>
                </a:solidFill>
                <a:latin typeface="BIZ UDゴシック" panose="020B0400000000000000" pitchFamily="49" charset="-128"/>
                <a:ea typeface="BIZ UDゴシック" panose="020B0400000000000000" pitchFamily="49" charset="-128"/>
              </a:rPr>
              <a:t>「あなたがこんなにつらい気持ちでいることを、他にも知ってほしい</a:t>
            </a:r>
            <a:endParaRPr kumimoji="1" lang="en-US" altLang="ja-JP" sz="20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b="1" dirty="0">
                <a:solidFill>
                  <a:schemeClr val="tx1"/>
                </a:solidFill>
                <a:latin typeface="BIZ UDゴシック" panose="020B0400000000000000" pitchFamily="49" charset="-128"/>
                <a:ea typeface="BIZ UDゴシック" panose="020B0400000000000000" pitchFamily="49" charset="-128"/>
              </a:rPr>
              <a:t>　人や先生から伝えてもいい人（先生や友達、家族等）が誰かいるか</a:t>
            </a:r>
            <a:endParaRPr kumimoji="1" lang="en-US" altLang="ja-JP" sz="20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2000" b="1" dirty="0">
                <a:solidFill>
                  <a:schemeClr val="tx1"/>
                </a:solidFill>
                <a:latin typeface="BIZ UDゴシック" panose="020B0400000000000000" pitchFamily="49" charset="-128"/>
                <a:ea typeface="BIZ UDゴシック" panose="020B0400000000000000" pitchFamily="49" charset="-128"/>
              </a:rPr>
              <a:t>　な。」</a:t>
            </a:r>
          </a:p>
        </p:txBody>
      </p:sp>
    </p:spTree>
    <p:extLst>
      <p:ext uri="{BB962C8B-B14F-4D97-AF65-F5344CB8AC3E}">
        <p14:creationId xmlns:p14="http://schemas.microsoft.com/office/powerpoint/2010/main" val="27888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18364" y="547690"/>
            <a:ext cx="8686645" cy="6173786"/>
          </a:xfrm>
          <a:prstGeom prst="roundRect">
            <a:avLst>
              <a:gd name="adj" fmla="val 4125"/>
            </a:avLst>
          </a:prstGeom>
          <a:solidFill>
            <a:schemeClr val="accent4">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0" rIns="36000" bIns="0" numCol="1" spcCol="0" rtlCol="0" fromWordArt="0" anchor="t" anchorCtr="0" forceAA="0" compatLnSpc="1">
            <a:prstTxWarp prst="textNoShape">
              <a:avLst/>
            </a:prstTxWarp>
            <a:noAutofit/>
          </a:bodyPr>
          <a:lstStyle/>
          <a:p>
            <a:pPr algn="l">
              <a:spcAft>
                <a:spcPts val="0"/>
              </a:spcAft>
            </a:pPr>
            <a:r>
              <a:rPr lang="en-US" sz="12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en-US" altLang="ja-JP" sz="2800" b="1"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spcAft>
                <a:spcPts val="0"/>
              </a:spcAft>
            </a:pPr>
            <a:endParaRPr lang="en-US" altLang="ja-JP" sz="28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spcAft>
                <a:spcPts val="0"/>
              </a:spcAft>
            </a:pPr>
            <a:endParaRPr lang="en-US" altLang="ja-JP" sz="2800" b="1"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304800" algn="l">
              <a:spcAft>
                <a:spcPts val="0"/>
              </a:spcAft>
            </a:pPr>
            <a:r>
              <a:rPr lang="ja-JP" altLang="en-US"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rPr>
              <a:t>◇　ジャッジしない。</a:t>
            </a:r>
            <a:endParaRPr lang="en-US" altLang="ja-JP"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endParaRPr>
          </a:p>
          <a:p>
            <a:pPr indent="304800" algn="l">
              <a:spcAft>
                <a:spcPts val="0"/>
              </a:spcAft>
            </a:pPr>
            <a:r>
              <a:rPr lang="ja-JP" altLang="en-US"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rPr>
              <a:t>◇　ありのままに受け止める。</a:t>
            </a:r>
            <a:endParaRPr lang="en-US" altLang="ja-JP"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endParaRPr>
          </a:p>
          <a:p>
            <a:pPr indent="304800" algn="l">
              <a:spcAft>
                <a:spcPts val="0"/>
              </a:spcAft>
            </a:pPr>
            <a:r>
              <a:rPr lang="ja-JP" altLang="en-US"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rPr>
              <a:t>◇　アドバイスしない。</a:t>
            </a:r>
            <a:endParaRPr lang="en-US" altLang="ja-JP"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endParaRPr>
          </a:p>
          <a:p>
            <a:pPr indent="304800" algn="l">
              <a:spcAft>
                <a:spcPts val="0"/>
              </a:spcAft>
            </a:pPr>
            <a:r>
              <a:rPr lang="ja-JP" altLang="en-US"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rPr>
              <a:t>◇　児童生徒の気持ちを勝手に想像しない。</a:t>
            </a:r>
            <a:endParaRPr lang="en-US" altLang="ja-JP"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endParaRPr>
          </a:p>
          <a:p>
            <a:pPr indent="304800" algn="l">
              <a:spcAft>
                <a:spcPts val="0"/>
              </a:spcAft>
            </a:pPr>
            <a:r>
              <a:rPr lang="ja-JP" altLang="en-US"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rPr>
              <a:t>　（決めつけない）</a:t>
            </a:r>
            <a:endParaRPr lang="en-US" altLang="ja-JP" sz="2400" b="1" kern="100" dirty="0">
              <a:solidFill>
                <a:schemeClr val="tx1"/>
              </a:solidFill>
              <a:effectLst/>
              <a:latin typeface="BIZ UDゴシック" panose="020B0400000000000000" pitchFamily="49" charset="-128"/>
              <a:ea typeface="BIZ UDゴシック" panose="020B0400000000000000" pitchFamily="49" charset="-128"/>
              <a:cs typeface="Leelawadee UI Semilight" panose="020B0402040204020203" pitchFamily="34" charset="-34"/>
            </a:endParaRPr>
          </a:p>
          <a:p>
            <a:pPr marL="152400" indent="-152400" algn="l">
              <a:lnSpc>
                <a:spcPts val="1400"/>
              </a:lnSpc>
              <a:spcAft>
                <a:spcPts val="0"/>
              </a:spcAft>
            </a:pPr>
            <a:endParaRPr lang="ja-JP" altLang="en-US" sz="2400" b="1" kern="100" dirty="0">
              <a:solidFill>
                <a:srgbClr val="00B0F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9" name="正方形/長方形 8"/>
          <p:cNvSpPr/>
          <p:nvPr/>
        </p:nvSpPr>
        <p:spPr>
          <a:xfrm>
            <a:off x="-674372" y="-51142"/>
            <a:ext cx="2648161" cy="584775"/>
          </a:xfrm>
          <a:prstGeom prst="rect">
            <a:avLst/>
          </a:prstGeom>
        </p:spPr>
        <p:txBody>
          <a:bodyPr wrap="none">
            <a:spAutoFit/>
          </a:bodyPr>
          <a:lstStyle/>
          <a:p>
            <a:pPr indent="1017270"/>
            <a:r>
              <a:rPr lang="ja-JP" altLang="en-US" sz="3200" b="1" u="sng" kern="100" dirty="0">
                <a:ln w="25400" cap="rnd" cmpd="sng" algn="ctr">
                  <a:solidFill>
                    <a:srgbClr val="000000"/>
                  </a:solidFill>
                  <a:prstDash val="solid"/>
                  <a:bevel/>
                </a:ln>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Ｌ</a:t>
            </a:r>
            <a:r>
              <a:rPr lang="en-US" altLang="ja-JP" sz="3200" b="1" u="sng" kern="100" dirty="0" err="1">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isten</a:t>
            </a:r>
            <a:endParaRPr lang="ja-JP" altLang="ja-JP" sz="3200" b="1" kern="100" dirty="0">
              <a:solidFill>
                <a:srgbClr val="00B050"/>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7" name="四角形: 角を丸くする 16">
            <a:extLst>
              <a:ext uri="{FF2B5EF4-FFF2-40B4-BE49-F238E27FC236}">
                <a16:creationId xmlns:a16="http://schemas.microsoft.com/office/drawing/2014/main" id="{ABC22677-35EC-44F2-98CC-77F3B93A6826}"/>
              </a:ext>
            </a:extLst>
          </p:cNvPr>
          <p:cNvSpPr/>
          <p:nvPr/>
        </p:nvSpPr>
        <p:spPr>
          <a:xfrm>
            <a:off x="6718306" y="-22762"/>
            <a:ext cx="2425694" cy="677518"/>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kumimoji="1" lang="ja-JP" altLang="en-US" sz="3200" b="1" dirty="0">
                <a:solidFill>
                  <a:srgbClr val="0000FF"/>
                </a:solidFill>
                <a:latin typeface="BIZ UDゴシック" panose="020B0400000000000000" pitchFamily="49" charset="-128"/>
                <a:ea typeface="BIZ UDゴシック" panose="020B0400000000000000" pitchFamily="49" charset="-128"/>
              </a:rPr>
              <a:t>ｏ</a:t>
            </a:r>
            <a:r>
              <a:rPr kumimoji="1" lang="ja-JP" altLang="en-US" b="1" dirty="0">
                <a:solidFill>
                  <a:schemeClr val="tx1"/>
                </a:solidFill>
                <a:latin typeface="BIZ UDゴシック" panose="020B0400000000000000" pitchFamily="49" charset="-128"/>
                <a:ea typeface="BIZ UDゴシック" panose="020B0400000000000000" pitchFamily="49" charset="-128"/>
              </a:rPr>
              <a:t>思いをめぐらす</a:t>
            </a:r>
          </a:p>
        </p:txBody>
      </p:sp>
      <p:sp>
        <p:nvSpPr>
          <p:cNvPr id="3" name="四角形: 角を丸くする 2">
            <a:extLst>
              <a:ext uri="{FF2B5EF4-FFF2-40B4-BE49-F238E27FC236}">
                <a16:creationId xmlns:a16="http://schemas.microsoft.com/office/drawing/2014/main" id="{0284AF86-785F-482B-A6FE-EFDF768CF240}"/>
              </a:ext>
            </a:extLst>
          </p:cNvPr>
          <p:cNvSpPr/>
          <p:nvPr/>
        </p:nvSpPr>
        <p:spPr>
          <a:xfrm>
            <a:off x="500629" y="729873"/>
            <a:ext cx="6784623" cy="6255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b="1" dirty="0">
                <a:solidFill>
                  <a:schemeClr val="tx1"/>
                </a:solidFill>
                <a:latin typeface="BIZ UDゴシック" panose="020B0400000000000000" pitchFamily="49" charset="-128"/>
                <a:ea typeface="BIZ UDゴシック" panose="020B0400000000000000" pitchFamily="49" charset="-128"/>
              </a:rPr>
              <a:t>身に付けたいコミュニケーションスキル</a:t>
            </a:r>
          </a:p>
        </p:txBody>
      </p:sp>
      <p:sp>
        <p:nvSpPr>
          <p:cNvPr id="5" name="楕円 4">
            <a:extLst>
              <a:ext uri="{FF2B5EF4-FFF2-40B4-BE49-F238E27FC236}">
                <a16:creationId xmlns:a16="http://schemas.microsoft.com/office/drawing/2014/main" id="{6FFB52B7-4556-47D1-8C99-459FBA67DE6C}"/>
              </a:ext>
            </a:extLst>
          </p:cNvPr>
          <p:cNvSpPr/>
          <p:nvPr/>
        </p:nvSpPr>
        <p:spPr>
          <a:xfrm>
            <a:off x="5220341" y="1430531"/>
            <a:ext cx="1846503" cy="93697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BIZ UDゴシック" panose="020B0400000000000000" pitchFamily="49" charset="-128"/>
                <a:ea typeface="BIZ UDゴシック" panose="020B0400000000000000" pitchFamily="49" charset="-128"/>
              </a:rPr>
              <a:t>受容</a:t>
            </a:r>
          </a:p>
        </p:txBody>
      </p:sp>
      <p:sp>
        <p:nvSpPr>
          <p:cNvPr id="11" name="楕円 10">
            <a:extLst>
              <a:ext uri="{FF2B5EF4-FFF2-40B4-BE49-F238E27FC236}">
                <a16:creationId xmlns:a16="http://schemas.microsoft.com/office/drawing/2014/main" id="{522E5BEF-29EF-412E-863A-D918B6D3F3B0}"/>
              </a:ext>
            </a:extLst>
          </p:cNvPr>
          <p:cNvSpPr/>
          <p:nvPr/>
        </p:nvSpPr>
        <p:spPr>
          <a:xfrm>
            <a:off x="6563398" y="1944368"/>
            <a:ext cx="1846503" cy="936978"/>
          </a:xfrm>
          <a:prstGeom prst="ellipse">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BIZ UDゴシック" panose="020B0400000000000000" pitchFamily="49" charset="-128"/>
                <a:ea typeface="BIZ UDゴシック" panose="020B0400000000000000" pitchFamily="49" charset="-128"/>
              </a:rPr>
              <a:t>傾聴</a:t>
            </a:r>
          </a:p>
        </p:txBody>
      </p:sp>
      <p:sp>
        <p:nvSpPr>
          <p:cNvPr id="12" name="四角形: 角を丸くする 11">
            <a:extLst>
              <a:ext uri="{FF2B5EF4-FFF2-40B4-BE49-F238E27FC236}">
                <a16:creationId xmlns:a16="http://schemas.microsoft.com/office/drawing/2014/main" id="{DBFBE6E8-74AD-4EE9-932C-B8DA6558FABC}"/>
              </a:ext>
            </a:extLst>
          </p:cNvPr>
          <p:cNvSpPr/>
          <p:nvPr/>
        </p:nvSpPr>
        <p:spPr>
          <a:xfrm>
            <a:off x="383771" y="3671675"/>
            <a:ext cx="8355830" cy="2821199"/>
          </a:xfrm>
          <a:prstGeom prst="roundRect">
            <a:avLst>
              <a:gd name="adj" fmla="val 86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400" indent="152400">
              <a:lnSpc>
                <a:spcPts val="1400"/>
              </a:lnSpc>
            </a:pPr>
            <a:endParaRPr lang="ja-JP"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r>
              <a:rPr lang="ja-JP" altLang="en-US" sz="3200" b="1" kern="100" dirty="0">
                <a:solidFill>
                  <a:srgbClr val="0000FF"/>
                </a:solidFill>
                <a:latin typeface="BIZ UDゴシック" panose="020B0400000000000000" pitchFamily="49" charset="-128"/>
                <a:ea typeface="BIZ UDゴシック" panose="020B0400000000000000" pitchFamily="49" charset="-128"/>
                <a:cs typeface="Times New Roman" panose="02020603050405020304" pitchFamily="18" charset="0"/>
              </a:rPr>
              <a:t>共感的に理解</a:t>
            </a:r>
            <a:endParaRPr lang="en-US" altLang="ja-JP" sz="3200" b="1" kern="100" dirty="0">
              <a:solidFill>
                <a:srgbClr val="0000FF"/>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つらくて消えたい</a:t>
            </a:r>
            <a:r>
              <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b="1" kern="100" dirty="0" err="1">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って</a:t>
            </a:r>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気持ちなんだね。」</a:t>
            </a: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死</a:t>
            </a:r>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にたい</a:t>
            </a:r>
            <a:r>
              <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と思うほどつらいんだね。」</a:t>
            </a: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「勉強も何も手につかないし、苦しくて逃げ出したい気持</a:t>
            </a: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400" b="1" kern="100" dirty="0" err="1">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ちだっ</a:t>
            </a:r>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たんだね。」</a:t>
            </a: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marL="152400" indent="-152400"/>
            <a:r>
              <a:rPr lang="ja-JP" altLang="en-US"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「つらい気持ちを先生に話してくれてありがとう。」</a:t>
            </a:r>
            <a:endParaRPr lang="en-US" altLang="ja-JP" sz="24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Tree>
    <p:extLst>
      <p:ext uri="{BB962C8B-B14F-4D97-AF65-F5344CB8AC3E}">
        <p14:creationId xmlns:p14="http://schemas.microsoft.com/office/powerpoint/2010/main" val="219041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9"/>
          <p:cNvSpPr/>
          <p:nvPr/>
        </p:nvSpPr>
        <p:spPr>
          <a:xfrm>
            <a:off x="561109" y="829628"/>
            <a:ext cx="7807238" cy="5844304"/>
          </a:xfrm>
          <a:prstGeom prst="roundRect">
            <a:avLst>
              <a:gd name="adj" fmla="val 4527"/>
            </a:avLst>
          </a:prstGeom>
          <a:solidFill>
            <a:schemeClr val="accent4">
              <a:lumMod val="20000"/>
              <a:lumOff val="80000"/>
            </a:schemeClr>
          </a:solidFill>
          <a:ln w="38100" cap="flat" cmpd="sng" algn="ctr">
            <a:noFill/>
            <a:prstDash val="solid"/>
          </a:ln>
          <a:effectLst>
            <a:outerShdw blurRad="40000" dist="20000" dir="5400000" rotWithShape="0">
              <a:srgbClr val="000000">
                <a:alpha val="38000"/>
              </a:srgbClr>
            </a:outerShdw>
          </a:effectLst>
        </p:spPr>
        <p:txBody>
          <a:bodyPr rot="0" spcFirstLastPara="0" vert="horz" wrap="square" lIns="36000" tIns="0" rIns="36000" bIns="0" numCol="1" spcCol="0" rtlCol="0" fromWordArt="0" anchor="ctr" anchorCtr="0" forceAA="0" compatLnSpc="1">
            <a:prstTxWarp prst="textNoShape">
              <a:avLst/>
            </a:prstTxWarp>
            <a:noAutofit/>
          </a:bodyPr>
          <a:lstStyle/>
          <a:p>
            <a:pPr algn="l">
              <a:spcAft>
                <a:spcPts val="0"/>
              </a:spcAft>
            </a:pPr>
            <a:r>
              <a:rPr lang="en-US" sz="1200" b="1" kern="100">
                <a:solidFill>
                  <a:srgbClr val="0000CC"/>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1200" b="1" kern="10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1" name="タイトル 10"/>
          <p:cNvSpPr>
            <a:spLocks noGrp="1"/>
          </p:cNvSpPr>
          <p:nvPr>
            <p:ph type="ctrTitle"/>
          </p:nvPr>
        </p:nvSpPr>
        <p:spPr>
          <a:xfrm>
            <a:off x="784758" y="1049017"/>
            <a:ext cx="5721998" cy="572869"/>
          </a:xfrm>
          <a:prstGeom prst="roundRect">
            <a:avLst/>
          </a:prstGeom>
          <a:solidFill>
            <a:schemeClr val="bg1"/>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152400" algn="just">
              <a:spcAft>
                <a:spcPts val="0"/>
              </a:spcAft>
            </a:pPr>
            <a:r>
              <a:rPr lang="ja-JP" sz="2800" b="1" kern="100" dirty="0">
                <a:solidFill>
                  <a:srgbClr val="000000"/>
                </a:solidFill>
                <a:effectLst/>
                <a:latin typeface="BIZ UDゴシック" panose="020B0400000000000000" pitchFamily="49" charset="-128"/>
                <a:cs typeface="HG丸ｺﾞｼｯｸM-PRO" panose="020F0600000000000000" pitchFamily="50" charset="-128"/>
              </a:rPr>
              <a:t>例えば</a:t>
            </a:r>
            <a:r>
              <a:rPr lang="ja-JP" altLang="en-US" sz="2800" b="1" kern="100" dirty="0">
                <a:solidFill>
                  <a:srgbClr val="000000"/>
                </a:solidFill>
                <a:effectLst/>
                <a:latin typeface="BIZ UDゴシック" panose="020B0400000000000000" pitchFamily="49" charset="-128"/>
                <a:cs typeface="HG丸ｺﾞｼｯｸM-PRO" panose="020F0600000000000000" pitchFamily="50" charset="-128"/>
              </a:rPr>
              <a:t>、</a:t>
            </a:r>
            <a:r>
              <a:rPr lang="ja-JP" sz="2800" b="1" kern="100" dirty="0">
                <a:solidFill>
                  <a:srgbClr val="000000"/>
                </a:solidFill>
                <a:effectLst/>
                <a:latin typeface="BIZ UDゴシック" panose="020B0400000000000000" pitchFamily="49" charset="-128"/>
                <a:cs typeface="HG丸ｺﾞｼｯｸM-PRO" panose="020F0600000000000000" pitchFamily="50" charset="-128"/>
              </a:rPr>
              <a:t>こんな専門がいます</a:t>
            </a:r>
            <a:r>
              <a:rPr lang="en-US" sz="1200" b="1" kern="100" dirty="0">
                <a:effectLst/>
                <a:latin typeface="BIZ UDゴシック" panose="020B0400000000000000" pitchFamily="49" charset="-128"/>
                <a:cs typeface="Times New Roman" panose="02020603050405020304" pitchFamily="18" charset="0"/>
              </a:rPr>
              <a:t> </a:t>
            </a:r>
            <a:endParaRPr lang="ja-JP" sz="1200" b="1" kern="100" dirty="0">
              <a:effectLst/>
              <a:latin typeface="BIZ UDゴシック" panose="020B0400000000000000" pitchFamily="49" charset="-128"/>
              <a:cs typeface="Times New Roman" panose="02020603050405020304" pitchFamily="18" charset="0"/>
            </a:endParaRPr>
          </a:p>
        </p:txBody>
      </p:sp>
      <p:sp>
        <p:nvSpPr>
          <p:cNvPr id="12" name="フローチャート: 代替処理 11"/>
          <p:cNvSpPr/>
          <p:nvPr/>
        </p:nvSpPr>
        <p:spPr>
          <a:xfrm>
            <a:off x="774358" y="1825555"/>
            <a:ext cx="3384553" cy="793907"/>
          </a:xfrm>
          <a:prstGeom prst="flowChartAlternateProcess">
            <a:avLst/>
          </a:prstGeom>
          <a:ln w="28575">
            <a:no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Aft>
                <a:spcPts val="0"/>
              </a:spcAft>
            </a:pPr>
            <a:r>
              <a:rPr lang="ja-JP" altLang="en-US"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児童生徒・家族の心のケアが必要なとき</a:t>
            </a:r>
          </a:p>
        </p:txBody>
      </p:sp>
      <p:sp>
        <p:nvSpPr>
          <p:cNvPr id="13" name="フローチャート: 代替処理 12"/>
          <p:cNvSpPr/>
          <p:nvPr/>
        </p:nvSpPr>
        <p:spPr>
          <a:xfrm>
            <a:off x="4833749" y="1815557"/>
            <a:ext cx="3325829" cy="793907"/>
          </a:xfrm>
          <a:prstGeom prst="flowChartAlternateProcess">
            <a:avLst/>
          </a:prstGeom>
          <a:solidFill>
            <a:sysClr val="window" lastClr="FFFFFF"/>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ts val="1300"/>
              </a:lnSpc>
              <a:spcAft>
                <a:spcPts val="0"/>
              </a:spcAft>
            </a:pPr>
            <a:endParaRPr lang="ja-JP" altLang="en-US" sz="2000" b="1" kern="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r>
              <a:rPr lang="ja-JP" sz="2000" b="1" kern="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「心の専門家」</a:t>
            </a:r>
            <a:endParaRPr lang="ja-JP" sz="20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300"/>
              </a:lnSpc>
              <a:spcAft>
                <a:spcPts val="0"/>
              </a:spcAft>
            </a:pPr>
            <a:endParaRPr lang="ja-JP" altLang="en-US" sz="20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300"/>
              </a:lnSpc>
              <a:spcAft>
                <a:spcPts val="0"/>
              </a:spcAft>
            </a:pPr>
            <a:r>
              <a:rPr lang="ja-JP" sz="2000" b="1" kern="100" dirty="0">
                <a:latin typeface="BIZ UDゴシック" panose="020B0400000000000000" pitchFamily="49" charset="-128"/>
                <a:ea typeface="BIZ UDゴシック" panose="020B0400000000000000" pitchFamily="49" charset="-128"/>
                <a:cs typeface="Times New Roman" panose="02020603050405020304" pitchFamily="18" charset="0"/>
              </a:rPr>
              <a:t>スクールカウンセラー</a:t>
            </a:r>
          </a:p>
        </p:txBody>
      </p:sp>
      <p:sp>
        <p:nvSpPr>
          <p:cNvPr id="14" name="フローチャート: 代替処理 13"/>
          <p:cNvSpPr/>
          <p:nvPr/>
        </p:nvSpPr>
        <p:spPr>
          <a:xfrm>
            <a:off x="774169" y="2856651"/>
            <a:ext cx="3384552" cy="780556"/>
          </a:xfrm>
          <a:prstGeom prst="flowChartAlternateProcess">
            <a:avLst/>
          </a:prstGeom>
          <a:solidFill>
            <a:sysClr val="window" lastClr="FFFFFF"/>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ja-JP" altLang="en-US" sz="2000" b="1" kern="100" spc="-5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spc="-50" dirty="0">
                <a:effectLst/>
                <a:latin typeface="BIZ UDゴシック" panose="020B0400000000000000" pitchFamily="49" charset="-128"/>
                <a:ea typeface="BIZ UDゴシック" panose="020B0400000000000000" pitchFamily="49" charset="-128"/>
                <a:cs typeface="Times New Roman" panose="02020603050405020304" pitchFamily="18" charset="0"/>
              </a:rPr>
              <a:t>児童生徒の悩みの背景に</a:t>
            </a:r>
            <a:endParaRPr lang="ja-JP" altLang="en-US" sz="2000" b="1" kern="100" spc="-5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spcAft>
                <a:spcPts val="0"/>
              </a:spcAft>
            </a:pPr>
            <a:r>
              <a:rPr lang="ja-JP" sz="2000" b="1" kern="100" spc="-50" dirty="0">
                <a:effectLst/>
                <a:latin typeface="BIZ UDゴシック" panose="020B0400000000000000" pitchFamily="49" charset="-128"/>
                <a:ea typeface="BIZ UDゴシック" panose="020B0400000000000000" pitchFamily="49" charset="-128"/>
                <a:cs typeface="Times New Roman" panose="02020603050405020304" pitchFamily="18" charset="0"/>
              </a:rPr>
              <a:t>家庭的な問題が疑われる</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5" name="フローチャート: 代替処理 14"/>
          <p:cNvSpPr/>
          <p:nvPr/>
        </p:nvSpPr>
        <p:spPr>
          <a:xfrm>
            <a:off x="4833748" y="2846653"/>
            <a:ext cx="3325830" cy="780555"/>
          </a:xfrm>
          <a:prstGeom prst="flowChartAlternateProcess">
            <a:avLst/>
          </a:prstGeom>
          <a:solidFill>
            <a:sysClr val="window" lastClr="FFFFFF"/>
          </a:solidFill>
          <a:ln w="25400" cap="flat" cmpd="sng" algn="ctr">
            <a:noFill/>
            <a:prstDash val="solid"/>
          </a:ln>
          <a:effectLst/>
        </p:spPr>
        <p:txBody>
          <a:bodyPr rot="0" spcFirstLastPara="0" vert="horz" wrap="square" lIns="91440" tIns="45720" rIns="0" bIns="45720" numCol="1" spcCol="0" rtlCol="0" fromWordArt="0" anchor="ctr" anchorCtr="0" forceAA="0" compatLnSpc="1">
            <a:prstTxWarp prst="textNoShape">
              <a:avLst/>
            </a:prstTxWarp>
            <a:noAutofit/>
          </a:bodyPr>
          <a:lstStyle/>
          <a:p>
            <a:pPr algn="l">
              <a:lnSpc>
                <a:spcPts val="1300"/>
              </a:lnSpc>
              <a:spcAft>
                <a:spcPts val="0"/>
              </a:spcAft>
            </a:pPr>
            <a:endParaRPr lang="ja-JP" altLang="en-US" sz="2000" b="1" kern="100" dirty="0">
              <a:ln>
                <a:noFill/>
              </a:ln>
              <a:solidFill>
                <a:srgbClr val="000000"/>
              </a:solidFill>
              <a:effectLst>
                <a:outerShdw blurRad="38100" dist="19050" dir="2700000" algn="tl">
                  <a:schemeClr val="dk1">
                    <a:alpha val="40000"/>
                  </a:schemeClr>
                </a:outerShdw>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r>
              <a:rPr lang="ja-JP" sz="2000" b="1" kern="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「福祉の専門家」</a:t>
            </a:r>
            <a:endParaRPr lang="ja-JP" sz="20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endParaRPr lang="ja-JP" altLang="en-US" sz="2000" b="1" kern="100" spc="-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r>
              <a:rPr lang="ja-JP" sz="2000" b="1" kern="100" spc="-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スクールソーシャルワ</a:t>
            </a:r>
            <a:r>
              <a:rPr lang="ja-JP" altLang="en-US" sz="2000" b="1" kern="100" spc="-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ー</a:t>
            </a:r>
            <a:r>
              <a:rPr lang="ja-JP" sz="2000" b="1" kern="100" spc="-100" dirty="0">
                <a:ln>
                  <a:noFill/>
                </a:ln>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カー</a:t>
            </a:r>
            <a:endParaRPr lang="ja-JP" sz="20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8" name="フローチャート: 代替処理 17"/>
          <p:cNvSpPr/>
          <p:nvPr/>
        </p:nvSpPr>
        <p:spPr>
          <a:xfrm>
            <a:off x="774358" y="3874397"/>
            <a:ext cx="3384551" cy="793907"/>
          </a:xfrm>
          <a:prstGeom prst="flowChartAlternateProcess">
            <a:avLst/>
          </a:prstGeom>
          <a:solidFill>
            <a:sysClr val="window" lastClr="FFFFFF"/>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ja-JP" altLang="en-US"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自殺企図・自傷行為が確認された</a:t>
            </a:r>
          </a:p>
        </p:txBody>
      </p:sp>
      <p:sp>
        <p:nvSpPr>
          <p:cNvPr id="20" name="右矢印 19"/>
          <p:cNvSpPr/>
          <p:nvPr/>
        </p:nvSpPr>
        <p:spPr>
          <a:xfrm>
            <a:off x="4383655" y="4041848"/>
            <a:ext cx="376690" cy="459003"/>
          </a:xfrm>
          <a:prstGeom prst="rightArrow">
            <a:avLst/>
          </a:prstGeom>
          <a:solidFill>
            <a:srgbClr val="4F81BD"/>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b="1" dirty="0">
              <a:latin typeface="BIZ UDゴシック" panose="020B0400000000000000" pitchFamily="49" charset="-128"/>
              <a:ea typeface="BIZ UDゴシック" panose="020B0400000000000000" pitchFamily="49" charset="-128"/>
            </a:endParaRPr>
          </a:p>
        </p:txBody>
      </p:sp>
      <p:sp>
        <p:nvSpPr>
          <p:cNvPr id="21" name="右矢印 20"/>
          <p:cNvSpPr/>
          <p:nvPr/>
        </p:nvSpPr>
        <p:spPr>
          <a:xfrm>
            <a:off x="4367490" y="2025409"/>
            <a:ext cx="376690" cy="459003"/>
          </a:xfrm>
          <a:prstGeom prst="rightArrow">
            <a:avLst/>
          </a:prstGeom>
          <a:solidFill>
            <a:srgbClr val="4F81BD"/>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b="1" dirty="0">
              <a:latin typeface="BIZ UDゴシック" panose="020B0400000000000000" pitchFamily="49" charset="-128"/>
              <a:ea typeface="BIZ UDゴシック" panose="020B0400000000000000" pitchFamily="49" charset="-128"/>
            </a:endParaRPr>
          </a:p>
        </p:txBody>
      </p:sp>
      <p:sp>
        <p:nvSpPr>
          <p:cNvPr id="22" name="右矢印 21"/>
          <p:cNvSpPr/>
          <p:nvPr/>
        </p:nvSpPr>
        <p:spPr>
          <a:xfrm>
            <a:off x="4367490" y="3076805"/>
            <a:ext cx="376690" cy="459003"/>
          </a:xfrm>
          <a:prstGeom prst="rightArrow">
            <a:avLst/>
          </a:prstGeom>
          <a:solidFill>
            <a:srgbClr val="4F81BD"/>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b="1" dirty="0">
              <a:latin typeface="BIZ UDゴシック" panose="020B0400000000000000" pitchFamily="49" charset="-128"/>
              <a:ea typeface="BIZ UDゴシック" panose="020B0400000000000000" pitchFamily="49" charset="-128"/>
            </a:endParaRPr>
          </a:p>
        </p:txBody>
      </p:sp>
      <p:sp>
        <p:nvSpPr>
          <p:cNvPr id="30" name="正方形/長方形 29"/>
          <p:cNvSpPr/>
          <p:nvPr/>
        </p:nvSpPr>
        <p:spPr>
          <a:xfrm>
            <a:off x="471690" y="280568"/>
            <a:ext cx="2374322" cy="584775"/>
          </a:xfrm>
          <a:prstGeom prst="rect">
            <a:avLst/>
          </a:prstGeom>
        </p:spPr>
        <p:txBody>
          <a:bodyPr wrap="square">
            <a:spAutoFit/>
          </a:bodyPr>
          <a:lstStyle/>
          <a:p>
            <a:r>
              <a:rPr lang="ja-JP" altLang="ja-JP" sz="3200" b="1" u="sng" dirty="0" err="1">
                <a:ln w="25400" cap="rnd" cmpd="sng" algn="ctr">
                  <a:solidFill>
                    <a:srgbClr val="000000"/>
                  </a:solidFill>
                  <a:prstDash val="solid"/>
                  <a:bevel/>
                </a:ln>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ｋ</a:t>
            </a:r>
            <a:r>
              <a:rPr lang="en-US" altLang="ja-JP" sz="3200" b="1" u="sng" dirty="0" err="1">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eep</a:t>
            </a:r>
            <a:r>
              <a:rPr lang="en-US" altLang="ja-JP" sz="3200" b="1" u="sng" dirty="0">
                <a:solidFill>
                  <a:srgbClr val="00B050"/>
                </a:solidFill>
                <a:latin typeface="BIZ UDゴシック" panose="020B0400000000000000" pitchFamily="49" charset="-128"/>
                <a:ea typeface="BIZ UDゴシック" panose="020B0400000000000000" pitchFamily="49" charset="-128"/>
                <a:cs typeface="HG丸ｺﾞｼｯｸM-PRO" panose="020F0600000000000000" pitchFamily="50" charset="-128"/>
              </a:rPr>
              <a:t> safe</a:t>
            </a:r>
            <a:endParaRPr lang="ja-JP" altLang="en-US" sz="3200" b="1" dirty="0">
              <a:solidFill>
                <a:srgbClr val="00B050"/>
              </a:solidFill>
              <a:latin typeface="BIZ UDゴシック" panose="020B0400000000000000" pitchFamily="49" charset="-128"/>
              <a:ea typeface="BIZ UDゴシック" panose="020B0400000000000000" pitchFamily="49" charset="-128"/>
            </a:endParaRPr>
          </a:p>
        </p:txBody>
      </p:sp>
      <p:sp>
        <p:nvSpPr>
          <p:cNvPr id="31" name="メモ 30"/>
          <p:cNvSpPr/>
          <p:nvPr/>
        </p:nvSpPr>
        <p:spPr>
          <a:xfrm>
            <a:off x="774169" y="5079967"/>
            <a:ext cx="7374820" cy="1260108"/>
          </a:xfrm>
          <a:prstGeom prst="foldedCorner">
            <a:avLst>
              <a:gd name="adj" fmla="val 15284"/>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b="1" u="sng" dirty="0">
              <a:solidFill>
                <a:schemeClr val="tx1"/>
              </a:solidFill>
              <a:latin typeface="BIZ UDゴシック" panose="020B0400000000000000" pitchFamily="49" charset="-128"/>
              <a:ea typeface="BIZ UDゴシック" panose="020B0400000000000000" pitchFamily="49" charset="-128"/>
            </a:endParaRPr>
          </a:p>
          <a:p>
            <a:endParaRPr lang="ja-JP" altLang="en-US" b="1" u="sng" dirty="0">
              <a:solidFill>
                <a:schemeClr val="tx1"/>
              </a:solidFill>
              <a:latin typeface="BIZ UDゴシック" panose="020B0400000000000000" pitchFamily="49" charset="-128"/>
              <a:ea typeface="BIZ UDゴシック" panose="020B0400000000000000" pitchFamily="49" charset="-128"/>
            </a:endParaRPr>
          </a:p>
          <a:p>
            <a:r>
              <a:rPr lang="ja-JP" altLang="ja-JP" sz="2800" b="1" u="sng" dirty="0">
                <a:solidFill>
                  <a:srgbClr val="0000FF"/>
                </a:solidFill>
                <a:latin typeface="BIZ UDゴシック" panose="020B0400000000000000" pitchFamily="49" charset="-128"/>
                <a:ea typeface="BIZ UDゴシック" panose="020B0400000000000000" pitchFamily="49" charset="-128"/>
              </a:rPr>
              <a:t>教師一人一人がゲートキーパーになろう</a:t>
            </a:r>
            <a:r>
              <a:rPr lang="ja-JP" altLang="en-US" sz="2800" b="1" u="sng" dirty="0">
                <a:solidFill>
                  <a:srgbClr val="0000FF"/>
                </a:solidFill>
                <a:latin typeface="BIZ UDゴシック" panose="020B0400000000000000" pitchFamily="49" charset="-128"/>
                <a:ea typeface="BIZ UDゴシック" panose="020B0400000000000000" pitchFamily="49" charset="-128"/>
              </a:rPr>
              <a:t>。</a:t>
            </a:r>
            <a:endParaRPr lang="ja-JP" altLang="ja-JP" sz="2800" b="1" dirty="0">
              <a:solidFill>
                <a:srgbClr val="0000FF"/>
              </a:solidFill>
              <a:latin typeface="BIZ UDゴシック" panose="020B0400000000000000" pitchFamily="49" charset="-128"/>
              <a:ea typeface="BIZ UDゴシック" panose="020B0400000000000000" pitchFamily="49" charset="-128"/>
            </a:endParaRPr>
          </a:p>
          <a:p>
            <a:pPr eaLnBrk="0"/>
            <a:r>
              <a:rPr lang="ja-JP" altLang="en-US" b="1" dirty="0">
                <a:solidFill>
                  <a:schemeClr val="tx1"/>
                </a:solidFill>
                <a:latin typeface="BIZ UDゴシック" panose="020B0400000000000000" pitchFamily="49" charset="-128"/>
                <a:ea typeface="BIZ UDゴシック" panose="020B0400000000000000" pitchFamily="49" charset="-128"/>
              </a:rPr>
              <a:t>　</a:t>
            </a:r>
            <a:r>
              <a:rPr lang="ja-JP" altLang="ja-JP" b="1" dirty="0">
                <a:solidFill>
                  <a:schemeClr val="tx1"/>
                </a:solidFill>
                <a:latin typeface="BIZ UDゴシック" panose="020B0400000000000000" pitchFamily="49" charset="-128"/>
                <a:ea typeface="BIZ UDゴシック" panose="020B0400000000000000" pitchFamily="49" charset="-128"/>
              </a:rPr>
              <a:t>「ゲートキーパー」とは</a:t>
            </a:r>
            <a:r>
              <a:rPr lang="ja-JP" altLang="en-US" b="1" dirty="0">
                <a:solidFill>
                  <a:schemeClr val="tx1"/>
                </a:solidFill>
                <a:latin typeface="BIZ UDゴシック" panose="020B0400000000000000" pitchFamily="49" charset="-128"/>
                <a:ea typeface="BIZ UDゴシック" panose="020B0400000000000000" pitchFamily="49" charset="-128"/>
              </a:rPr>
              <a:t>、</a:t>
            </a:r>
            <a:r>
              <a:rPr lang="ja-JP" altLang="ja-JP" b="1" dirty="0">
                <a:solidFill>
                  <a:schemeClr val="tx1"/>
                </a:solidFill>
                <a:latin typeface="BIZ UDゴシック" panose="020B0400000000000000" pitchFamily="49" charset="-128"/>
                <a:ea typeface="BIZ UDゴシック" panose="020B0400000000000000" pitchFamily="49" charset="-128"/>
              </a:rPr>
              <a:t>自殺の危険を示すサインに気付き</a:t>
            </a:r>
            <a:r>
              <a:rPr lang="ja-JP" altLang="en-US" b="1" dirty="0">
                <a:solidFill>
                  <a:schemeClr val="tx1"/>
                </a:solidFill>
                <a:latin typeface="BIZ UDゴシック" panose="020B0400000000000000" pitchFamily="49" charset="-128"/>
                <a:ea typeface="BIZ UDゴシック" panose="020B0400000000000000" pitchFamily="49" charset="-128"/>
              </a:rPr>
              <a:t>、</a:t>
            </a:r>
            <a:r>
              <a:rPr lang="ja-JP" altLang="ja-JP" b="1" dirty="0">
                <a:solidFill>
                  <a:schemeClr val="tx1"/>
                </a:solidFill>
                <a:latin typeface="BIZ UDゴシック" panose="020B0400000000000000" pitchFamily="49" charset="-128"/>
                <a:ea typeface="BIZ UDゴシック" panose="020B0400000000000000" pitchFamily="49" charset="-128"/>
              </a:rPr>
              <a:t>適切な対応を図ることができる人のことで</a:t>
            </a:r>
            <a:r>
              <a:rPr lang="ja-JP" altLang="en-US" b="1" dirty="0">
                <a:solidFill>
                  <a:schemeClr val="tx1"/>
                </a:solidFill>
                <a:latin typeface="BIZ UDゴシック" panose="020B0400000000000000" pitchFamily="49" charset="-128"/>
                <a:ea typeface="BIZ UDゴシック" panose="020B0400000000000000" pitchFamily="49" charset="-128"/>
              </a:rPr>
              <a:t>、</a:t>
            </a:r>
            <a:r>
              <a:rPr lang="ja-JP" altLang="ja-JP" b="1" dirty="0">
                <a:solidFill>
                  <a:schemeClr val="tx1"/>
                </a:solidFill>
                <a:latin typeface="BIZ UDゴシック" panose="020B0400000000000000" pitchFamily="49" charset="-128"/>
                <a:ea typeface="BIZ UDゴシック" panose="020B0400000000000000" pitchFamily="49" charset="-128"/>
              </a:rPr>
              <a:t>「命の門番」</a:t>
            </a:r>
            <a:r>
              <a:rPr lang="ja-JP" altLang="en-US" b="1" dirty="0">
                <a:solidFill>
                  <a:schemeClr val="tx1"/>
                </a:solidFill>
                <a:latin typeface="BIZ UDゴシック" panose="020B0400000000000000" pitchFamily="49" charset="-128"/>
                <a:ea typeface="BIZ UDゴシック" panose="020B0400000000000000" pitchFamily="49" charset="-128"/>
              </a:rPr>
              <a:t>とも言います。</a:t>
            </a:r>
            <a:endParaRPr lang="ja-JP" altLang="ja-JP" b="1" dirty="0">
              <a:solidFill>
                <a:schemeClr val="tx1"/>
              </a:solidFill>
              <a:latin typeface="BIZ UDゴシック" panose="020B0400000000000000" pitchFamily="49" charset="-128"/>
              <a:ea typeface="BIZ UDゴシック" panose="020B0400000000000000" pitchFamily="49" charset="-128"/>
            </a:endParaRPr>
          </a:p>
          <a:p>
            <a:pPr eaLnBrk="0"/>
            <a:endParaRPr lang="ja-JP" altLang="ja-JP" b="1" dirty="0">
              <a:solidFill>
                <a:schemeClr val="tx1"/>
              </a:solidFill>
              <a:latin typeface="BIZ UDゴシック" panose="020B0400000000000000" pitchFamily="49" charset="-128"/>
              <a:ea typeface="BIZ UDゴシック" panose="020B0400000000000000" pitchFamily="49" charset="-128"/>
            </a:endParaRPr>
          </a:p>
        </p:txBody>
      </p:sp>
      <p:sp>
        <p:nvSpPr>
          <p:cNvPr id="23" name="四角形: 角を丸くする 22">
            <a:extLst>
              <a:ext uri="{FF2B5EF4-FFF2-40B4-BE49-F238E27FC236}">
                <a16:creationId xmlns:a16="http://schemas.microsoft.com/office/drawing/2014/main" id="{B812C63F-F516-4207-BFB6-9EA8597001E8}"/>
              </a:ext>
            </a:extLst>
          </p:cNvPr>
          <p:cNvSpPr/>
          <p:nvPr/>
        </p:nvSpPr>
        <p:spPr>
          <a:xfrm>
            <a:off x="7247466" y="-22762"/>
            <a:ext cx="1896533" cy="724971"/>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ja-JP" altLang="en-US" sz="3200" b="1" dirty="0" err="1">
                <a:solidFill>
                  <a:srgbClr val="0000FF"/>
                </a:solidFill>
                <a:latin typeface="BIZ UDゴシック" panose="020B0400000000000000" pitchFamily="49" charset="-128"/>
                <a:ea typeface="BIZ UDゴシック" panose="020B0400000000000000" pitchFamily="49" charset="-128"/>
              </a:rPr>
              <a:t>ｍ</a:t>
            </a:r>
            <a:r>
              <a:rPr lang="ja-JP" altLang="en-US" b="1" dirty="0">
                <a:solidFill>
                  <a:schemeClr val="tx1"/>
                </a:solidFill>
                <a:latin typeface="BIZ UDゴシック" panose="020B0400000000000000" pitchFamily="49" charset="-128"/>
                <a:ea typeface="BIZ UDゴシック" panose="020B0400000000000000" pitchFamily="49" charset="-128"/>
              </a:rPr>
              <a:t>向き合う</a:t>
            </a:r>
            <a:endParaRPr kumimoji="1" lang="ja-JP" altLang="en-US" b="1" dirty="0">
              <a:solidFill>
                <a:schemeClr val="tx1"/>
              </a:solidFill>
              <a:latin typeface="BIZ UDゴシック" panose="020B0400000000000000" pitchFamily="49" charset="-128"/>
              <a:ea typeface="BIZ UDゴシック" panose="020B0400000000000000" pitchFamily="49" charset="-128"/>
            </a:endParaRPr>
          </a:p>
        </p:txBody>
      </p:sp>
      <p:sp>
        <p:nvSpPr>
          <p:cNvPr id="2" name="フローチャート: 代替処理 1">
            <a:extLst>
              <a:ext uri="{FF2B5EF4-FFF2-40B4-BE49-F238E27FC236}">
                <a16:creationId xmlns:a16="http://schemas.microsoft.com/office/drawing/2014/main" id="{6CA42791-F649-01F2-8F64-B003A12313A1}"/>
              </a:ext>
            </a:extLst>
          </p:cNvPr>
          <p:cNvSpPr/>
          <p:nvPr/>
        </p:nvSpPr>
        <p:spPr>
          <a:xfrm>
            <a:off x="4833748" y="3891485"/>
            <a:ext cx="3325830" cy="780555"/>
          </a:xfrm>
          <a:prstGeom prst="flowChartAlternateProcess">
            <a:avLst/>
          </a:prstGeom>
          <a:solidFill>
            <a:sysClr val="window" lastClr="FFFFFF"/>
          </a:solidFill>
          <a:ln w="25400" cap="flat" cmpd="sng" algn="ctr">
            <a:noFill/>
            <a:prstDash val="solid"/>
          </a:ln>
          <a:effectLst/>
        </p:spPr>
        <p:txBody>
          <a:bodyPr rot="0" spcFirstLastPara="0" vert="horz" wrap="square" lIns="91440" tIns="45720" rIns="0" bIns="45720" numCol="1" spcCol="0" rtlCol="0" fromWordArt="0" anchor="ctr" anchorCtr="0" forceAA="0" compatLnSpc="1">
            <a:prstTxWarp prst="textNoShape">
              <a:avLst/>
            </a:prstTxWarp>
            <a:noAutofit/>
          </a:bodyPr>
          <a:lstStyle/>
          <a:p>
            <a:pPr algn="l">
              <a:lnSpc>
                <a:spcPts val="1300"/>
              </a:lnSpc>
              <a:spcAft>
                <a:spcPts val="0"/>
              </a:spcAft>
            </a:pPr>
            <a:endParaRPr lang="ja-JP" altLang="en-US" sz="2000" b="1" kern="100" dirty="0">
              <a:ln>
                <a:noFill/>
              </a:ln>
              <a:solidFill>
                <a:srgbClr val="000000"/>
              </a:solidFill>
              <a:effectLst>
                <a:outerShdw blurRad="38100" dist="19050" dir="2700000" algn="tl">
                  <a:schemeClr val="dk1">
                    <a:alpha val="40000"/>
                  </a:schemeClr>
                </a:outerShdw>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r>
              <a:rPr lang="ja-JP" altLang="en-US"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学校医・専門医・保健師</a:t>
            </a:r>
            <a:endParaRPr lang="en-US" altLang="ja-JP"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endParaRPr lang="en-US" altLang="ja-JP"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l">
              <a:lnSpc>
                <a:spcPts val="1300"/>
              </a:lnSpc>
              <a:spcAft>
                <a:spcPts val="0"/>
              </a:spcAft>
            </a:pPr>
            <a:r>
              <a:rPr lang="ja-JP" altLang="en-US"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精神保健福祉士</a:t>
            </a:r>
            <a:endParaRPr lang="en-US" altLang="ja-JP"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Tree>
    <p:extLst>
      <p:ext uri="{BB962C8B-B14F-4D97-AF65-F5344CB8AC3E}">
        <p14:creationId xmlns:p14="http://schemas.microsoft.com/office/powerpoint/2010/main" val="100777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59912" y="1120508"/>
            <a:ext cx="7772400" cy="380133"/>
          </a:xfrm>
        </p:spPr>
        <p:txBody>
          <a:bodyPr>
            <a:noAutofit/>
          </a:bodyPr>
          <a:lstStyle/>
          <a:p>
            <a:r>
              <a:rPr lang="ja-JP" altLang="ja-JP" sz="2400" b="1" dirty="0">
                <a:latin typeface="BIZ UDゴシック" panose="020B0400000000000000" pitchFamily="49" charset="-128"/>
                <a:ea typeface="BIZ UDゴシック" panose="020B0400000000000000" pitchFamily="49" charset="-128"/>
              </a:rPr>
              <a:t>① 担任による個別</a:t>
            </a:r>
            <a:r>
              <a:rPr lang="ja-JP" altLang="en-US" sz="2400" b="1" dirty="0">
                <a:latin typeface="BIZ UDゴシック" panose="020B0400000000000000" pitchFamily="49" charset="-128"/>
                <a:ea typeface="BIZ UDゴシック" panose="020B0400000000000000" pitchFamily="49" charset="-128"/>
              </a:rPr>
              <a:t>面談</a:t>
            </a:r>
            <a:endParaRPr kumimoji="1" lang="ja-JP" altLang="en-US" sz="2400" b="1" dirty="0">
              <a:latin typeface="BIZ UDゴシック" panose="020B0400000000000000" pitchFamily="49" charset="-128"/>
              <a:ea typeface="BIZ UDゴシック" panose="020B0400000000000000" pitchFamily="49" charset="-128"/>
            </a:endParaRPr>
          </a:p>
        </p:txBody>
      </p:sp>
      <p:sp>
        <p:nvSpPr>
          <p:cNvPr id="6" name="正方形/長方形 5"/>
          <p:cNvSpPr/>
          <p:nvPr/>
        </p:nvSpPr>
        <p:spPr>
          <a:xfrm>
            <a:off x="1231428" y="637560"/>
            <a:ext cx="7378182" cy="400110"/>
          </a:xfrm>
          <a:prstGeom prst="rect">
            <a:avLst/>
          </a:prstGeom>
          <a:solidFill>
            <a:srgbClr val="FFCC99"/>
          </a:solidFill>
        </p:spPr>
        <p:txBody>
          <a:bodyPr wrap="square">
            <a:spAutoFit/>
          </a:bodyPr>
          <a:lstStyle/>
          <a:p>
            <a:pPr indent="381000">
              <a:spcAft>
                <a:spcPts val="0"/>
              </a:spcAft>
            </a:pPr>
            <a:r>
              <a:rPr lang="ja-JP" altLang="ja-JP" sz="2000" b="1" kern="100" dirty="0">
                <a:latin typeface="BIZ UDゴシック" panose="020B0400000000000000" pitchFamily="49" charset="-128"/>
                <a:ea typeface="BIZ UDゴシック" panose="020B0400000000000000" pitchFamily="49" charset="-128"/>
                <a:cs typeface="Times New Roman" panose="02020603050405020304" pitchFamily="18" charset="0"/>
              </a:rPr>
              <a:t>自殺予防教育実施後のスクリーニングとフォローアップ</a:t>
            </a:r>
            <a:endParaRPr lang="ja-JP" alt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b="1" dirty="0">
              <a:latin typeface="BIZ UDゴシック" panose="020B0400000000000000" pitchFamily="49" charset="-128"/>
              <a:ea typeface="BIZ UDゴシック" panose="020B0400000000000000" pitchFamily="49" charset="-128"/>
            </a:endParaRPr>
          </a:p>
        </p:txBody>
      </p:sp>
      <p:sp>
        <p:nvSpPr>
          <p:cNvPr id="8" name="Rectangle 3"/>
          <p:cNvSpPr>
            <a:spLocks noChangeArrowheads="1"/>
          </p:cNvSpPr>
          <p:nvPr/>
        </p:nvSpPr>
        <p:spPr bwMode="auto">
          <a:xfrm>
            <a:off x="-545521" y="-4586"/>
            <a:ext cx="759695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52400" algn="l" defTabSz="914400" rtl="0" eaLnBrk="0" fontAlgn="base" latinLnBrk="0" hangingPunct="0">
              <a:lnSpc>
                <a:spcPct val="100000"/>
              </a:lnSpc>
              <a:spcBef>
                <a:spcPct val="0"/>
              </a:spcBef>
              <a:spcAft>
                <a:spcPct val="0"/>
              </a:spcAft>
              <a:buClrTx/>
              <a:buSzTx/>
              <a:buFontTx/>
              <a:buNone/>
              <a:tabLst/>
            </a:pPr>
            <a:r>
              <a:rPr kumimoji="0" lang="ja-JP" altLang="en-US" sz="2000" b="1" dirty="0">
                <a:latin typeface="BIZ UDゴシック" panose="020B0400000000000000" pitchFamily="49" charset="-128"/>
                <a:ea typeface="BIZ UDゴシック" panose="020B0400000000000000" pitchFamily="49" charset="-128"/>
                <a:cs typeface="Times New Roman" panose="02020603050405020304" pitchFamily="18" charset="0"/>
              </a:rPr>
              <a:t>　</a:t>
            </a:r>
            <a:r>
              <a:rPr kumimoji="0" lang="ja-JP" altLang="en-US" sz="3200" b="1" dirty="0">
                <a:latin typeface="BIZ UDゴシック" panose="020B0400000000000000" pitchFamily="49" charset="-128"/>
                <a:ea typeface="BIZ UDゴシック" panose="020B0400000000000000" pitchFamily="49" charset="-128"/>
                <a:cs typeface="Times New Roman" panose="02020603050405020304" pitchFamily="18" charset="0"/>
              </a:rPr>
              <a:t>　</a:t>
            </a:r>
            <a:r>
              <a:rPr kumimoji="0" lang="ja-JP" altLang="en-US" sz="3200" b="1" i="0" u="none" strike="noStrike" cap="none" normalizeH="0" baseline="0" dirty="0">
                <a:ln>
                  <a:noFill/>
                </a:ln>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自殺予防教育を実施する上での配慮</a:t>
            </a:r>
            <a:endParaRPr kumimoji="0" lang="ja-JP" altLang="en-US" sz="3200" b="1" i="0" u="none" strike="noStrike" cap="none" normalizeH="0" baseline="0" dirty="0">
              <a:ln>
                <a:noFill/>
              </a:ln>
              <a:solidFill>
                <a:srgbClr val="0000FF"/>
              </a:solidFill>
              <a:effectLst/>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391577" y="1483538"/>
            <a:ext cx="8502884" cy="1731761"/>
          </a:xfrm>
          <a:prstGeom prst="roundRect">
            <a:avLst>
              <a:gd name="adj" fmla="val 0"/>
            </a:avLst>
          </a:prstGeom>
          <a:solidFill>
            <a:srgbClr val="FFFFCC"/>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152400">
              <a:lnSpc>
                <a:spcPts val="1600"/>
              </a:lnSpc>
              <a:spcAft>
                <a:spcPts val="0"/>
              </a:spcAft>
              <a:tabLst>
                <a:tab pos="4886325" algn="l"/>
              </a:tabLst>
            </a:pP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事後アンケートで</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日々の学校生活における悩みやい</a:t>
            </a:r>
            <a:endPar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nSpc>
                <a:spcPts val="1600"/>
              </a:lnSpc>
              <a:spcAft>
                <a:spcPts val="0"/>
              </a:spcAft>
              <a:tabLst>
                <a:tab pos="4886325" algn="l"/>
              </a:tabLst>
            </a:pP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のちの危機等について書いた児童生徒については</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早い</a:t>
            </a:r>
            <a:endPar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nSpc>
                <a:spcPts val="1600"/>
              </a:lnSpc>
              <a:spcAft>
                <a:spcPts val="0"/>
              </a:spcAft>
              <a:tabLst>
                <a:tab pos="4886325" algn="l"/>
              </a:tabLst>
            </a:pP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段階で担任が個別に話を聴</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く</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gn="just">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indent="152400" algn="just">
              <a:lnSpc>
                <a:spcPts val="1600"/>
              </a:lnSpc>
              <a:spcAft>
                <a:spcPts val="0"/>
              </a:spcAft>
              <a:tabLst>
                <a:tab pos="4886325" algn="l"/>
              </a:tabLst>
            </a:pPr>
            <a:r>
              <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悩みの有無に関わらず</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必ず話をする機会をもつ。</a:t>
            </a:r>
          </a:p>
        </p:txBody>
      </p:sp>
      <p:sp>
        <p:nvSpPr>
          <p:cNvPr id="11" name="タイトル 1"/>
          <p:cNvSpPr>
            <a:spLocks noGrp="1"/>
          </p:cNvSpPr>
          <p:nvPr>
            <p:ph type="subTitle" idx="1"/>
          </p:nvPr>
        </p:nvSpPr>
        <p:spPr>
          <a:xfrm>
            <a:off x="-468847" y="3376579"/>
            <a:ext cx="6858000" cy="380133"/>
          </a:xfrm>
        </p:spPr>
        <p:txBody>
          <a:bodyPr>
            <a:noAutofit/>
          </a:bodyPr>
          <a:lstStyle/>
          <a:p>
            <a:r>
              <a:rPr lang="ja-JP" altLang="en-US" b="1" dirty="0">
                <a:latin typeface="BIZ UDゴシック" panose="020B0400000000000000" pitchFamily="49" charset="-128"/>
              </a:rPr>
              <a:t>　</a:t>
            </a:r>
            <a:r>
              <a:rPr lang="ja-JP" altLang="ja-JP" b="1" dirty="0">
                <a:latin typeface="BIZ UDゴシック" panose="020B0400000000000000" pitchFamily="49" charset="-128"/>
              </a:rPr>
              <a:t>② スクールカウンセラーや保護者との面</a:t>
            </a:r>
            <a:r>
              <a:rPr lang="ja-JP" altLang="en-US" b="1" dirty="0">
                <a:latin typeface="BIZ UDゴシック" panose="020B0400000000000000" pitchFamily="49" charset="-128"/>
              </a:rPr>
              <a:t>談</a:t>
            </a:r>
            <a:endParaRPr kumimoji="1" lang="ja-JP" altLang="en-US" b="1" dirty="0">
              <a:latin typeface="BIZ UDゴシック" panose="020B0400000000000000" pitchFamily="49" charset="-128"/>
            </a:endParaRPr>
          </a:p>
        </p:txBody>
      </p:sp>
      <p:sp>
        <p:nvSpPr>
          <p:cNvPr id="13" name="角丸四角形 12"/>
          <p:cNvSpPr/>
          <p:nvPr/>
        </p:nvSpPr>
        <p:spPr>
          <a:xfrm>
            <a:off x="391578" y="3756712"/>
            <a:ext cx="8530899" cy="1653290"/>
          </a:xfrm>
          <a:prstGeom prst="roundRect">
            <a:avLst>
              <a:gd name="adj" fmla="val 0"/>
            </a:avLst>
          </a:prstGeom>
          <a:solidFill>
            <a:srgbClr val="E1EDF7"/>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r>
              <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 ○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事後アンケートの内容や個人面談の結果から</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、専門的</a:t>
            </a:r>
            <a:r>
              <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endParaRPr lang="en-US"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endParaRPr lang="en-US" alt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r>
              <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な支援が必要な児童生徒や</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よりきめ細かな状況把握が</a:t>
            </a:r>
            <a:endParaRPr lang="en-US" alt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endParaRPr lang="en-US"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r>
              <a:rPr lang="en-US" alt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必要な児童生徒については</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スクールカウンセラー等</a:t>
            </a:r>
            <a:r>
              <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や</a:t>
            </a:r>
            <a:endParaRPr lang="en-US"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endParaRPr lang="en-US"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r>
              <a:rPr lang="en-US"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保護者</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との個人面談を行</a:t>
            </a:r>
            <a:r>
              <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う</a:t>
            </a: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endParaRPr lang="ja-JP" altLang="en-US"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1600"/>
              </a:lnSpc>
              <a:spcAft>
                <a:spcPts val="0"/>
              </a:spcAft>
              <a:tabLst>
                <a:tab pos="4886325" algn="l"/>
              </a:tabLst>
            </a:pPr>
            <a:endParaRPr lang="ja-JP" altLang="en-US"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457200" algn="just">
              <a:spcAft>
                <a:spcPts val="0"/>
              </a:spcAft>
              <a:tabLst>
                <a:tab pos="4886325" algn="l"/>
              </a:tabLst>
            </a:pPr>
            <a:r>
              <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p>
        </p:txBody>
      </p:sp>
      <p:sp>
        <p:nvSpPr>
          <p:cNvPr id="14" name="Rectangle 2"/>
          <p:cNvSpPr>
            <a:spLocks noChangeArrowheads="1"/>
          </p:cNvSpPr>
          <p:nvPr/>
        </p:nvSpPr>
        <p:spPr bwMode="auto">
          <a:xfrm>
            <a:off x="-468847" y="517314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b="1" dirty="0">
              <a:latin typeface="BIZ UDゴシック" panose="020B0400000000000000" pitchFamily="49" charset="-128"/>
              <a:ea typeface="BIZ UDゴシック" panose="020B0400000000000000" pitchFamily="49" charset="-128"/>
            </a:endParaRPr>
          </a:p>
        </p:txBody>
      </p:sp>
      <p:sp>
        <p:nvSpPr>
          <p:cNvPr id="15" name="角丸四角形 81"/>
          <p:cNvSpPr>
            <a:spLocks noChangeArrowheads="1"/>
          </p:cNvSpPr>
          <p:nvPr/>
        </p:nvSpPr>
        <p:spPr bwMode="auto">
          <a:xfrm>
            <a:off x="370286" y="5908971"/>
            <a:ext cx="8545467" cy="783294"/>
          </a:xfrm>
          <a:prstGeom prst="roundRect">
            <a:avLst>
              <a:gd name="adj" fmla="val 0"/>
            </a:avLst>
          </a:prstGeom>
          <a:solidFill>
            <a:srgbClr val="ECFFD9"/>
          </a:solidFill>
          <a:ln>
            <a:noFill/>
          </a:ln>
          <a:extLst>
            <a:ext uri="{91240B29-F687-4F45-9708-019B960494DF}">
              <a14:hiddenLine xmlns:a14="http://schemas.microsoft.com/office/drawing/2010/main" w="25400">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lvl1pPr indent="152400" eaLnBrk="0" fontAlgn="base" hangingPunct="0">
              <a:spcBef>
                <a:spcPct val="0"/>
              </a:spcBef>
              <a:spcAft>
                <a:spcPct val="0"/>
              </a:spcAft>
              <a:tabLst>
                <a:tab pos="4886325" algn="l"/>
              </a:tabLst>
              <a:defRPr>
                <a:solidFill>
                  <a:schemeClr val="tx1"/>
                </a:solidFill>
                <a:latin typeface="Arial" panose="020B0604020202020204" pitchFamily="34" charset="0"/>
              </a:defRPr>
            </a:lvl1pPr>
            <a:lvl2pPr eaLnBrk="0" fontAlgn="base" hangingPunct="0">
              <a:spcBef>
                <a:spcPct val="0"/>
              </a:spcBef>
              <a:spcAft>
                <a:spcPct val="0"/>
              </a:spcAft>
              <a:tabLst>
                <a:tab pos="4886325" algn="l"/>
              </a:tabLst>
              <a:defRPr>
                <a:solidFill>
                  <a:schemeClr val="tx1"/>
                </a:solidFill>
                <a:latin typeface="Arial" panose="020B0604020202020204" pitchFamily="34" charset="0"/>
              </a:defRPr>
            </a:lvl2pPr>
            <a:lvl3pPr eaLnBrk="0" fontAlgn="base" hangingPunct="0">
              <a:spcBef>
                <a:spcPct val="0"/>
              </a:spcBef>
              <a:spcAft>
                <a:spcPct val="0"/>
              </a:spcAft>
              <a:tabLst>
                <a:tab pos="4886325" algn="l"/>
              </a:tabLst>
              <a:defRPr>
                <a:solidFill>
                  <a:schemeClr val="tx1"/>
                </a:solidFill>
                <a:latin typeface="Arial" panose="020B0604020202020204" pitchFamily="34" charset="0"/>
              </a:defRPr>
            </a:lvl3pPr>
            <a:lvl4pPr eaLnBrk="0" fontAlgn="base" hangingPunct="0">
              <a:spcBef>
                <a:spcPct val="0"/>
              </a:spcBef>
              <a:spcAft>
                <a:spcPct val="0"/>
              </a:spcAft>
              <a:tabLst>
                <a:tab pos="4886325" algn="l"/>
              </a:tabLst>
              <a:defRPr>
                <a:solidFill>
                  <a:schemeClr val="tx1"/>
                </a:solidFill>
                <a:latin typeface="Arial" panose="020B0604020202020204" pitchFamily="34" charset="0"/>
              </a:defRPr>
            </a:lvl4pPr>
            <a:lvl5pPr eaLnBrk="0" fontAlgn="base" hangingPunct="0">
              <a:spcBef>
                <a:spcPct val="0"/>
              </a:spcBef>
              <a:spcAft>
                <a:spcPct val="0"/>
              </a:spcAft>
              <a:tabLst>
                <a:tab pos="4886325" algn="l"/>
              </a:tabLst>
              <a:defRPr>
                <a:solidFill>
                  <a:schemeClr val="tx1"/>
                </a:solidFill>
                <a:latin typeface="Arial" panose="020B0604020202020204" pitchFamily="34" charset="0"/>
              </a:defRPr>
            </a:lvl5pPr>
            <a:lvl6pPr eaLnBrk="0" fontAlgn="base" hangingPunct="0">
              <a:spcBef>
                <a:spcPct val="0"/>
              </a:spcBef>
              <a:spcAft>
                <a:spcPct val="0"/>
              </a:spcAft>
              <a:tabLst>
                <a:tab pos="4886325" algn="l"/>
              </a:tabLst>
              <a:defRPr>
                <a:solidFill>
                  <a:schemeClr val="tx1"/>
                </a:solidFill>
                <a:latin typeface="Arial" panose="020B0604020202020204" pitchFamily="34" charset="0"/>
              </a:defRPr>
            </a:lvl6pPr>
            <a:lvl7pPr eaLnBrk="0" fontAlgn="base" hangingPunct="0">
              <a:spcBef>
                <a:spcPct val="0"/>
              </a:spcBef>
              <a:spcAft>
                <a:spcPct val="0"/>
              </a:spcAft>
              <a:tabLst>
                <a:tab pos="4886325" algn="l"/>
              </a:tabLst>
              <a:defRPr>
                <a:solidFill>
                  <a:schemeClr val="tx1"/>
                </a:solidFill>
                <a:latin typeface="Arial" panose="020B0604020202020204" pitchFamily="34" charset="0"/>
              </a:defRPr>
            </a:lvl7pPr>
            <a:lvl8pPr eaLnBrk="0" fontAlgn="base" hangingPunct="0">
              <a:spcBef>
                <a:spcPct val="0"/>
              </a:spcBef>
              <a:spcAft>
                <a:spcPct val="0"/>
              </a:spcAft>
              <a:tabLst>
                <a:tab pos="4886325" algn="l"/>
              </a:tabLst>
              <a:defRPr>
                <a:solidFill>
                  <a:schemeClr val="tx1"/>
                </a:solidFill>
                <a:latin typeface="Arial" panose="020B0604020202020204" pitchFamily="34" charset="0"/>
              </a:defRPr>
            </a:lvl8pPr>
            <a:lvl9pPr eaLnBrk="0" fontAlgn="base" hangingPunct="0">
              <a:spcBef>
                <a:spcPct val="0"/>
              </a:spcBef>
              <a:spcAft>
                <a:spcPct val="0"/>
              </a:spcAft>
              <a:tabLst>
                <a:tab pos="4886325" algn="l"/>
              </a:tabLst>
              <a:defRPr>
                <a:solidFill>
                  <a:schemeClr val="tx1"/>
                </a:solidFill>
                <a:latin typeface="Arial" panose="020B0604020202020204" pitchFamily="34" charset="0"/>
              </a:defRPr>
            </a:lvl9pPr>
          </a:lstStyle>
          <a:p>
            <a:pPr marL="0" marR="0" lvl="0" indent="152400" algn="l" defTabSz="914400" rtl="0" eaLnBrk="0" fontAlgn="base" latinLnBrk="0" hangingPunct="0">
              <a:lnSpc>
                <a:spcPct val="100000"/>
              </a:lnSpc>
              <a:spcBef>
                <a:spcPct val="0"/>
              </a:spcBef>
              <a:spcAft>
                <a:spcPct val="0"/>
              </a:spcAft>
              <a:buClrTx/>
              <a:buSzTx/>
              <a:buFontTx/>
              <a:buNone/>
              <a:tabLst>
                <a:tab pos="4886325" algn="l"/>
              </a:tabLst>
            </a:pPr>
            <a:r>
              <a:rPr kumimoji="0" lang="ja-JP" altLang="en-US" sz="2400" b="1" dirty="0">
                <a:latin typeface="BIZ UDゴシック" panose="020B0400000000000000" pitchFamily="49" charset="-128"/>
                <a:ea typeface="BIZ UDゴシック" panose="020B0400000000000000" pitchFamily="49" charset="-128"/>
                <a:cs typeface="Times New Roman" panose="02020603050405020304" pitchFamily="18" charset="0"/>
              </a:rPr>
              <a:t>○　</a:t>
            </a:r>
            <a:r>
              <a:rPr kumimoji="0" lang="ja-JP" altLang="ja-JP"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専門的</a:t>
            </a:r>
            <a:r>
              <a:rPr kumimoji="0" lang="en-US" altLang="ja-JP"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医療的</a:t>
            </a:r>
            <a:r>
              <a:rPr kumimoji="0" lang="en-US" altLang="ja-JP"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支援が必要な児童生徒については、保</a:t>
            </a:r>
            <a:endParaRPr kumimoji="0" lang="en-US" altLang="ja-JP"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152400" algn="l" defTabSz="914400" rtl="0" eaLnBrk="0" fontAlgn="base" latinLnBrk="0" hangingPunct="0">
              <a:lnSpc>
                <a:spcPct val="100000"/>
              </a:lnSpc>
              <a:spcBef>
                <a:spcPct val="0"/>
              </a:spcBef>
              <a:spcAft>
                <a:spcPct val="0"/>
              </a:spcAft>
              <a:buClrTx/>
              <a:buSzTx/>
              <a:buFontTx/>
              <a:buNone/>
              <a:tabLst>
                <a:tab pos="4886325" algn="l"/>
              </a:tabLst>
            </a:pPr>
            <a:r>
              <a:rPr kumimoji="0" lang="ja-JP" altLang="en-US"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rPr>
              <a:t>　護者の了解を得て、地域の関係機関へつなぐ。</a:t>
            </a:r>
            <a:endParaRPr kumimoji="0" lang="ja-JP" altLang="en-US" sz="18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16" name="Rectangle 4"/>
          <p:cNvSpPr>
            <a:spLocks noChangeArrowheads="1"/>
          </p:cNvSpPr>
          <p:nvPr/>
        </p:nvSpPr>
        <p:spPr bwMode="auto">
          <a:xfrm>
            <a:off x="-313441" y="5467374"/>
            <a:ext cx="44165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886325" algn="l"/>
              </a:tabLst>
              <a:defRPr>
                <a:solidFill>
                  <a:schemeClr val="tx1"/>
                </a:solidFill>
                <a:latin typeface="Arial" panose="020B0604020202020204" pitchFamily="34" charset="0"/>
              </a:defRPr>
            </a:lvl1pPr>
            <a:lvl2pPr eaLnBrk="0" fontAlgn="base" hangingPunct="0">
              <a:spcBef>
                <a:spcPct val="0"/>
              </a:spcBef>
              <a:spcAft>
                <a:spcPct val="0"/>
              </a:spcAft>
              <a:tabLst>
                <a:tab pos="4886325" algn="l"/>
              </a:tabLst>
              <a:defRPr>
                <a:solidFill>
                  <a:schemeClr val="tx1"/>
                </a:solidFill>
                <a:latin typeface="Arial" panose="020B0604020202020204" pitchFamily="34" charset="0"/>
              </a:defRPr>
            </a:lvl2pPr>
            <a:lvl3pPr eaLnBrk="0" fontAlgn="base" hangingPunct="0">
              <a:spcBef>
                <a:spcPct val="0"/>
              </a:spcBef>
              <a:spcAft>
                <a:spcPct val="0"/>
              </a:spcAft>
              <a:tabLst>
                <a:tab pos="4886325" algn="l"/>
              </a:tabLst>
              <a:defRPr>
                <a:solidFill>
                  <a:schemeClr val="tx1"/>
                </a:solidFill>
                <a:latin typeface="Arial" panose="020B0604020202020204" pitchFamily="34" charset="0"/>
              </a:defRPr>
            </a:lvl3pPr>
            <a:lvl4pPr eaLnBrk="0" fontAlgn="base" hangingPunct="0">
              <a:spcBef>
                <a:spcPct val="0"/>
              </a:spcBef>
              <a:spcAft>
                <a:spcPct val="0"/>
              </a:spcAft>
              <a:tabLst>
                <a:tab pos="4886325" algn="l"/>
              </a:tabLst>
              <a:defRPr>
                <a:solidFill>
                  <a:schemeClr val="tx1"/>
                </a:solidFill>
                <a:latin typeface="Arial" panose="020B0604020202020204" pitchFamily="34" charset="0"/>
              </a:defRPr>
            </a:lvl4pPr>
            <a:lvl5pPr eaLnBrk="0" fontAlgn="base" hangingPunct="0">
              <a:spcBef>
                <a:spcPct val="0"/>
              </a:spcBef>
              <a:spcAft>
                <a:spcPct val="0"/>
              </a:spcAft>
              <a:tabLst>
                <a:tab pos="4886325" algn="l"/>
              </a:tabLst>
              <a:defRPr>
                <a:solidFill>
                  <a:schemeClr val="tx1"/>
                </a:solidFill>
                <a:latin typeface="Arial" panose="020B0604020202020204" pitchFamily="34" charset="0"/>
              </a:defRPr>
            </a:lvl5pPr>
            <a:lvl6pPr eaLnBrk="0" fontAlgn="base" hangingPunct="0">
              <a:spcBef>
                <a:spcPct val="0"/>
              </a:spcBef>
              <a:spcAft>
                <a:spcPct val="0"/>
              </a:spcAft>
              <a:tabLst>
                <a:tab pos="4886325" algn="l"/>
              </a:tabLst>
              <a:defRPr>
                <a:solidFill>
                  <a:schemeClr val="tx1"/>
                </a:solidFill>
                <a:latin typeface="Arial" panose="020B0604020202020204" pitchFamily="34" charset="0"/>
              </a:defRPr>
            </a:lvl6pPr>
            <a:lvl7pPr eaLnBrk="0" fontAlgn="base" hangingPunct="0">
              <a:spcBef>
                <a:spcPct val="0"/>
              </a:spcBef>
              <a:spcAft>
                <a:spcPct val="0"/>
              </a:spcAft>
              <a:tabLst>
                <a:tab pos="4886325" algn="l"/>
              </a:tabLst>
              <a:defRPr>
                <a:solidFill>
                  <a:schemeClr val="tx1"/>
                </a:solidFill>
                <a:latin typeface="Arial" panose="020B0604020202020204" pitchFamily="34" charset="0"/>
              </a:defRPr>
            </a:lvl7pPr>
            <a:lvl8pPr eaLnBrk="0" fontAlgn="base" hangingPunct="0">
              <a:spcBef>
                <a:spcPct val="0"/>
              </a:spcBef>
              <a:spcAft>
                <a:spcPct val="0"/>
              </a:spcAft>
              <a:tabLst>
                <a:tab pos="4886325" algn="l"/>
              </a:tabLst>
              <a:defRPr>
                <a:solidFill>
                  <a:schemeClr val="tx1"/>
                </a:solidFill>
                <a:latin typeface="Arial" panose="020B0604020202020204" pitchFamily="34" charset="0"/>
              </a:defRPr>
            </a:lvl8pPr>
            <a:lvl9pPr eaLnBrk="0" fontAlgn="base" hangingPunct="0">
              <a:spcBef>
                <a:spcPct val="0"/>
              </a:spcBef>
              <a:spcAft>
                <a:spcPct val="0"/>
              </a:spcAft>
              <a:tabLst>
                <a:tab pos="4886325" algn="l"/>
              </a:tabLst>
              <a:defRPr>
                <a:solidFill>
                  <a:schemeClr val="tx1"/>
                </a:solidFill>
                <a:latin typeface="Arial" panose="020B0604020202020204" pitchFamily="34" charset="0"/>
              </a:defRPr>
            </a:lvl9pPr>
          </a:lstStyle>
          <a:p>
            <a:pPr marL="0" marR="0" lvl="0" indent="381000" algn="l" defTabSz="914400" rtl="0" eaLnBrk="0" fontAlgn="base" latinLnBrk="0" hangingPunct="0">
              <a:lnSpc>
                <a:spcPct val="100000"/>
              </a:lnSpc>
              <a:spcBef>
                <a:spcPct val="0"/>
              </a:spcBef>
              <a:spcAft>
                <a:spcPct val="0"/>
              </a:spcAft>
              <a:buClrTx/>
              <a:buSzTx/>
              <a:buFontTx/>
              <a:buNone/>
              <a:tabLst>
                <a:tab pos="4886325" algn="l"/>
              </a:tabLst>
            </a:pPr>
            <a:r>
              <a:rPr kumimoji="0" lang="ja-JP" altLang="ja-JP" sz="2400" b="1"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cs typeface="Microsoft Himalaya" panose="01010100010101010101" pitchFamily="2" charset="0"/>
              </a:rPr>
              <a:t>③ 地域の専門機関との連携</a:t>
            </a:r>
          </a:p>
        </p:txBody>
      </p:sp>
    </p:spTree>
    <p:extLst>
      <p:ext uri="{BB962C8B-B14F-4D97-AF65-F5344CB8AC3E}">
        <p14:creationId xmlns:p14="http://schemas.microsoft.com/office/powerpoint/2010/main" val="274200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80929EAF-5EBF-A4C9-CE05-43EF0728A2EA}"/>
              </a:ext>
            </a:extLst>
          </p:cNvPr>
          <p:cNvGraphicFramePr>
            <a:graphicFrameLocks noGrp="1"/>
          </p:cNvGraphicFramePr>
          <p:nvPr>
            <p:extLst>
              <p:ext uri="{D42A27DB-BD31-4B8C-83A1-F6EECF244321}">
                <p14:modId xmlns:p14="http://schemas.microsoft.com/office/powerpoint/2010/main" val="2721070628"/>
              </p:ext>
            </p:extLst>
          </p:nvPr>
        </p:nvGraphicFramePr>
        <p:xfrm>
          <a:off x="236869" y="938212"/>
          <a:ext cx="8759686" cy="5406144"/>
        </p:xfrm>
        <a:graphic>
          <a:graphicData uri="http://schemas.openxmlformats.org/drawingml/2006/table">
            <a:tbl>
              <a:tblPr firstRow="1" bandRow="1">
                <a:tableStyleId>{ED083AE6-46FA-4A59-8FB0-9F97EB10719F}</a:tableStyleId>
              </a:tblPr>
              <a:tblGrid>
                <a:gridCol w="7407964">
                  <a:extLst>
                    <a:ext uri="{9D8B030D-6E8A-4147-A177-3AD203B41FA5}">
                      <a16:colId xmlns:a16="http://schemas.microsoft.com/office/drawing/2014/main" val="1765660460"/>
                    </a:ext>
                  </a:extLst>
                </a:gridCol>
                <a:gridCol w="1351722">
                  <a:extLst>
                    <a:ext uri="{9D8B030D-6E8A-4147-A177-3AD203B41FA5}">
                      <a16:colId xmlns:a16="http://schemas.microsoft.com/office/drawing/2014/main" val="683451919"/>
                    </a:ext>
                  </a:extLst>
                </a:gridCol>
              </a:tblGrid>
              <a:tr h="1853518">
                <a:tc>
                  <a:txBody>
                    <a:bodyPr/>
                    <a:lstStyle/>
                    <a:p>
                      <a:pPr algn="l">
                        <a:lnSpc>
                          <a:spcPts val="4500"/>
                        </a:lnSpc>
                      </a:pPr>
                      <a:r>
                        <a:rPr kumimoji="1" lang="ja-JP" altLang="en-US" sz="2800" dirty="0">
                          <a:latin typeface="BIZ UDゴシック" panose="020B0400000000000000" pitchFamily="49" charset="-128"/>
                          <a:ea typeface="BIZ UDゴシック" panose="020B0400000000000000" pitchFamily="49" charset="-128"/>
                        </a:rPr>
                        <a:t>「教師が知っておきたい子どもの自殺予防」</a:t>
                      </a:r>
                      <a:endParaRPr kumimoji="1" lang="en-US" altLang="ja-JP" sz="2800" dirty="0">
                        <a:latin typeface="BIZ UDゴシック" panose="020B0400000000000000" pitchFamily="49" charset="-128"/>
                        <a:ea typeface="BIZ UDゴシック" panose="020B0400000000000000" pitchFamily="49" charset="-128"/>
                      </a:endParaRPr>
                    </a:p>
                    <a:p>
                      <a:pPr algn="l">
                        <a:lnSpc>
                          <a:spcPts val="4500"/>
                        </a:lnSpc>
                      </a:pPr>
                      <a:r>
                        <a:rPr kumimoji="1" lang="ja-JP" altLang="en-US" sz="2800" dirty="0">
                          <a:latin typeface="BIZ UDゴシック" panose="020B0400000000000000" pitchFamily="49" charset="-128"/>
                          <a:ea typeface="BIZ UDゴシック" panose="020B0400000000000000" pitchFamily="49" charset="-128"/>
                        </a:rPr>
                        <a:t>　　　　　　　　（平成</a:t>
                      </a:r>
                      <a:r>
                        <a:rPr kumimoji="1" lang="en-US" altLang="ja-JP" sz="2800" dirty="0">
                          <a:latin typeface="BIZ UDゴシック" panose="020B0400000000000000" pitchFamily="49" charset="-128"/>
                          <a:ea typeface="BIZ UDゴシック" panose="020B0400000000000000" pitchFamily="49" charset="-128"/>
                        </a:rPr>
                        <a:t>21</a:t>
                      </a:r>
                      <a:r>
                        <a:rPr kumimoji="1" lang="ja-JP" altLang="en-US" sz="2800" dirty="0">
                          <a:latin typeface="BIZ UDゴシック" panose="020B0400000000000000" pitchFamily="49" charset="-128"/>
                          <a:ea typeface="BIZ UDゴシック" panose="020B0400000000000000" pitchFamily="49" charset="-128"/>
                        </a:rPr>
                        <a:t>年　文部科学省）</a:t>
                      </a:r>
                      <a:endParaRPr kumimoji="1" lang="en-US" altLang="ja-JP" sz="2800" dirty="0">
                        <a:latin typeface="BIZ UDゴシック" panose="020B0400000000000000" pitchFamily="49" charset="-128"/>
                        <a:ea typeface="BIZ UDゴシック" panose="020B0400000000000000" pitchFamily="49" charset="-128"/>
                      </a:endParaRPr>
                    </a:p>
                    <a:p>
                      <a:pPr algn="l">
                        <a:lnSpc>
                          <a:spcPts val="4500"/>
                        </a:lnSpc>
                      </a:pPr>
                      <a:r>
                        <a:rPr kumimoji="1" lang="ja-JP" altLang="en-US" sz="2800" dirty="0">
                          <a:latin typeface="BIZ UDゴシック" panose="020B0400000000000000" pitchFamily="49" charset="-128"/>
                          <a:ea typeface="BIZ UDゴシック" panose="020B0400000000000000" pitchFamily="49" charset="-128"/>
                        </a:rPr>
                        <a:t>　　　　</a:t>
                      </a:r>
                      <a:r>
                        <a:rPr kumimoji="1" lang="en-US" altLang="ja-JP" sz="2400" dirty="0">
                          <a:latin typeface="BIZ UDゴシック" panose="020B0400000000000000" pitchFamily="49" charset="-128"/>
                          <a:ea typeface="BIZ UDゴシック" panose="020B0400000000000000" pitchFamily="49" charset="-128"/>
                        </a:rPr>
                        <a:t>※</a:t>
                      </a:r>
                      <a:r>
                        <a:rPr kumimoji="1" lang="ja-JP" altLang="en-US" sz="2400" dirty="0">
                          <a:latin typeface="BIZ UDゴシック" panose="020B0400000000000000" pitchFamily="49" charset="-128"/>
                          <a:ea typeface="BIZ UDゴシック" panose="020B0400000000000000" pitchFamily="49" charset="-128"/>
                        </a:rPr>
                        <a:t>　国立国会図書館ホームページへリンク</a:t>
                      </a:r>
                      <a:endParaRPr kumimoji="1" lang="ja-JP" altLang="en-US" sz="2800" dirty="0">
                        <a:latin typeface="BIZ UDゴシック" panose="020B0400000000000000" pitchFamily="49" charset="-128"/>
                        <a:ea typeface="BIZ UDゴシック" panose="020B0400000000000000" pitchFamily="49" charset="-128"/>
                      </a:endParaRPr>
                    </a:p>
                  </a:txBody>
                  <a:tcPr anchor="ctr"/>
                </a:tc>
                <a:tc>
                  <a:txBody>
                    <a:bodyPr/>
                    <a:lstStyle/>
                    <a:p>
                      <a:endParaRPr kumimoji="1" lang="ja-JP" altLang="en-US" dirty="0"/>
                    </a:p>
                  </a:txBody>
                  <a:tcPr/>
                </a:tc>
                <a:extLst>
                  <a:ext uri="{0D108BD9-81ED-4DB2-BD59-A6C34878D82A}">
                    <a16:rowId xmlns:a16="http://schemas.microsoft.com/office/drawing/2014/main" val="3492919751"/>
                  </a:ext>
                </a:extLst>
              </a:tr>
              <a:tr h="1793802">
                <a:tc>
                  <a:txBody>
                    <a:bodyPr/>
                    <a:lstStyle/>
                    <a:p>
                      <a:pPr algn="l"/>
                      <a:r>
                        <a:rPr kumimoji="1" lang="ja-JP" altLang="en-US" sz="2800" b="1" dirty="0">
                          <a:latin typeface="BIZ UDゴシック" panose="020B0400000000000000" pitchFamily="49" charset="-128"/>
                          <a:ea typeface="BIZ UDゴシック" panose="020B0400000000000000" pitchFamily="49" charset="-128"/>
                        </a:rPr>
                        <a:t>「子供に伝えたい自殺予防－学校における</a:t>
                      </a:r>
                    </a:p>
                    <a:p>
                      <a:pPr algn="l"/>
                      <a:r>
                        <a:rPr kumimoji="1" lang="ja-JP" altLang="en-US" sz="2800" b="1" dirty="0">
                          <a:latin typeface="BIZ UDゴシック" panose="020B0400000000000000" pitchFamily="49" charset="-128"/>
                          <a:ea typeface="BIZ UDゴシック" panose="020B0400000000000000" pitchFamily="49" charset="-128"/>
                        </a:rPr>
                        <a:t>　自殺予防教育導入の手引－」</a:t>
                      </a:r>
                      <a:endParaRPr kumimoji="1" lang="en-US" altLang="ja-JP" sz="2800" b="1" dirty="0">
                        <a:latin typeface="BIZ UDゴシック" panose="020B0400000000000000" pitchFamily="49" charset="-128"/>
                        <a:ea typeface="BIZ UDゴシック" panose="020B0400000000000000" pitchFamily="49" charset="-128"/>
                      </a:endParaRPr>
                    </a:p>
                    <a:p>
                      <a:pPr algn="l"/>
                      <a:r>
                        <a:rPr kumimoji="1" lang="ja-JP" altLang="en-US" sz="2400" b="1" dirty="0">
                          <a:latin typeface="BIZ UDゴシック" panose="020B0400000000000000" pitchFamily="49" charset="-128"/>
                          <a:ea typeface="BIZ UDゴシック" panose="020B0400000000000000" pitchFamily="49" charset="-128"/>
                        </a:rPr>
                        <a:t>（平成</a:t>
                      </a:r>
                      <a:r>
                        <a:rPr kumimoji="1" lang="en-US" altLang="ja-JP" sz="2400" b="1" dirty="0">
                          <a:latin typeface="BIZ UDゴシック" panose="020B0400000000000000" pitchFamily="49" charset="-128"/>
                          <a:ea typeface="BIZ UDゴシック" panose="020B0400000000000000" pitchFamily="49" charset="-128"/>
                        </a:rPr>
                        <a:t>26</a:t>
                      </a:r>
                      <a:r>
                        <a:rPr kumimoji="1" lang="ja-JP" altLang="en-US" sz="2400" b="1" dirty="0">
                          <a:latin typeface="BIZ UDゴシック" panose="020B0400000000000000" pitchFamily="49" charset="-128"/>
                          <a:ea typeface="BIZ UDゴシック" panose="020B0400000000000000" pitchFamily="49" charset="-128"/>
                        </a:rPr>
                        <a:t>年　文部科学省</a:t>
                      </a:r>
                      <a:endParaRPr kumimoji="1" lang="en-US" altLang="ja-JP" sz="2400" b="1" dirty="0">
                        <a:latin typeface="BIZ UDゴシック" panose="020B0400000000000000" pitchFamily="49" charset="-128"/>
                        <a:ea typeface="BIZ UDゴシック" panose="020B0400000000000000" pitchFamily="49" charset="-128"/>
                      </a:endParaRPr>
                    </a:p>
                    <a:p>
                      <a:pPr algn="l"/>
                      <a:r>
                        <a:rPr kumimoji="1" lang="ja-JP" altLang="en-US" sz="2400" b="1" dirty="0">
                          <a:latin typeface="BIZ UDゴシック" panose="020B0400000000000000" pitchFamily="49" charset="-128"/>
                          <a:ea typeface="BIZ UDゴシック" panose="020B0400000000000000" pitchFamily="49" charset="-128"/>
                        </a:rPr>
                        <a:t>　　　　　　</a:t>
                      </a:r>
                      <a:r>
                        <a:rPr kumimoji="1" lang="ja-JP" altLang="en-US" sz="1800" b="1" dirty="0">
                          <a:latin typeface="BIZ UDゴシック" panose="020B0400000000000000" pitchFamily="49" charset="-128"/>
                          <a:ea typeface="BIZ UDゴシック" panose="020B0400000000000000" pitchFamily="49" charset="-128"/>
                        </a:rPr>
                        <a:t>児童生徒の自殺予防に関する調査研究協力者会議</a:t>
                      </a:r>
                      <a:r>
                        <a:rPr kumimoji="1" lang="ja-JP" altLang="en-US" sz="2400" b="1" dirty="0">
                          <a:latin typeface="BIZ UDゴシック" panose="020B0400000000000000" pitchFamily="49" charset="-128"/>
                          <a:ea typeface="BIZ UDゴシック" panose="020B0400000000000000" pitchFamily="49" charset="-128"/>
                        </a:rPr>
                        <a:t>）</a:t>
                      </a:r>
                      <a:endParaRPr kumimoji="1" lang="en-US" altLang="ja-JP" sz="2400" b="1" dirty="0">
                        <a:latin typeface="BIZ UDゴシック" panose="020B0400000000000000" pitchFamily="49" charset="-128"/>
                        <a:ea typeface="BIZ UDゴシック" panose="020B0400000000000000" pitchFamily="49" charset="-128"/>
                      </a:endParaRPr>
                    </a:p>
                  </a:txBody>
                  <a:tcPr anchor="ctr"/>
                </a:tc>
                <a:tc>
                  <a:txBody>
                    <a:bodyPr/>
                    <a:lstStyle/>
                    <a:p>
                      <a:endParaRPr kumimoji="1" lang="ja-JP" altLang="en-US" dirty="0"/>
                    </a:p>
                  </a:txBody>
                  <a:tcPr/>
                </a:tc>
                <a:extLst>
                  <a:ext uri="{0D108BD9-81ED-4DB2-BD59-A6C34878D82A}">
                    <a16:rowId xmlns:a16="http://schemas.microsoft.com/office/drawing/2014/main" val="2405093463"/>
                  </a:ext>
                </a:extLst>
              </a:tr>
              <a:tr h="1758824">
                <a:tc>
                  <a:txBody>
                    <a:bodyPr/>
                    <a:lstStyle/>
                    <a:p>
                      <a:pPr>
                        <a:lnSpc>
                          <a:spcPts val="4500"/>
                        </a:lnSpc>
                      </a:pPr>
                      <a:r>
                        <a:rPr kumimoji="1" lang="ja-JP" altLang="en-US" sz="2800" b="1" dirty="0">
                          <a:latin typeface="BIZ UDゴシック" panose="020B0400000000000000" pitchFamily="49" charset="-128"/>
                          <a:ea typeface="BIZ UDゴシック" panose="020B0400000000000000" pitchFamily="49" charset="-128"/>
                        </a:rPr>
                        <a:t>「子どもの自殺が起きたときの緊急対応の</a:t>
                      </a:r>
                      <a:endParaRPr kumimoji="1" lang="en-US" altLang="ja-JP" sz="2800" b="1" dirty="0">
                        <a:latin typeface="BIZ UDゴシック" panose="020B0400000000000000" pitchFamily="49" charset="-128"/>
                        <a:ea typeface="BIZ UDゴシック" panose="020B0400000000000000" pitchFamily="49" charset="-128"/>
                      </a:endParaRPr>
                    </a:p>
                    <a:p>
                      <a:pPr>
                        <a:lnSpc>
                          <a:spcPts val="4500"/>
                        </a:lnSpc>
                      </a:pPr>
                      <a:r>
                        <a:rPr kumimoji="1" lang="ja-JP" altLang="en-US" sz="2800" b="1" dirty="0">
                          <a:latin typeface="BIZ UDゴシック" panose="020B0400000000000000" pitchFamily="49" charset="-128"/>
                          <a:ea typeface="BIZ UDゴシック" panose="020B0400000000000000" pitchFamily="49" charset="-128"/>
                        </a:rPr>
                        <a:t>　手引き」</a:t>
                      </a:r>
                      <a:endParaRPr kumimoji="1" lang="en-US" altLang="ja-JP" sz="2800" b="1" dirty="0">
                        <a:latin typeface="BIZ UDゴシック" panose="020B0400000000000000" pitchFamily="49" charset="-128"/>
                        <a:ea typeface="BIZ UDゴシック" panose="020B0400000000000000" pitchFamily="49" charset="-128"/>
                      </a:endParaRPr>
                    </a:p>
                    <a:p>
                      <a:pPr>
                        <a:lnSpc>
                          <a:spcPts val="4500"/>
                        </a:lnSpc>
                      </a:pPr>
                      <a:r>
                        <a:rPr kumimoji="1" lang="ja-JP" altLang="en-US" sz="2800" b="1" dirty="0">
                          <a:latin typeface="BIZ UDゴシック" panose="020B0400000000000000" pitchFamily="49" charset="-128"/>
                          <a:ea typeface="BIZ UDゴシック" panose="020B0400000000000000" pitchFamily="49" charset="-128"/>
                        </a:rPr>
                        <a:t>　　　　　　　　（平成</a:t>
                      </a:r>
                      <a:r>
                        <a:rPr kumimoji="1" lang="en-US" altLang="ja-JP" sz="2800" b="1" dirty="0">
                          <a:latin typeface="BIZ UDゴシック" panose="020B0400000000000000" pitchFamily="49" charset="-128"/>
                          <a:ea typeface="BIZ UDゴシック" panose="020B0400000000000000" pitchFamily="49" charset="-128"/>
                        </a:rPr>
                        <a:t>22</a:t>
                      </a:r>
                      <a:r>
                        <a:rPr kumimoji="1" lang="ja-JP" altLang="en-US" sz="2800" b="1" dirty="0">
                          <a:latin typeface="BIZ UDゴシック" panose="020B0400000000000000" pitchFamily="49" charset="-128"/>
                          <a:ea typeface="BIZ UDゴシック" panose="020B0400000000000000" pitchFamily="49" charset="-128"/>
                        </a:rPr>
                        <a:t>年　文部科学省）</a:t>
                      </a:r>
                    </a:p>
                  </a:txBody>
                  <a:tcPr anchor="ctr"/>
                </a:tc>
                <a:tc>
                  <a:txBody>
                    <a:bodyPr/>
                    <a:lstStyle/>
                    <a:p>
                      <a:endParaRPr kumimoji="1" lang="ja-JP" altLang="en-US" dirty="0"/>
                    </a:p>
                  </a:txBody>
                  <a:tcPr/>
                </a:tc>
                <a:extLst>
                  <a:ext uri="{0D108BD9-81ED-4DB2-BD59-A6C34878D82A}">
                    <a16:rowId xmlns:a16="http://schemas.microsoft.com/office/drawing/2014/main" val="2581950582"/>
                  </a:ext>
                </a:extLst>
              </a:tr>
            </a:tbl>
          </a:graphicData>
        </a:graphic>
      </p:graphicFrame>
      <p:sp>
        <p:nvSpPr>
          <p:cNvPr id="6" name="正方形/長方形 5"/>
          <p:cNvSpPr/>
          <p:nvPr/>
        </p:nvSpPr>
        <p:spPr>
          <a:xfrm>
            <a:off x="254160" y="245491"/>
            <a:ext cx="2316762" cy="523220"/>
          </a:xfrm>
          <a:prstGeom prst="rect">
            <a:avLst/>
          </a:prstGeom>
          <a:solidFill>
            <a:srgbClr val="FFCC99"/>
          </a:solidFill>
        </p:spPr>
        <p:txBody>
          <a:bodyPr wrap="square">
            <a:spAutoFit/>
          </a:bodyPr>
          <a:lstStyle/>
          <a:p>
            <a:pPr indent="381000">
              <a:spcAft>
                <a:spcPts val="0"/>
              </a:spcAft>
            </a:pPr>
            <a:r>
              <a:rPr lang="ja-JP" altLang="en-US"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参考資料</a:t>
            </a:r>
            <a:endParaRPr lang="ja-JP" altLang="ja-JP" sz="28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ea typeface="BIZ UDゴシック" panose="020B0400000000000000" pitchFamily="49" charset="-128"/>
            </a:endParaRPr>
          </a:p>
        </p:txBody>
      </p:sp>
      <p:sp>
        <p:nvSpPr>
          <p:cNvPr id="14" name="Rectangle 2"/>
          <p:cNvSpPr>
            <a:spLocks noChangeArrowheads="1"/>
          </p:cNvSpPr>
          <p:nvPr/>
        </p:nvSpPr>
        <p:spPr bwMode="auto">
          <a:xfrm>
            <a:off x="-468847" y="517314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ea typeface="BIZ UDゴシック" panose="020B0400000000000000" pitchFamily="49" charset="-128"/>
            </a:endParaRPr>
          </a:p>
        </p:txBody>
      </p:sp>
      <p:pic>
        <p:nvPicPr>
          <p:cNvPr id="5" name="図 4">
            <a:extLst>
              <a:ext uri="{FF2B5EF4-FFF2-40B4-BE49-F238E27FC236}">
                <a16:creationId xmlns:a16="http://schemas.microsoft.com/office/drawing/2014/main" id="{206C5808-ECC0-4CFD-A366-955B2C9ED0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9911" y="3110744"/>
            <a:ext cx="1147219" cy="1147219"/>
          </a:xfrm>
          <a:prstGeom prst="rect">
            <a:avLst/>
          </a:prstGeom>
          <a:ln w="12700">
            <a:solidFill>
              <a:schemeClr val="tx1"/>
            </a:solidFill>
          </a:ln>
        </p:spPr>
      </p:pic>
      <p:pic>
        <p:nvPicPr>
          <p:cNvPr id="9" name="図 8">
            <a:extLst>
              <a:ext uri="{FF2B5EF4-FFF2-40B4-BE49-F238E27FC236}">
                <a16:creationId xmlns:a16="http://schemas.microsoft.com/office/drawing/2014/main" id="{0197E6A3-0A00-45D9-8340-3D628FF98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9912" y="4916323"/>
            <a:ext cx="1147219" cy="1147219"/>
          </a:xfrm>
          <a:prstGeom prst="rect">
            <a:avLst/>
          </a:prstGeom>
          <a:ln w="12700">
            <a:solidFill>
              <a:schemeClr val="tx1"/>
            </a:solidFill>
          </a:ln>
        </p:spPr>
      </p:pic>
      <p:pic>
        <p:nvPicPr>
          <p:cNvPr id="4" name="図 3">
            <a:extLst>
              <a:ext uri="{FF2B5EF4-FFF2-40B4-BE49-F238E27FC236}">
                <a16:creationId xmlns:a16="http://schemas.microsoft.com/office/drawing/2014/main" id="{EF9721D0-7338-1BDD-EF2D-F25719DA2E84}"/>
              </a:ext>
            </a:extLst>
          </p:cNvPr>
          <p:cNvPicPr>
            <a:picLocks noChangeAspect="1"/>
          </p:cNvPicPr>
          <p:nvPr/>
        </p:nvPicPr>
        <p:blipFill>
          <a:blip r:embed="rId5"/>
          <a:stretch>
            <a:fillRect/>
          </a:stretch>
        </p:blipFill>
        <p:spPr>
          <a:xfrm>
            <a:off x="7705485" y="1089389"/>
            <a:ext cx="1201645" cy="1201645"/>
          </a:xfrm>
          <a:prstGeom prst="rect">
            <a:avLst/>
          </a:prstGeom>
          <a:ln>
            <a:solidFill>
              <a:schemeClr val="tx1"/>
            </a:solidFill>
          </a:ln>
        </p:spPr>
      </p:pic>
      <p:sp>
        <p:nvSpPr>
          <p:cNvPr id="8" name="矢印: 折線 7">
            <a:extLst>
              <a:ext uri="{FF2B5EF4-FFF2-40B4-BE49-F238E27FC236}">
                <a16:creationId xmlns:a16="http://schemas.microsoft.com/office/drawing/2014/main" id="{B9BF0B2C-D07F-3F50-A3DB-7A0C75A07EF7}"/>
              </a:ext>
            </a:extLst>
          </p:cNvPr>
          <p:cNvSpPr/>
          <p:nvPr/>
        </p:nvSpPr>
        <p:spPr>
          <a:xfrm rot="5400000" flipH="1">
            <a:off x="7857062" y="2050028"/>
            <a:ext cx="274035" cy="756045"/>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51607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54160" y="245491"/>
            <a:ext cx="2316762" cy="523220"/>
          </a:xfrm>
          <a:prstGeom prst="rect">
            <a:avLst/>
          </a:prstGeom>
          <a:solidFill>
            <a:srgbClr val="FFCC99"/>
          </a:solidFill>
        </p:spPr>
        <p:txBody>
          <a:bodyPr wrap="square">
            <a:spAutoFit/>
          </a:bodyPr>
          <a:lstStyle/>
          <a:p>
            <a:pPr indent="381000">
              <a:spcAft>
                <a:spcPts val="0"/>
              </a:spcAft>
            </a:pPr>
            <a:r>
              <a:rPr lang="ja-JP" altLang="en-US" sz="2800" b="1" kern="100" dirty="0">
                <a:latin typeface="BIZ UDゴシック" panose="020B0400000000000000" pitchFamily="49" charset="-128"/>
                <a:ea typeface="BIZ UDゴシック" panose="020B0400000000000000" pitchFamily="49" charset="-128"/>
                <a:cs typeface="Times New Roman" panose="02020603050405020304" pitchFamily="18" charset="0"/>
              </a:rPr>
              <a:t>参考資料</a:t>
            </a:r>
            <a:endParaRPr lang="ja-JP" altLang="ja-JP" sz="28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ea typeface="BIZ UDゴシック" panose="020B0400000000000000" pitchFamily="49" charset="-128"/>
            </a:endParaRPr>
          </a:p>
        </p:txBody>
      </p:sp>
      <p:sp>
        <p:nvSpPr>
          <p:cNvPr id="14" name="Rectangle 2"/>
          <p:cNvSpPr>
            <a:spLocks noChangeArrowheads="1"/>
          </p:cNvSpPr>
          <p:nvPr/>
        </p:nvSpPr>
        <p:spPr bwMode="auto">
          <a:xfrm>
            <a:off x="-468847" y="517314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ea typeface="BIZ UDゴシック" panose="020B0400000000000000" pitchFamily="49" charset="-128"/>
            </a:endParaRPr>
          </a:p>
        </p:txBody>
      </p:sp>
      <p:graphicFrame>
        <p:nvGraphicFramePr>
          <p:cNvPr id="17" name="表 16">
            <a:extLst>
              <a:ext uri="{FF2B5EF4-FFF2-40B4-BE49-F238E27FC236}">
                <a16:creationId xmlns:a16="http://schemas.microsoft.com/office/drawing/2014/main" id="{4AFB4DA3-4348-4DD6-A7B4-814A5B9C53AA}"/>
              </a:ext>
            </a:extLst>
          </p:cNvPr>
          <p:cNvGraphicFramePr>
            <a:graphicFrameLocks noGrp="1"/>
          </p:cNvGraphicFramePr>
          <p:nvPr>
            <p:extLst>
              <p:ext uri="{D42A27DB-BD31-4B8C-83A1-F6EECF244321}">
                <p14:modId xmlns:p14="http://schemas.microsoft.com/office/powerpoint/2010/main" val="3988292913"/>
              </p:ext>
            </p:extLst>
          </p:nvPr>
        </p:nvGraphicFramePr>
        <p:xfrm>
          <a:off x="251793" y="869987"/>
          <a:ext cx="8759686" cy="5169569"/>
        </p:xfrm>
        <a:graphic>
          <a:graphicData uri="http://schemas.openxmlformats.org/drawingml/2006/table">
            <a:tbl>
              <a:tblPr firstRow="1" bandRow="1">
                <a:tableStyleId>{ED083AE6-46FA-4A59-8FB0-9F97EB10719F}</a:tableStyleId>
              </a:tblPr>
              <a:tblGrid>
                <a:gridCol w="7407964">
                  <a:extLst>
                    <a:ext uri="{9D8B030D-6E8A-4147-A177-3AD203B41FA5}">
                      <a16:colId xmlns:a16="http://schemas.microsoft.com/office/drawing/2014/main" val="1765660460"/>
                    </a:ext>
                  </a:extLst>
                </a:gridCol>
                <a:gridCol w="1351722">
                  <a:extLst>
                    <a:ext uri="{9D8B030D-6E8A-4147-A177-3AD203B41FA5}">
                      <a16:colId xmlns:a16="http://schemas.microsoft.com/office/drawing/2014/main" val="683451919"/>
                    </a:ext>
                  </a:extLst>
                </a:gridCol>
              </a:tblGrid>
              <a:tr h="2907220">
                <a:tc>
                  <a:txBody>
                    <a:bodyPr/>
                    <a:lstStyle/>
                    <a:p>
                      <a:r>
                        <a:rPr kumimoji="1" lang="ja-JP" altLang="en-US" sz="2400" b="1" dirty="0">
                          <a:latin typeface="BIZ UDゴシック" panose="020B0400000000000000" pitchFamily="49" charset="-128"/>
                          <a:ea typeface="BIZ UDゴシック" panose="020B0400000000000000" pitchFamily="49" charset="-128"/>
                        </a:rPr>
                        <a:t>小学生用啓発教材「わたしの健康」</a:t>
                      </a:r>
                      <a:endParaRPr kumimoji="1" lang="en-US" altLang="ja-JP" sz="2400" b="1" dirty="0">
                        <a:latin typeface="BIZ UDゴシック" panose="020B0400000000000000" pitchFamily="49" charset="-128"/>
                        <a:ea typeface="BIZ UDゴシック" panose="020B0400000000000000" pitchFamily="49" charset="-128"/>
                      </a:endParaRPr>
                    </a:p>
                    <a:p>
                      <a:r>
                        <a:rPr kumimoji="1" lang="ja-JP" altLang="en-US" sz="2400" b="1" dirty="0">
                          <a:latin typeface="BIZ UDゴシック" panose="020B0400000000000000" pitchFamily="49" charset="-128"/>
                          <a:ea typeface="BIZ UDゴシック" panose="020B0400000000000000" pitchFamily="49" charset="-128"/>
                        </a:rPr>
                        <a:t>中学生用啓発教材「かけがえのない自分 </a:t>
                      </a:r>
                      <a:endParaRPr kumimoji="1" lang="en-US" altLang="ja-JP" sz="2400" b="1" dirty="0">
                        <a:latin typeface="BIZ UDゴシック" panose="020B0400000000000000" pitchFamily="49" charset="-128"/>
                        <a:ea typeface="BIZ UDゴシック" panose="020B0400000000000000" pitchFamily="49" charset="-128"/>
                      </a:endParaRPr>
                    </a:p>
                    <a:p>
                      <a:r>
                        <a:rPr kumimoji="1" lang="ja-JP" altLang="en-US" sz="2400" b="1" dirty="0">
                          <a:latin typeface="BIZ UDゴシック" panose="020B0400000000000000" pitchFamily="49" charset="-128"/>
                          <a:ea typeface="BIZ UDゴシック" panose="020B0400000000000000" pitchFamily="49" charset="-128"/>
                        </a:rPr>
                        <a:t>　　　　　　　　　　　かけがえのない健康」</a:t>
                      </a:r>
                      <a:endParaRPr kumimoji="1" lang="en-US" altLang="ja-JP" sz="2400" b="1" dirty="0">
                        <a:latin typeface="BIZ UDゴシック" panose="020B0400000000000000" pitchFamily="49" charset="-128"/>
                        <a:ea typeface="BIZ UDゴシック" panose="020B0400000000000000" pitchFamily="49" charset="-128"/>
                      </a:endParaRPr>
                    </a:p>
                    <a:p>
                      <a:r>
                        <a:rPr kumimoji="1" lang="ja-JP" altLang="en-US" sz="2400" b="1" dirty="0">
                          <a:latin typeface="BIZ UDゴシック" panose="020B0400000000000000" pitchFamily="49" charset="-128"/>
                          <a:ea typeface="BIZ UDゴシック" panose="020B0400000000000000" pitchFamily="49" charset="-128"/>
                        </a:rPr>
                        <a:t>高校生用啓発教材「健康な生活を送るために」</a:t>
                      </a:r>
                      <a:endParaRPr kumimoji="1" lang="en-US" altLang="ja-JP" sz="2400" b="1" dirty="0">
                        <a:latin typeface="BIZ UDゴシック" panose="020B0400000000000000" pitchFamily="49" charset="-128"/>
                        <a:ea typeface="BIZ UDゴシック" panose="020B0400000000000000" pitchFamily="49" charset="-128"/>
                      </a:endParaRPr>
                    </a:p>
                    <a:p>
                      <a:r>
                        <a:rPr kumimoji="1" lang="ja-JP" altLang="en-US" sz="2400" dirty="0">
                          <a:latin typeface="BIZ UDゴシック" panose="020B0400000000000000" pitchFamily="49" charset="-128"/>
                          <a:ea typeface="BIZ UDゴシック" panose="020B0400000000000000" pitchFamily="49" charset="-128"/>
                        </a:rPr>
                        <a:t>　　　　　　　　　　　（平成</a:t>
                      </a:r>
                      <a:r>
                        <a:rPr kumimoji="1" lang="en-US" altLang="ja-JP" sz="2400" dirty="0">
                          <a:latin typeface="BIZ UDゴシック" panose="020B0400000000000000" pitchFamily="49" charset="-128"/>
                          <a:ea typeface="BIZ UDゴシック" panose="020B0400000000000000" pitchFamily="49" charset="-128"/>
                        </a:rPr>
                        <a:t>31</a:t>
                      </a:r>
                      <a:r>
                        <a:rPr kumimoji="1" lang="ja-JP" altLang="en-US" sz="2400" dirty="0">
                          <a:latin typeface="BIZ UDゴシック" panose="020B0400000000000000" pitchFamily="49" charset="-128"/>
                          <a:ea typeface="BIZ UDゴシック" panose="020B0400000000000000" pitchFamily="49" charset="-128"/>
                        </a:rPr>
                        <a:t>年　文部科学省）</a:t>
                      </a:r>
                    </a:p>
                  </a:txBody>
                  <a:tcPr anchor="ctr"/>
                </a:tc>
                <a:tc>
                  <a:txBody>
                    <a:bodyPr/>
                    <a:lstStyle/>
                    <a:p>
                      <a:endParaRPr kumimoji="1" lang="ja-JP" altLang="en-US" dirty="0">
                        <a:ea typeface="BIZ UDゴシック" panose="020B0400000000000000" pitchFamily="49" charset="-128"/>
                      </a:endParaRPr>
                    </a:p>
                  </a:txBody>
                  <a:tcPr anchor="ctr"/>
                </a:tc>
                <a:extLst>
                  <a:ext uri="{0D108BD9-81ED-4DB2-BD59-A6C34878D82A}">
                    <a16:rowId xmlns:a16="http://schemas.microsoft.com/office/drawing/2014/main" val="3492919751"/>
                  </a:ext>
                </a:extLst>
              </a:tr>
              <a:tr h="2262349">
                <a:tc>
                  <a:txBody>
                    <a:bodyPr/>
                    <a:lstStyle/>
                    <a:p>
                      <a:pPr algn="ctr"/>
                      <a:endParaRPr kumimoji="1" lang="en-US" altLang="ja-JP" sz="2800" b="1" dirty="0">
                        <a:latin typeface="BIZ UDゴシック" panose="020B0400000000000000" pitchFamily="49" charset="-128"/>
                        <a:ea typeface="BIZ UDゴシック" panose="020B0400000000000000" pitchFamily="49" charset="-128"/>
                      </a:endParaRPr>
                    </a:p>
                    <a:p>
                      <a:pPr algn="l"/>
                      <a:r>
                        <a:rPr kumimoji="1" lang="ja-JP" altLang="en-US" sz="2800" b="1" dirty="0">
                          <a:latin typeface="BIZ UDゴシック" panose="020B0400000000000000" pitchFamily="49" charset="-128"/>
                          <a:ea typeface="BIZ UDゴシック" panose="020B0400000000000000" pitchFamily="49" charset="-128"/>
                        </a:rPr>
                        <a:t>「誰一人取り残されない学びの保障に向けた</a:t>
                      </a:r>
                      <a:endParaRPr kumimoji="1" lang="en-US" altLang="ja-JP" sz="2800" b="1" dirty="0">
                        <a:latin typeface="BIZ UDゴシック" panose="020B0400000000000000" pitchFamily="49" charset="-128"/>
                        <a:ea typeface="BIZ UDゴシック" panose="020B0400000000000000" pitchFamily="49" charset="-128"/>
                      </a:endParaRPr>
                    </a:p>
                    <a:p>
                      <a:pPr algn="l"/>
                      <a:r>
                        <a:rPr kumimoji="1" lang="ja-JP" altLang="en-US" sz="2800" b="1" dirty="0">
                          <a:latin typeface="BIZ UDゴシック" panose="020B0400000000000000" pitchFamily="49" charset="-128"/>
                          <a:ea typeface="BIZ UDゴシック" panose="020B0400000000000000" pitchFamily="49" charset="-128"/>
                        </a:rPr>
                        <a:t>　不登校対策（</a:t>
                      </a:r>
                      <a:r>
                        <a:rPr kumimoji="1" lang="en-US" altLang="ja-JP" sz="2800" b="1" dirty="0">
                          <a:latin typeface="BIZ UDゴシック" panose="020B0400000000000000" pitchFamily="49" charset="-128"/>
                          <a:ea typeface="BIZ UDゴシック" panose="020B0400000000000000" pitchFamily="49" charset="-128"/>
                        </a:rPr>
                        <a:t>COCOLO</a:t>
                      </a:r>
                      <a:r>
                        <a:rPr kumimoji="1" lang="ja-JP" altLang="en-US" sz="2800" b="1" dirty="0">
                          <a:latin typeface="BIZ UDゴシック" panose="020B0400000000000000" pitchFamily="49" charset="-128"/>
                          <a:ea typeface="BIZ UDゴシック" panose="020B0400000000000000" pitchFamily="49" charset="-128"/>
                        </a:rPr>
                        <a:t>プラン）」</a:t>
                      </a:r>
                      <a:endParaRPr kumimoji="1" lang="en-US" altLang="ja-JP" sz="2800" b="1" dirty="0">
                        <a:latin typeface="BIZ UDゴシック" panose="020B0400000000000000" pitchFamily="49" charset="-128"/>
                        <a:ea typeface="BIZ UDゴシック" panose="020B0400000000000000" pitchFamily="49" charset="-128"/>
                      </a:endParaRPr>
                    </a:p>
                    <a:p>
                      <a:pPr algn="l"/>
                      <a:r>
                        <a:rPr kumimoji="1" lang="ja-JP" altLang="en-US" sz="2800" b="1" dirty="0">
                          <a:latin typeface="BIZ UDゴシック" panose="020B0400000000000000" pitchFamily="49" charset="-128"/>
                          <a:ea typeface="BIZ UDゴシック" panose="020B0400000000000000" pitchFamily="49" charset="-128"/>
                        </a:rPr>
                        <a:t>　　　　　　　　（令和５年　文部科学省）</a:t>
                      </a:r>
                    </a:p>
                    <a:p>
                      <a:endParaRPr kumimoji="1" lang="ja-JP" altLang="en-US" dirty="0">
                        <a:ea typeface="BIZ UDゴシック" panose="020B0400000000000000" pitchFamily="49" charset="-128"/>
                      </a:endParaRPr>
                    </a:p>
                  </a:txBody>
                  <a:tcPr anchor="ctr"/>
                </a:tc>
                <a:tc>
                  <a:txBody>
                    <a:bodyPr/>
                    <a:lstStyle/>
                    <a:p>
                      <a:endParaRPr kumimoji="1" lang="ja-JP" altLang="en-US" dirty="0">
                        <a:ea typeface="BIZ UDゴシック" panose="020B0400000000000000" pitchFamily="49" charset="-128"/>
                      </a:endParaRPr>
                    </a:p>
                  </a:txBody>
                  <a:tcPr anchor="ctr"/>
                </a:tc>
                <a:extLst>
                  <a:ext uri="{0D108BD9-81ED-4DB2-BD59-A6C34878D82A}">
                    <a16:rowId xmlns:a16="http://schemas.microsoft.com/office/drawing/2014/main" val="2405093463"/>
                  </a:ext>
                </a:extLst>
              </a:tr>
            </a:tbl>
          </a:graphicData>
        </a:graphic>
      </p:graphicFrame>
      <p:pic>
        <p:nvPicPr>
          <p:cNvPr id="3" name="図 2">
            <a:extLst>
              <a:ext uri="{FF2B5EF4-FFF2-40B4-BE49-F238E27FC236}">
                <a16:creationId xmlns:a16="http://schemas.microsoft.com/office/drawing/2014/main" id="{7DF755B6-627D-49D6-85A8-BB8146381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5268" y="1668115"/>
            <a:ext cx="1156939" cy="1156939"/>
          </a:xfrm>
          <a:prstGeom prst="rect">
            <a:avLst/>
          </a:prstGeom>
          <a:ln w="12700">
            <a:solidFill>
              <a:schemeClr val="tx1"/>
            </a:solidFill>
          </a:ln>
        </p:spPr>
      </p:pic>
      <p:pic>
        <p:nvPicPr>
          <p:cNvPr id="5" name="図 4">
            <a:extLst>
              <a:ext uri="{FF2B5EF4-FFF2-40B4-BE49-F238E27FC236}">
                <a16:creationId xmlns:a16="http://schemas.microsoft.com/office/drawing/2014/main" id="{B2B31F46-C279-43EC-B01C-6594637CF9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5268" y="4351428"/>
            <a:ext cx="1156939" cy="1156939"/>
          </a:xfrm>
          <a:prstGeom prst="rect">
            <a:avLst/>
          </a:prstGeom>
          <a:ln w="12700">
            <a:solidFill>
              <a:schemeClr val="tx1"/>
            </a:solidFill>
          </a:ln>
        </p:spPr>
      </p:pic>
    </p:spTree>
    <p:extLst>
      <p:ext uri="{BB962C8B-B14F-4D97-AF65-F5344CB8AC3E}">
        <p14:creationId xmlns:p14="http://schemas.microsoft.com/office/powerpoint/2010/main" val="395158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5">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図 6">
            <a:extLst>
              <a:ext uri="{FF2B5EF4-FFF2-40B4-BE49-F238E27FC236}">
                <a16:creationId xmlns:a16="http://schemas.microsoft.com/office/drawing/2014/main" id="{12427214-8261-48B7-90B0-21359600435D}"/>
              </a:ext>
            </a:extLst>
          </p:cNvPr>
          <p:cNvPicPr>
            <a:picLocks noChangeAspect="1"/>
          </p:cNvPicPr>
          <p:nvPr/>
        </p:nvPicPr>
        <p:blipFill rotWithShape="1">
          <a:blip r:embed="rId3"/>
          <a:srcRect l="20421" r="7323" b="-2"/>
          <a:stretch/>
        </p:blipFill>
        <p:spPr>
          <a:xfrm>
            <a:off x="4232140" y="114025"/>
            <a:ext cx="4094067" cy="4541492"/>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a:effectLst>
            <a:softEdge rad="165100"/>
          </a:effectLst>
        </p:spPr>
      </p:pic>
      <p:sp useBgFill="1">
        <p:nvSpPr>
          <p:cNvPr id="14" name="Freeform: Shape 17">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9285"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9">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1665"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スライド番号プレースホルダー 2"/>
          <p:cNvSpPr>
            <a:spLocks noGrp="1"/>
          </p:cNvSpPr>
          <p:nvPr>
            <p:ph type="sldNum" sz="quarter" idx="12"/>
          </p:nvPr>
        </p:nvSpPr>
        <p:spPr>
          <a:xfrm>
            <a:off x="7315200" y="6356350"/>
            <a:ext cx="1200150" cy="365125"/>
          </a:xfrm>
        </p:spPr>
        <p:txBody>
          <a:bodyPr vert="horz" lIns="91440" tIns="45720" rIns="91440" bIns="45720" rtlCol="0" anchor="ctr">
            <a:normAutofit/>
          </a:bodyPr>
          <a:lstStyle/>
          <a:p>
            <a:pPr>
              <a:spcAft>
                <a:spcPts val="600"/>
              </a:spcAft>
              <a:defRPr/>
            </a:pPr>
            <a:fld id="{90237AB0-5452-4974-B0D6-AAC534A68F92}" type="slidenum">
              <a:rPr kumimoji="0" lang="en-US" altLang="ja-JP" sz="1000" b="1">
                <a:solidFill>
                  <a:schemeClr val="bg1"/>
                </a:solidFill>
                <a:latin typeface="BIZ UDゴシック" panose="020B0400000000000000" pitchFamily="49" charset="-128"/>
              </a:rPr>
              <a:pPr>
                <a:spcAft>
                  <a:spcPts val="600"/>
                </a:spcAft>
                <a:defRPr/>
              </a:pPr>
              <a:t>19</a:t>
            </a:fld>
            <a:endParaRPr kumimoji="0" lang="en-US" altLang="ja-JP" sz="1000" b="1">
              <a:solidFill>
                <a:schemeClr val="bg1"/>
              </a:solidFill>
              <a:latin typeface="BIZ UDゴシック" panose="020B0400000000000000" pitchFamily="49" charset="-128"/>
            </a:endParaRPr>
          </a:p>
        </p:txBody>
      </p:sp>
      <p:sp>
        <p:nvSpPr>
          <p:cNvPr id="2" name="正方形/長方形 1">
            <a:extLst>
              <a:ext uri="{FF2B5EF4-FFF2-40B4-BE49-F238E27FC236}">
                <a16:creationId xmlns:a16="http://schemas.microsoft.com/office/drawing/2014/main" id="{3A9EB9C3-7AB4-45CF-9289-B45ED5C18081}"/>
              </a:ext>
            </a:extLst>
          </p:cNvPr>
          <p:cNvSpPr/>
          <p:nvPr/>
        </p:nvSpPr>
        <p:spPr>
          <a:xfrm>
            <a:off x="3872367" y="4545331"/>
            <a:ext cx="3289750" cy="9822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もっと学びたい時には・・・</a:t>
            </a:r>
            <a:endParaRPr kumimoji="1" lang="en-US" altLang="ja-JP" b="1" dirty="0">
              <a:latin typeface="BIZ UDゴシック" panose="020B0400000000000000" pitchFamily="49" charset="-128"/>
              <a:ea typeface="BIZ UDゴシック" panose="020B0400000000000000" pitchFamily="49" charset="-128"/>
            </a:endParaRPr>
          </a:p>
          <a:p>
            <a:r>
              <a:rPr kumimoji="1" lang="ja-JP" altLang="en-US" b="1" dirty="0">
                <a:latin typeface="BIZ UDゴシック" panose="020B0400000000000000" pitchFamily="49" charset="-128"/>
                <a:ea typeface="BIZ UDゴシック" panose="020B0400000000000000" pitchFamily="49" charset="-128"/>
              </a:rPr>
              <a:t>令和３年度版「なくそう差別　築こう明るい社会　自殺予防教育を支える人権教育」で。</a:t>
            </a:r>
            <a:endParaRPr kumimoji="1" lang="en-US" altLang="ja-JP" b="1" dirty="0">
              <a:latin typeface="BIZ UDゴシック" panose="020B0400000000000000" pitchFamily="49" charset="-128"/>
              <a:ea typeface="BIZ UDゴシック" panose="020B0400000000000000" pitchFamily="49" charset="-128"/>
            </a:endParaRPr>
          </a:p>
        </p:txBody>
      </p:sp>
      <p:sp>
        <p:nvSpPr>
          <p:cNvPr id="16" name="Text Box 4">
            <a:extLst>
              <a:ext uri="{FF2B5EF4-FFF2-40B4-BE49-F238E27FC236}">
                <a16:creationId xmlns:a16="http://schemas.microsoft.com/office/drawing/2014/main" id="{23D7439A-F55F-4669-8C6C-10B14CB614B3}"/>
              </a:ext>
            </a:extLst>
          </p:cNvPr>
          <p:cNvSpPr txBox="1">
            <a:spLocks noChangeArrowheads="1"/>
          </p:cNvSpPr>
          <p:nvPr/>
        </p:nvSpPr>
        <p:spPr bwMode="auto">
          <a:xfrm>
            <a:off x="358233" y="1157069"/>
            <a:ext cx="3871042" cy="266144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lIns="91440" tIns="45720" rIns="91440" bIns="45720" rtlCol="0" anchor="b">
            <a:norm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nSpc>
                <a:spcPct val="90000"/>
              </a:lnSpc>
              <a:spcBef>
                <a:spcPct val="0"/>
              </a:spcBef>
              <a:spcAft>
                <a:spcPts val="600"/>
              </a:spcAft>
              <a:buNone/>
            </a:pPr>
            <a:r>
              <a:rPr lang="ja-JP" altLang="en-US" b="1" dirty="0">
                <a:latin typeface="BIZ UDゴシック" panose="020B0400000000000000" pitchFamily="49" charset="-128"/>
                <a:ea typeface="BIZ UDゴシック" panose="020B0400000000000000" pitchFamily="49" charset="-128"/>
                <a:cs typeface="+mj-cs"/>
              </a:rPr>
              <a:t>今日の学びを</a:t>
            </a:r>
            <a:endParaRPr lang="en-US" altLang="ja-JP" b="1" dirty="0">
              <a:latin typeface="BIZ UDゴシック" panose="020B0400000000000000" pitchFamily="49" charset="-128"/>
              <a:ea typeface="BIZ UDゴシック" panose="020B0400000000000000" pitchFamily="49" charset="-128"/>
              <a:cs typeface="+mj-cs"/>
            </a:endParaRPr>
          </a:p>
          <a:p>
            <a:pPr>
              <a:lnSpc>
                <a:spcPct val="90000"/>
              </a:lnSpc>
              <a:spcBef>
                <a:spcPct val="0"/>
              </a:spcBef>
              <a:spcAft>
                <a:spcPts val="600"/>
              </a:spcAft>
              <a:buNone/>
            </a:pPr>
            <a:r>
              <a:rPr lang="ja-JP" altLang="en-US" b="1" dirty="0">
                <a:latin typeface="BIZ UDゴシック" panose="020B0400000000000000" pitchFamily="49" charset="-128"/>
                <a:ea typeface="BIZ UDゴシック" panose="020B0400000000000000" pitchFamily="49" charset="-128"/>
                <a:cs typeface="+mj-cs"/>
              </a:rPr>
              <a:t>明日からの生き方に</a:t>
            </a:r>
            <a:endParaRPr lang="en-US" altLang="ja-JP" b="1" dirty="0">
              <a:latin typeface="BIZ UDゴシック" panose="020B0400000000000000" pitchFamily="49" charset="-128"/>
              <a:ea typeface="BIZ UDゴシック" panose="020B0400000000000000" pitchFamily="49" charset="-128"/>
              <a:cs typeface="+mj-cs"/>
            </a:endParaRPr>
          </a:p>
          <a:p>
            <a:pPr>
              <a:lnSpc>
                <a:spcPct val="90000"/>
              </a:lnSpc>
              <a:spcBef>
                <a:spcPct val="0"/>
              </a:spcBef>
              <a:spcAft>
                <a:spcPts val="600"/>
              </a:spcAft>
              <a:buNone/>
            </a:pPr>
            <a:r>
              <a:rPr lang="ja-JP" altLang="en-US" b="1" dirty="0">
                <a:latin typeface="BIZ UDゴシック" panose="020B0400000000000000" pitchFamily="49" charset="-128"/>
                <a:ea typeface="BIZ UDゴシック" panose="020B0400000000000000" pitchFamily="49" charset="-128"/>
                <a:cs typeface="+mj-cs"/>
              </a:rPr>
              <a:t>自分を大切に</a:t>
            </a:r>
            <a:endParaRPr lang="en-US" altLang="ja-JP" b="1" dirty="0">
              <a:latin typeface="BIZ UDゴシック" panose="020B0400000000000000" pitchFamily="49" charset="-128"/>
              <a:ea typeface="BIZ UDゴシック" panose="020B0400000000000000" pitchFamily="49" charset="-128"/>
              <a:cs typeface="+mj-cs"/>
            </a:endParaRPr>
          </a:p>
          <a:p>
            <a:pPr>
              <a:lnSpc>
                <a:spcPct val="90000"/>
              </a:lnSpc>
              <a:spcBef>
                <a:spcPct val="0"/>
              </a:spcBef>
              <a:spcAft>
                <a:spcPts val="600"/>
              </a:spcAft>
              <a:buNone/>
            </a:pPr>
            <a:r>
              <a:rPr lang="ja-JP" altLang="en-US" b="1" dirty="0">
                <a:latin typeface="BIZ UDゴシック" panose="020B0400000000000000" pitchFamily="49" charset="-128"/>
                <a:ea typeface="BIZ UDゴシック" panose="020B0400000000000000" pitchFamily="49" charset="-128"/>
                <a:cs typeface="+mj-cs"/>
              </a:rPr>
              <a:t>周りの人も大切に</a:t>
            </a:r>
            <a:endParaRPr lang="en-US" altLang="ja-JP" b="1" dirty="0">
              <a:latin typeface="BIZ UDゴシック" panose="020B0400000000000000" pitchFamily="49" charset="-128"/>
              <a:ea typeface="BIZ UDゴシック" panose="020B0400000000000000" pitchFamily="49" charset="-128"/>
              <a:cs typeface="+mj-cs"/>
            </a:endParaRPr>
          </a:p>
          <a:p>
            <a:pPr>
              <a:lnSpc>
                <a:spcPct val="90000"/>
              </a:lnSpc>
              <a:spcBef>
                <a:spcPct val="0"/>
              </a:spcBef>
              <a:spcAft>
                <a:spcPts val="600"/>
              </a:spcAft>
              <a:buNone/>
            </a:pPr>
            <a:endParaRPr lang="en-US" altLang="ja-JP" b="1" dirty="0">
              <a:latin typeface="BIZ UDゴシック" panose="020B0400000000000000" pitchFamily="49" charset="-128"/>
              <a:ea typeface="BIZ UDゴシック" panose="020B0400000000000000" pitchFamily="49" charset="-128"/>
              <a:cs typeface="+mj-cs"/>
            </a:endParaRPr>
          </a:p>
        </p:txBody>
      </p:sp>
      <p:sp>
        <p:nvSpPr>
          <p:cNvPr id="11" name="テキスト ボックス 10">
            <a:extLst>
              <a:ext uri="{FF2B5EF4-FFF2-40B4-BE49-F238E27FC236}">
                <a16:creationId xmlns:a16="http://schemas.microsoft.com/office/drawing/2014/main" id="{8DA9DD52-B1E8-48D5-8953-0EF775970549}"/>
              </a:ext>
            </a:extLst>
          </p:cNvPr>
          <p:cNvSpPr txBox="1"/>
          <p:nvPr/>
        </p:nvSpPr>
        <p:spPr>
          <a:xfrm>
            <a:off x="358233" y="5417381"/>
            <a:ext cx="8401453" cy="2062103"/>
          </a:xfrm>
          <a:prstGeom prst="rect">
            <a:avLst/>
          </a:prstGeom>
          <a:noFill/>
        </p:spPr>
        <p:txBody>
          <a:bodyPr wrap="square" rtlCol="0">
            <a:spAutoFit/>
          </a:bodyPr>
          <a:lstStyle/>
          <a:p>
            <a:r>
              <a:rPr kumimoji="1" lang="en-US" altLang="ja-JP" b="1"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参考・引用文献</a:t>
            </a:r>
            <a:r>
              <a:rPr kumimoji="1" lang="en-US" altLang="ja-JP" b="1" dirty="0">
                <a:latin typeface="BIZ UDゴシック" panose="020B0400000000000000" pitchFamily="49" charset="-128"/>
                <a:ea typeface="BIZ UDゴシック" panose="020B0400000000000000" pitchFamily="49" charset="-128"/>
              </a:rPr>
              <a:t>》</a:t>
            </a:r>
            <a:endParaRPr lang="ja-JP" altLang="ja-JP" sz="1400" b="1"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　</a:t>
            </a:r>
            <a:r>
              <a:rPr lang="ja-JP" altLang="ja-JP" sz="1400" b="1" dirty="0">
                <a:latin typeface="BIZ UDゴシック" panose="020B0400000000000000" pitchFamily="49" charset="-128"/>
                <a:ea typeface="BIZ UDゴシック" panose="020B0400000000000000" pitchFamily="49" charset="-128"/>
              </a:rPr>
              <a:t>厚生労働省「自殺総合対策大綱～誰も自殺に追い込まれることのない社会の実現を目指して～」</a:t>
            </a:r>
          </a:p>
          <a:p>
            <a:r>
              <a:rPr lang="ja-JP" altLang="en-US" sz="1400" b="1" dirty="0">
                <a:latin typeface="BIZ UDゴシック" panose="020B0400000000000000" pitchFamily="49" charset="-128"/>
                <a:ea typeface="BIZ UDゴシック" panose="020B0400000000000000" pitchFamily="49" charset="-128"/>
              </a:rPr>
              <a:t>・　</a:t>
            </a:r>
            <a:r>
              <a:rPr lang="ja-JP" altLang="ja-JP" sz="1400" b="1" dirty="0">
                <a:latin typeface="BIZ UDゴシック" panose="020B0400000000000000" pitchFamily="49" charset="-128"/>
                <a:ea typeface="BIZ UDゴシック" panose="020B0400000000000000" pitchFamily="49" charset="-128"/>
              </a:rPr>
              <a:t>髙橋聡美</a:t>
            </a:r>
            <a:r>
              <a:rPr lang="ja-JP" altLang="en-US" sz="1400" b="1" dirty="0">
                <a:latin typeface="BIZ UDゴシック" panose="020B0400000000000000" pitchFamily="49" charset="-128"/>
                <a:ea typeface="BIZ UDゴシック" panose="020B0400000000000000" pitchFamily="49" charset="-128"/>
              </a:rPr>
              <a:t>著</a:t>
            </a:r>
            <a:r>
              <a:rPr lang="ja-JP" altLang="ja-JP" sz="1400" b="1" dirty="0">
                <a:latin typeface="BIZ UDゴシック" panose="020B0400000000000000" pitchFamily="49" charset="-128"/>
                <a:ea typeface="BIZ UDゴシック" panose="020B0400000000000000" pitchFamily="49" charset="-128"/>
              </a:rPr>
              <a:t>「教師にできる自殺予防</a:t>
            </a:r>
            <a:r>
              <a:rPr lang="en-US" altLang="ja-JP" sz="1400" b="1" dirty="0">
                <a:latin typeface="BIZ UDゴシック" panose="020B0400000000000000" pitchFamily="49" charset="-128"/>
                <a:ea typeface="BIZ UDゴシック" panose="020B0400000000000000" pitchFamily="49" charset="-128"/>
              </a:rPr>
              <a:t>(</a:t>
            </a:r>
            <a:r>
              <a:rPr lang="ja-JP" altLang="ja-JP" sz="1400" b="1" dirty="0">
                <a:latin typeface="BIZ UDゴシック" panose="020B0400000000000000" pitchFamily="49" charset="-128"/>
                <a:ea typeface="BIZ UDゴシック" panose="020B0400000000000000" pitchFamily="49" charset="-128"/>
              </a:rPr>
              <a:t>子どものＳＯＳを見逃さない</a:t>
            </a:r>
            <a:r>
              <a:rPr lang="en-US" altLang="ja-JP" sz="1400" b="1" dirty="0">
                <a:latin typeface="BIZ UDゴシック" panose="020B0400000000000000" pitchFamily="49" charset="-128"/>
                <a:ea typeface="BIZ UDゴシック" panose="020B0400000000000000" pitchFamily="49" charset="-128"/>
              </a:rPr>
              <a:t>)</a:t>
            </a:r>
            <a:r>
              <a:rPr lang="ja-JP" altLang="ja-JP" sz="1400" b="1" dirty="0">
                <a:latin typeface="BIZ UDゴシック" panose="020B0400000000000000" pitchFamily="49" charset="-128"/>
                <a:ea typeface="BIZ UDゴシック" panose="020B0400000000000000" pitchFamily="49" charset="-128"/>
              </a:rPr>
              <a:t>」</a:t>
            </a:r>
            <a:endParaRPr lang="ja-JP" altLang="en-US" sz="1400" b="1"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　</a:t>
            </a:r>
            <a:r>
              <a:rPr lang="ja-JP" altLang="ja-JP" sz="1400" b="1" dirty="0">
                <a:latin typeface="BIZ UDゴシック" panose="020B0400000000000000" pitchFamily="49" charset="-128"/>
                <a:ea typeface="BIZ UDゴシック" panose="020B0400000000000000" pitchFamily="49" charset="-128"/>
              </a:rPr>
              <a:t>文部科学省「教師が知っておきたい子どもの自殺予防」</a:t>
            </a:r>
            <a:endParaRPr lang="ja-JP" altLang="en-US" sz="1400" b="1" dirty="0">
              <a:latin typeface="BIZ UDゴシック" panose="020B0400000000000000" pitchFamily="49" charset="-128"/>
              <a:ea typeface="BIZ UDゴシック" panose="020B0400000000000000" pitchFamily="49" charset="-128"/>
            </a:endParaRPr>
          </a:p>
          <a:p>
            <a:r>
              <a:rPr lang="ja-JP" altLang="en-US" sz="1400" b="1" dirty="0">
                <a:latin typeface="BIZ UDゴシック" panose="020B0400000000000000" pitchFamily="49" charset="-128"/>
                <a:ea typeface="BIZ UDゴシック" panose="020B0400000000000000" pitchFamily="49" charset="-128"/>
              </a:rPr>
              <a:t>・　</a:t>
            </a:r>
            <a:r>
              <a:rPr lang="ja-JP" altLang="ja-JP" sz="1400" b="1" dirty="0">
                <a:latin typeface="BIZ UDゴシック" panose="020B0400000000000000" pitchFamily="49" charset="-128"/>
                <a:ea typeface="BIZ UDゴシック" panose="020B0400000000000000" pitchFamily="49" charset="-128"/>
              </a:rPr>
              <a:t>文部科学省「子供に伝えたい自殺予防」</a:t>
            </a:r>
            <a:r>
              <a:rPr lang="en-US" altLang="ja-JP" sz="1400" b="1" dirty="0">
                <a:latin typeface="BIZ UDゴシック" panose="020B0400000000000000" pitchFamily="49" charset="-128"/>
                <a:ea typeface="BIZ UDゴシック" panose="020B0400000000000000" pitchFamily="49" charset="-128"/>
              </a:rPr>
              <a:t>(</a:t>
            </a:r>
            <a:r>
              <a:rPr lang="ja-JP" altLang="ja-JP" sz="1400" b="1" dirty="0">
                <a:latin typeface="BIZ UDゴシック" panose="020B0400000000000000" pitchFamily="49" charset="-128"/>
                <a:ea typeface="BIZ UDゴシック" panose="020B0400000000000000" pitchFamily="49" charset="-128"/>
              </a:rPr>
              <a:t>学校における自殺予防教育導入の手引</a:t>
            </a:r>
            <a:r>
              <a:rPr lang="en-US" altLang="ja-JP" sz="1400" b="1" dirty="0">
                <a:latin typeface="BIZ UDゴシック" panose="020B0400000000000000" pitchFamily="49" charset="-128"/>
                <a:ea typeface="BIZ UDゴシック" panose="020B0400000000000000" pitchFamily="49" charset="-128"/>
              </a:rPr>
              <a:t>)</a:t>
            </a:r>
            <a:r>
              <a:rPr lang="ja-JP" altLang="ja-JP" sz="1400" b="1" dirty="0">
                <a:latin typeface="BIZ UDゴシック" panose="020B0400000000000000" pitchFamily="49" charset="-128"/>
                <a:ea typeface="BIZ UDゴシック" panose="020B0400000000000000" pitchFamily="49" charset="-128"/>
              </a:rPr>
              <a:t>　</a:t>
            </a:r>
          </a:p>
          <a:p>
            <a:endParaRPr lang="ja-JP" altLang="ja-JP" b="1" dirty="0">
              <a:latin typeface="BIZ UDゴシック" panose="020B0400000000000000" pitchFamily="49" charset="-128"/>
              <a:ea typeface="BIZ UDゴシック" panose="020B0400000000000000" pitchFamily="49" charset="-128"/>
            </a:endParaRPr>
          </a:p>
          <a:p>
            <a:endParaRPr lang="ja-JP" altLang="ja-JP" b="1" dirty="0">
              <a:latin typeface="BIZ UDゴシック" panose="020B0400000000000000" pitchFamily="49" charset="-128"/>
              <a:ea typeface="BIZ UDゴシック" panose="020B0400000000000000" pitchFamily="49" charset="-128"/>
            </a:endParaRPr>
          </a:p>
          <a:p>
            <a:endParaRPr kumimoji="1" lang="ja-JP" altLang="en-US" b="1" dirty="0">
              <a:latin typeface="BIZ UDゴシック" panose="020B0400000000000000" pitchFamily="49" charset="-128"/>
              <a:ea typeface="BIZ UDゴシック" panose="020B0400000000000000" pitchFamily="49" charset="-128"/>
            </a:endParaRPr>
          </a:p>
        </p:txBody>
      </p:sp>
      <p:pic>
        <p:nvPicPr>
          <p:cNvPr id="6" name="図 5">
            <a:extLst>
              <a:ext uri="{FF2B5EF4-FFF2-40B4-BE49-F238E27FC236}">
                <a16:creationId xmlns:a16="http://schemas.microsoft.com/office/drawing/2014/main" id="{048D48BD-D3B2-42EA-ADC5-3C1A1940C3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3577" y="4362021"/>
            <a:ext cx="1161867" cy="1161867"/>
          </a:xfrm>
          <a:prstGeom prst="rect">
            <a:avLst/>
          </a:prstGeom>
          <a:ln w="12700">
            <a:solidFill>
              <a:schemeClr val="tx1"/>
            </a:solidFill>
          </a:ln>
        </p:spPr>
      </p:pic>
    </p:spTree>
    <p:extLst>
      <p:ext uri="{BB962C8B-B14F-4D97-AF65-F5344CB8AC3E}">
        <p14:creationId xmlns:p14="http://schemas.microsoft.com/office/powerpoint/2010/main" val="283592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0" y="-1"/>
            <a:ext cx="9144000" cy="685800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solidFill>
                <a:prstClr val="white"/>
              </a:solidFill>
              <a:ea typeface="BIZ UDゴシック" panose="020B0400000000000000" pitchFamily="49" charset="-128"/>
            </a:endParaRPr>
          </a:p>
        </p:txBody>
      </p:sp>
      <p:sp>
        <p:nvSpPr>
          <p:cNvPr id="9" name="角丸四角形 8"/>
          <p:cNvSpPr/>
          <p:nvPr/>
        </p:nvSpPr>
        <p:spPr>
          <a:xfrm>
            <a:off x="3490744" y="6573477"/>
            <a:ext cx="514350" cy="252132"/>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b="1" dirty="0">
              <a:solidFill>
                <a:prstClr val="white"/>
              </a:solidFill>
              <a:ea typeface="BIZ UDゴシック" panose="020B0400000000000000" pitchFamily="49" charset="-128"/>
            </a:endParaRPr>
          </a:p>
        </p:txBody>
      </p:sp>
      <p:sp>
        <p:nvSpPr>
          <p:cNvPr id="10" name="正方形/長方形 9"/>
          <p:cNvSpPr/>
          <p:nvPr/>
        </p:nvSpPr>
        <p:spPr>
          <a:xfrm>
            <a:off x="3710641" y="6573477"/>
            <a:ext cx="77619" cy="25213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b="1" dirty="0">
              <a:solidFill>
                <a:prstClr val="white"/>
              </a:solidFill>
              <a:ea typeface="BIZ UDゴシック" panose="020B0400000000000000" pitchFamily="49" charset="-128"/>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3246" y="4548125"/>
            <a:ext cx="2330754" cy="2260551"/>
          </a:xfrm>
          <a:prstGeom prst="rect">
            <a:avLst/>
          </a:prstGeom>
        </p:spPr>
      </p:pic>
      <p:sp>
        <p:nvSpPr>
          <p:cNvPr id="11" name="テキスト ボックス 10"/>
          <p:cNvSpPr txBox="1"/>
          <p:nvPr/>
        </p:nvSpPr>
        <p:spPr>
          <a:xfrm>
            <a:off x="247736" y="895002"/>
            <a:ext cx="8896264" cy="1446550"/>
          </a:xfrm>
          <a:prstGeom prst="rect">
            <a:avLst/>
          </a:prstGeom>
          <a:noFill/>
          <a:ln>
            <a:noFill/>
          </a:ln>
        </p:spPr>
        <p:txBody>
          <a:bodyPr wrap="square" rtlCol="0">
            <a:spAutoFit/>
          </a:bodyPr>
          <a:lstStyle/>
          <a:p>
            <a:r>
              <a:rPr lang="ja-JP" altLang="en-US" sz="4400" b="1" dirty="0">
                <a:solidFill>
                  <a:prstClr val="white"/>
                </a:solidFill>
                <a:latin typeface="BIZ UDゴシック" panose="020B0400000000000000" pitchFamily="49" charset="-128"/>
                <a:ea typeface="BIZ UDゴシック" panose="020B0400000000000000" pitchFamily="49" charset="-128"/>
              </a:rPr>
              <a:t>１  </a:t>
            </a:r>
            <a:r>
              <a:rPr lang="ja-JP" altLang="en-US" sz="4400" b="1" dirty="0">
                <a:solidFill>
                  <a:schemeClr val="bg1"/>
                </a:solidFill>
                <a:latin typeface="BIZ UDゴシック" panose="020B0400000000000000" pitchFamily="49" charset="-128"/>
                <a:ea typeface="BIZ UDゴシック" panose="020B0400000000000000" pitchFamily="49" charset="-128"/>
              </a:rPr>
              <a:t>我が国の自殺の実態と児童生</a:t>
            </a:r>
          </a:p>
          <a:p>
            <a:r>
              <a:rPr lang="ja-JP" altLang="en-US" sz="4400" b="1" dirty="0">
                <a:solidFill>
                  <a:schemeClr val="bg1"/>
                </a:solidFill>
                <a:latin typeface="BIZ UDゴシック" panose="020B0400000000000000" pitchFamily="49" charset="-128"/>
                <a:ea typeface="BIZ UDゴシック" panose="020B0400000000000000" pitchFamily="49" charset="-128"/>
              </a:rPr>
              <a:t>　徒の自殺をめぐる状況について</a:t>
            </a:r>
            <a:endParaRPr lang="en-US" altLang="ja-JP" sz="4400" b="1" dirty="0">
              <a:solidFill>
                <a:schemeClr val="bg1"/>
              </a:solidFill>
              <a:latin typeface="BIZ UDゴシック" panose="020B0400000000000000" pitchFamily="49" charset="-128"/>
              <a:ea typeface="BIZ UDゴシック" panose="020B0400000000000000" pitchFamily="49" charset="-128"/>
            </a:endParaRPr>
          </a:p>
        </p:txBody>
      </p:sp>
      <p:sp>
        <p:nvSpPr>
          <p:cNvPr id="12" name="テキスト ボックス 11"/>
          <p:cNvSpPr txBox="1"/>
          <p:nvPr/>
        </p:nvSpPr>
        <p:spPr>
          <a:xfrm>
            <a:off x="247736" y="4376640"/>
            <a:ext cx="8648521" cy="2123658"/>
          </a:xfrm>
          <a:prstGeom prst="rect">
            <a:avLst/>
          </a:prstGeom>
          <a:noFill/>
          <a:ln>
            <a:noFill/>
          </a:ln>
        </p:spPr>
        <p:txBody>
          <a:bodyPr wrap="square" rtlCol="0">
            <a:spAutoFit/>
          </a:bodyPr>
          <a:lstStyle/>
          <a:p>
            <a:r>
              <a:rPr lang="ja-JP" altLang="en-US" sz="4400" b="1" dirty="0">
                <a:solidFill>
                  <a:prstClr val="white"/>
                </a:solidFill>
                <a:latin typeface="BIZ UDゴシック" panose="020B0400000000000000" pitchFamily="49" charset="-128"/>
                <a:ea typeface="BIZ UDゴシック" panose="020B0400000000000000" pitchFamily="49" charset="-128"/>
              </a:rPr>
              <a:t>３　自殺予防教育を支える</a:t>
            </a:r>
          </a:p>
          <a:p>
            <a:r>
              <a:rPr lang="ja-JP" altLang="en-US" sz="4400" b="1" dirty="0">
                <a:solidFill>
                  <a:prstClr val="white"/>
                </a:solidFill>
                <a:latin typeface="BIZ UDゴシック" panose="020B0400000000000000" pitchFamily="49" charset="-128"/>
                <a:ea typeface="BIZ UDゴシック" panose="020B0400000000000000" pitchFamily="49" charset="-128"/>
              </a:rPr>
              <a:t>　人権教育について</a:t>
            </a:r>
          </a:p>
          <a:p>
            <a:r>
              <a:rPr lang="ja-JP" altLang="en-US" sz="4400" b="1" dirty="0">
                <a:solidFill>
                  <a:prstClr val="white"/>
                </a:solidFill>
                <a:latin typeface="BIZ UDゴシック" panose="020B0400000000000000" pitchFamily="49" charset="-128"/>
                <a:ea typeface="BIZ UDゴシック" panose="020B0400000000000000" pitchFamily="49" charset="-128"/>
              </a:rPr>
              <a:t>　</a:t>
            </a:r>
          </a:p>
        </p:txBody>
      </p:sp>
      <p:sp>
        <p:nvSpPr>
          <p:cNvPr id="14" name="テキスト ボックス 13"/>
          <p:cNvSpPr txBox="1"/>
          <p:nvPr/>
        </p:nvSpPr>
        <p:spPr>
          <a:xfrm>
            <a:off x="247736" y="2768714"/>
            <a:ext cx="8896264" cy="1446550"/>
          </a:xfrm>
          <a:prstGeom prst="rect">
            <a:avLst/>
          </a:prstGeom>
          <a:noFill/>
          <a:ln>
            <a:noFill/>
          </a:ln>
        </p:spPr>
        <p:txBody>
          <a:bodyPr wrap="square" rtlCol="0">
            <a:spAutoFit/>
          </a:bodyPr>
          <a:lstStyle/>
          <a:p>
            <a:r>
              <a:rPr lang="ja-JP" altLang="en-US" sz="4400" b="1" dirty="0">
                <a:solidFill>
                  <a:prstClr val="white"/>
                </a:solidFill>
                <a:latin typeface="BIZ UDゴシック" panose="020B0400000000000000" pitchFamily="49" charset="-128"/>
                <a:ea typeface="BIZ UDゴシック" panose="020B0400000000000000" pitchFamily="49" charset="-128"/>
              </a:rPr>
              <a:t>２　</a:t>
            </a:r>
            <a:r>
              <a:rPr lang="ja-JP" altLang="en-US" sz="4400" b="1" dirty="0">
                <a:solidFill>
                  <a:schemeClr val="bg1"/>
                </a:solidFill>
                <a:latin typeface="BIZ UDゴシック" panose="020B0400000000000000" pitchFamily="49" charset="-128"/>
                <a:ea typeface="BIZ UDゴシック" panose="020B0400000000000000" pitchFamily="49" charset="-128"/>
              </a:rPr>
              <a:t>自殺予防教育に係る法律等に</a:t>
            </a:r>
          </a:p>
          <a:p>
            <a:r>
              <a:rPr lang="ja-JP" altLang="en-US" sz="4400" b="1" dirty="0">
                <a:solidFill>
                  <a:schemeClr val="bg1"/>
                </a:solidFill>
                <a:latin typeface="BIZ UDゴシック" panose="020B0400000000000000" pitchFamily="49" charset="-128"/>
                <a:ea typeface="BIZ UDゴシック" panose="020B0400000000000000" pitchFamily="49" charset="-128"/>
              </a:rPr>
              <a:t>　ついて</a:t>
            </a:r>
          </a:p>
        </p:txBody>
      </p:sp>
    </p:spTree>
    <p:extLst>
      <p:ext uri="{BB962C8B-B14F-4D97-AF65-F5344CB8AC3E}">
        <p14:creationId xmlns:p14="http://schemas.microsoft.com/office/powerpoint/2010/main" val="265850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DDB9A35C-5042-3B0C-415C-5533AFBA0A38}"/>
              </a:ext>
            </a:extLst>
          </p:cNvPr>
          <p:cNvPicPr>
            <a:picLocks noChangeAspect="1"/>
          </p:cNvPicPr>
          <p:nvPr/>
        </p:nvPicPr>
        <p:blipFill>
          <a:blip r:embed="rId3"/>
          <a:stretch>
            <a:fillRect/>
          </a:stretch>
        </p:blipFill>
        <p:spPr>
          <a:xfrm>
            <a:off x="218867" y="1490187"/>
            <a:ext cx="6303937" cy="4454004"/>
          </a:xfrm>
          <a:prstGeom prst="rect">
            <a:avLst/>
          </a:prstGeom>
          <a:ln>
            <a:solidFill>
              <a:schemeClr val="tx1"/>
            </a:solidFill>
          </a:ln>
        </p:spPr>
      </p:pic>
      <p:sp>
        <p:nvSpPr>
          <p:cNvPr id="3" name="正方形/長方形 2"/>
          <p:cNvSpPr/>
          <p:nvPr/>
        </p:nvSpPr>
        <p:spPr>
          <a:xfrm>
            <a:off x="1846230" y="5944191"/>
            <a:ext cx="4185761" cy="461665"/>
          </a:xfrm>
          <a:prstGeom prst="rect">
            <a:avLst/>
          </a:prstGeom>
        </p:spPr>
        <p:txBody>
          <a:bodyPr wrap="none">
            <a:spAutoFit/>
          </a:bodyPr>
          <a:lstStyle/>
          <a:p>
            <a:pPr algn="just">
              <a:spcAft>
                <a:spcPts val="0"/>
              </a:spcAft>
            </a:pPr>
            <a:r>
              <a:rPr lang="ja-JP"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rPr>
              <a:t>日本における自殺者数の推移</a:t>
            </a:r>
            <a:endParaRPr lang="ja-JP" alt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9" name="正方形/長方形 8"/>
          <p:cNvSpPr/>
          <p:nvPr/>
        </p:nvSpPr>
        <p:spPr>
          <a:xfrm>
            <a:off x="218867" y="6159912"/>
            <a:ext cx="7078903" cy="692177"/>
          </a:xfrm>
          <a:prstGeom prst="rect">
            <a:avLst/>
          </a:prstGeom>
          <a:ln>
            <a:noFill/>
            <a:prstDash val="sysDot"/>
          </a:ln>
        </p:spPr>
        <p:txBody>
          <a:bodyPr wrap="square">
            <a:spAutoFit/>
          </a:bodyPr>
          <a:lstStyle/>
          <a:p>
            <a:pPr marL="101600" indent="-101600" algn="just" eaLnBrk="0" hangingPunct="0">
              <a:lnSpc>
                <a:spcPts val="900"/>
              </a:lnSpc>
              <a:spcAft>
                <a:spcPts val="0"/>
              </a:spcAft>
            </a:pPr>
            <a:endParaRPr lang="ja-JP" altLang="en-US" sz="28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1600" indent="-101600" algn="just" eaLnBrk="0" hangingPunct="0">
              <a:lnSpc>
                <a:spcPts val="900"/>
              </a:lnSpc>
              <a:spcAft>
                <a:spcPts val="0"/>
              </a:spcAft>
            </a:pPr>
            <a:endParaRPr lang="ja-JP" altLang="en-US" sz="28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1600" indent="-101600" algn="just" eaLnBrk="0" hangingPunct="0">
              <a:lnSpc>
                <a:spcPts val="900"/>
              </a:lnSpc>
              <a:spcAft>
                <a:spcPts val="0"/>
              </a:spcAft>
            </a:pPr>
            <a:endParaRPr lang="ja-JP" altLang="en-US" sz="28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1600" indent="-101600" algn="just" eaLnBrk="0" hangingPunct="0">
              <a:lnSpc>
                <a:spcPts val="900"/>
              </a:lnSpc>
              <a:spcAft>
                <a:spcPts val="0"/>
              </a:spcAft>
            </a:pPr>
            <a:r>
              <a:rPr lang="en-US" altLang="ja-JP" sz="24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24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ja-JP" sz="24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rPr>
              <a:t>厚生労働省</a:t>
            </a:r>
            <a:r>
              <a:rPr lang="ja-JP" altLang="en-US" sz="24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ja-JP" sz="24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rPr>
              <a:t>自殺</a:t>
            </a:r>
            <a:r>
              <a:rPr lang="ja-JP" altLang="en-US" sz="24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rPr>
              <a:t>の統計：地域における自殺の基礎資料」を基に作成</a:t>
            </a:r>
            <a:endParaRPr lang="ja-JP" altLang="ja-JP" sz="2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marL="101600" indent="-101600" algn="just" eaLnBrk="0" hangingPunct="0">
              <a:lnSpc>
                <a:spcPts val="900"/>
              </a:lnSpc>
              <a:spcAft>
                <a:spcPts val="0"/>
              </a:spcAft>
            </a:pPr>
            <a:endParaRPr lang="ja-JP" altLang="en-US" sz="2800" b="1" kern="100" baseline="-250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0" name="タイトル 9"/>
          <p:cNvSpPr>
            <a:spLocks noGrp="1"/>
          </p:cNvSpPr>
          <p:nvPr>
            <p:ph type="title"/>
          </p:nvPr>
        </p:nvSpPr>
        <p:spPr>
          <a:xfrm>
            <a:off x="6647750" y="1407659"/>
            <a:ext cx="2401247" cy="2449969"/>
          </a:xfrm>
          <a:prstGeom prst="wedgeRoundRectCallout">
            <a:avLst>
              <a:gd name="adj1" fmla="val 6735"/>
              <a:gd name="adj2" fmla="val 48742"/>
              <a:gd name="adj3" fmla="val 16667"/>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52400">
              <a:lnSpc>
                <a:spcPct val="100000"/>
              </a:lnSpc>
              <a:spcAft>
                <a:spcPts val="0"/>
              </a:spcAft>
            </a:pP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自殺者の総数は</a:t>
            </a: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近年減少傾向にあります。</a:t>
            </a:r>
            <a:br>
              <a:rPr lang="en-US" alt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b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000" b="1"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しかし</a:t>
            </a: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a:t>
            </a:r>
            <a:r>
              <a:rPr lang="ja-JP"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自殺した児童生徒数は</a:t>
            </a:r>
            <a:r>
              <a:rPr lang="ja-JP" altLang="en-US" sz="2000" b="1" kern="100" dirty="0">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増加傾向にあり、危機的状況です。</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1" name="右矢印 10"/>
          <p:cNvSpPr/>
          <p:nvPr/>
        </p:nvSpPr>
        <p:spPr>
          <a:xfrm rot="1386847">
            <a:off x="2463954" y="1826075"/>
            <a:ext cx="1266214" cy="249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BIZ UDゴシック" panose="020B0400000000000000" pitchFamily="49" charset="-128"/>
              <a:ea typeface="BIZ UDゴシック" panose="020B0400000000000000" pitchFamily="49" charset="-128"/>
            </a:endParaRPr>
          </a:p>
        </p:txBody>
      </p:sp>
      <p:sp>
        <p:nvSpPr>
          <p:cNvPr id="12" name="右矢印 11"/>
          <p:cNvSpPr/>
          <p:nvPr/>
        </p:nvSpPr>
        <p:spPr>
          <a:xfrm rot="21391624">
            <a:off x="2471380" y="3833198"/>
            <a:ext cx="3460805" cy="28574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BIZ UDゴシック" panose="020B0400000000000000" pitchFamily="49" charset="-128"/>
              <a:ea typeface="BIZ UDゴシック" panose="020B0400000000000000" pitchFamily="49" charset="-128"/>
            </a:endParaRPr>
          </a:p>
        </p:txBody>
      </p:sp>
      <p:sp>
        <p:nvSpPr>
          <p:cNvPr id="15" name="テキスト ボックス 12"/>
          <p:cNvSpPr txBox="1">
            <a:spLocks/>
          </p:cNvSpPr>
          <p:nvPr/>
        </p:nvSpPr>
        <p:spPr>
          <a:xfrm>
            <a:off x="398585" y="1171066"/>
            <a:ext cx="1258765" cy="1325563"/>
          </a:xfrm>
          <a:prstGeom prst="rect">
            <a:avLst/>
          </a:prstGeom>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kumimoji="1"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just"/>
            <a:r>
              <a:rPr lang="ja-JP" altLang="en-US" sz="1050" b="1" kern="100" dirty="0">
                <a:latin typeface="BIZ UDゴシック" panose="020B0400000000000000" pitchFamily="49" charset="-128"/>
                <a:ea typeface="BIZ UDゴシック" panose="020B0400000000000000" pitchFamily="49" charset="-128"/>
                <a:cs typeface="Times New Roman" panose="02020603050405020304" pitchFamily="18" charset="0"/>
              </a:rPr>
              <a:t>（人</a:t>
            </a:r>
            <a:r>
              <a:rPr lang="ja-JP" sz="1050" b="1" kern="100" dirty="0">
                <a:latin typeface="BIZ UDゴシック" panose="020B0400000000000000" pitchFamily="49" charset="-128"/>
                <a:ea typeface="BIZ UDゴシック" panose="020B0400000000000000" pitchFamily="49" charset="-128"/>
                <a:cs typeface="Times New Roman" panose="02020603050405020304" pitchFamily="18" charset="0"/>
              </a:rPr>
              <a:t>）</a:t>
            </a:r>
          </a:p>
        </p:txBody>
      </p:sp>
      <p:sp>
        <p:nvSpPr>
          <p:cNvPr id="16" name="テキスト ボックス 12"/>
          <p:cNvSpPr txBox="1">
            <a:spLocks/>
          </p:cNvSpPr>
          <p:nvPr/>
        </p:nvSpPr>
        <p:spPr>
          <a:xfrm>
            <a:off x="6027748" y="1216493"/>
            <a:ext cx="1258765" cy="1325563"/>
          </a:xfrm>
          <a:prstGeom prst="rect">
            <a:avLst/>
          </a:prstGeom>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kumimoji="1"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just"/>
            <a:r>
              <a:rPr lang="ja-JP" altLang="en-US" sz="1050" b="1" kern="100" dirty="0">
                <a:latin typeface="BIZ UDゴシック" panose="020B0400000000000000" pitchFamily="49" charset="-128"/>
                <a:ea typeface="BIZ UDゴシック" panose="020B0400000000000000" pitchFamily="49" charset="-128"/>
                <a:cs typeface="Times New Roman" panose="02020603050405020304" pitchFamily="18" charset="0"/>
              </a:rPr>
              <a:t>（人</a:t>
            </a:r>
            <a:r>
              <a:rPr lang="ja-JP" sz="1050" b="1" kern="100" dirty="0">
                <a:latin typeface="BIZ UDゴシック" panose="020B0400000000000000" pitchFamily="49" charset="-128"/>
                <a:ea typeface="BIZ UDゴシック" panose="020B0400000000000000" pitchFamily="49" charset="-128"/>
                <a:cs typeface="Times New Roman" panose="02020603050405020304" pitchFamily="18" charset="0"/>
              </a:rPr>
              <a:t>）</a:t>
            </a:r>
          </a:p>
        </p:txBody>
      </p:sp>
      <p:sp>
        <p:nvSpPr>
          <p:cNvPr id="17" name="角丸四角形 5">
            <a:extLst>
              <a:ext uri="{FF2B5EF4-FFF2-40B4-BE49-F238E27FC236}">
                <a16:creationId xmlns:a16="http://schemas.microsoft.com/office/drawing/2014/main" id="{6341C407-EF37-4778-BA83-CF963FC4EB41}"/>
              </a:ext>
            </a:extLst>
          </p:cNvPr>
          <p:cNvSpPr/>
          <p:nvPr/>
        </p:nvSpPr>
        <p:spPr>
          <a:xfrm>
            <a:off x="343812" y="158186"/>
            <a:ext cx="7772220" cy="1012880"/>
          </a:xfrm>
          <a:prstGeom prst="roundRect">
            <a:avLst>
              <a:gd name="adj" fmla="val 50000"/>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b="1" dirty="0">
                <a:ln w="10160">
                  <a:noFill/>
                  <a:prstDash val="solid"/>
                </a:ln>
                <a:solidFill>
                  <a:srgbClr val="FFFFFF"/>
                </a:solidFill>
                <a:effectLst>
                  <a:outerShdw blurRad="38100" dist="22860" dir="5400000" algn="tl" rotWithShape="0">
                    <a:srgbClr val="000000">
                      <a:alpha val="30000"/>
                    </a:srgbClr>
                  </a:outerShdw>
                </a:effectLst>
                <a:latin typeface="BIZ UDゴシック" panose="020B0400000000000000" pitchFamily="49" charset="-128"/>
                <a:ea typeface="BIZ UDゴシック" panose="020B0400000000000000" pitchFamily="49" charset="-128"/>
              </a:rPr>
              <a:t>１　我が国の自殺の実態と児童生徒の　</a:t>
            </a:r>
            <a:endParaRPr lang="en-US" altLang="ja-JP" sz="3200" b="1" dirty="0">
              <a:ln w="10160">
                <a:noFill/>
                <a:prstDash val="solid"/>
              </a:ln>
              <a:solidFill>
                <a:srgbClr val="FFFFFF"/>
              </a:solidFill>
              <a:effectLst>
                <a:outerShdw blurRad="38100" dist="22860" dir="5400000" algn="tl" rotWithShape="0">
                  <a:srgbClr val="000000">
                    <a:alpha val="30000"/>
                  </a:srgbClr>
                </a:outerShdw>
              </a:effectLst>
              <a:latin typeface="BIZ UDゴシック" panose="020B0400000000000000" pitchFamily="49" charset="-128"/>
              <a:ea typeface="BIZ UDゴシック" panose="020B0400000000000000" pitchFamily="49" charset="-128"/>
            </a:endParaRPr>
          </a:p>
          <a:p>
            <a:r>
              <a:rPr lang="ja-JP" altLang="en-US" sz="3200" b="1" dirty="0">
                <a:ln w="10160">
                  <a:noFill/>
                  <a:prstDash val="solid"/>
                </a:ln>
                <a:solidFill>
                  <a:srgbClr val="FFFFFF"/>
                </a:solidFill>
                <a:effectLst>
                  <a:outerShdw blurRad="38100" dist="22860" dir="5400000" algn="tl" rotWithShape="0">
                    <a:srgbClr val="000000">
                      <a:alpha val="30000"/>
                    </a:srgbClr>
                  </a:outerShdw>
                </a:effectLst>
                <a:latin typeface="BIZ UDゴシック" panose="020B0400000000000000" pitchFamily="49" charset="-128"/>
                <a:ea typeface="BIZ UDゴシック" panose="020B0400000000000000" pitchFamily="49" charset="-128"/>
              </a:rPr>
              <a:t>　自殺をめぐる状況について</a:t>
            </a:r>
            <a:endParaRPr kumimoji="1" lang="ja-JP" altLang="en-US" sz="3200" b="1" dirty="0">
              <a:latin typeface="BIZ UDゴシック" panose="020B0400000000000000" pitchFamily="49" charset="-128"/>
              <a:ea typeface="BIZ UDゴシック" panose="020B0400000000000000" pitchFamily="49" charset="-128"/>
            </a:endParaRPr>
          </a:p>
        </p:txBody>
      </p:sp>
      <p:sp>
        <p:nvSpPr>
          <p:cNvPr id="4" name="正方形/長方形 3">
            <a:extLst>
              <a:ext uri="{FF2B5EF4-FFF2-40B4-BE49-F238E27FC236}">
                <a16:creationId xmlns:a16="http://schemas.microsoft.com/office/drawing/2014/main" id="{BAF43DAE-A25D-11F2-ACA1-B2B2C901686C}"/>
              </a:ext>
            </a:extLst>
          </p:cNvPr>
          <p:cNvSpPr/>
          <p:nvPr/>
        </p:nvSpPr>
        <p:spPr>
          <a:xfrm>
            <a:off x="6647749" y="4103519"/>
            <a:ext cx="2401247" cy="194417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latin typeface="BIZ UDゴシック" panose="020B0400000000000000" pitchFamily="49" charset="-128"/>
                <a:ea typeface="BIZ UDゴシック" panose="020B0400000000000000" pitchFamily="49" charset="-128"/>
              </a:rPr>
              <a:t>令和７年の児童生徒の自殺者数は、</a:t>
            </a:r>
            <a:r>
              <a:rPr kumimoji="1" lang="en-US" altLang="ja-JP" sz="2400" b="1" dirty="0">
                <a:solidFill>
                  <a:srgbClr val="0000FF"/>
                </a:solidFill>
                <a:latin typeface="BIZ UDゴシック" panose="020B0400000000000000" pitchFamily="49" charset="-128"/>
                <a:ea typeface="BIZ UDゴシック" panose="020B0400000000000000" pitchFamily="49" charset="-128"/>
              </a:rPr>
              <a:t>538</a:t>
            </a:r>
            <a:r>
              <a:rPr kumimoji="1" lang="ja-JP" altLang="en-US" sz="2400" b="1" dirty="0">
                <a:solidFill>
                  <a:schemeClr val="tx1"/>
                </a:solidFill>
                <a:latin typeface="BIZ UDゴシック" panose="020B0400000000000000" pitchFamily="49" charset="-128"/>
                <a:ea typeface="BIZ UDゴシック" panose="020B0400000000000000" pitchFamily="49" charset="-128"/>
              </a:rPr>
              <a:t>人で過去最多となりました。</a:t>
            </a:r>
          </a:p>
        </p:txBody>
      </p:sp>
      <p:pic>
        <p:nvPicPr>
          <p:cNvPr id="13" name="図 12"/>
          <p:cNvPicPr/>
          <p:nvPr/>
        </p:nvPicPr>
        <p:blipFill rotWithShape="1">
          <a:blip r:embed="rId4" cstate="print">
            <a:extLst>
              <a:ext uri="{28A0092B-C50C-407E-A947-70E740481C1C}">
                <a14:useLocalDpi xmlns:a14="http://schemas.microsoft.com/office/drawing/2010/main" val="0"/>
              </a:ext>
            </a:extLst>
          </a:blip>
          <a:srcRect b="56500"/>
          <a:stretch/>
        </p:blipFill>
        <p:spPr bwMode="auto">
          <a:xfrm>
            <a:off x="7659353" y="6059767"/>
            <a:ext cx="1389643" cy="692177"/>
          </a:xfrm>
          <a:prstGeom prst="rect">
            <a:avLst/>
          </a:prstGeom>
          <a:ln>
            <a:noFill/>
          </a:ln>
          <a:extLst>
            <a:ext uri="{53640926-AAD7-44D8-BBD7-CCE9431645EC}">
              <a14:shadowObscured xmlns:a14="http://schemas.microsoft.com/office/drawing/2010/main"/>
            </a:ext>
          </a:extLst>
        </p:spPr>
      </p:pic>
      <p:sp>
        <p:nvSpPr>
          <p:cNvPr id="6" name="右矢印 10">
            <a:extLst>
              <a:ext uri="{FF2B5EF4-FFF2-40B4-BE49-F238E27FC236}">
                <a16:creationId xmlns:a16="http://schemas.microsoft.com/office/drawing/2014/main" id="{987F11DB-C51D-F6A9-9656-E41A5A481179}"/>
              </a:ext>
            </a:extLst>
          </p:cNvPr>
          <p:cNvSpPr/>
          <p:nvPr/>
        </p:nvSpPr>
        <p:spPr>
          <a:xfrm rot="1386847">
            <a:off x="5495512" y="2834712"/>
            <a:ext cx="609660" cy="2424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20652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473AD6F-7B24-14EC-86F0-5ABD09FA5935}"/>
              </a:ext>
            </a:extLst>
          </p:cNvPr>
          <p:cNvPicPr>
            <a:picLocks noChangeAspect="1"/>
          </p:cNvPicPr>
          <p:nvPr/>
        </p:nvPicPr>
        <p:blipFill>
          <a:blip r:embed="rId3"/>
          <a:stretch>
            <a:fillRect/>
          </a:stretch>
        </p:blipFill>
        <p:spPr>
          <a:xfrm>
            <a:off x="117421" y="596236"/>
            <a:ext cx="8943452" cy="5524594"/>
          </a:xfrm>
          <a:prstGeom prst="rect">
            <a:avLst/>
          </a:prstGeom>
        </p:spPr>
      </p:pic>
      <p:sp>
        <p:nvSpPr>
          <p:cNvPr id="6" name="テキスト ボックス 12"/>
          <p:cNvSpPr txBox="1">
            <a:spLocks noGrp="1"/>
          </p:cNvSpPr>
          <p:nvPr>
            <p:ph type="title"/>
          </p:nvPr>
        </p:nvSpPr>
        <p:spPr>
          <a:xfrm>
            <a:off x="117421" y="117276"/>
            <a:ext cx="7886700" cy="422031"/>
          </a:xfrm>
          <a:prstGeom prst="rect">
            <a:avLst/>
          </a:prstGeom>
          <a:solidFill>
            <a:srgbClr val="FFFF99"/>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altLang="en-US" sz="2400" b="1" kern="100" dirty="0">
                <a:solidFill>
                  <a:srgbClr val="002060"/>
                </a:solidFill>
                <a:ea typeface="BIZ UDゴシック" panose="020B0400000000000000" pitchFamily="49" charset="-128"/>
                <a:cs typeface="Times New Roman" panose="02020603050405020304" pitchFamily="18" charset="0"/>
              </a:rPr>
              <a:t>　自殺をした児童生徒が置かれていた状況</a:t>
            </a:r>
            <a:r>
              <a:rPr lang="ja-JP" sz="2400" b="1" kern="100" dirty="0">
                <a:solidFill>
                  <a:srgbClr val="002060"/>
                </a:solidFill>
                <a:effectLst/>
                <a:ea typeface="BIZ UDゴシック" panose="020B0400000000000000" pitchFamily="49" charset="-128"/>
                <a:cs typeface="Times New Roman" panose="02020603050405020304" pitchFamily="18" charset="0"/>
              </a:rPr>
              <a:t>（</a:t>
            </a:r>
            <a:r>
              <a:rPr lang="ja-JP" altLang="en-US" sz="2400" b="1" kern="100" dirty="0">
                <a:solidFill>
                  <a:srgbClr val="002060"/>
                </a:solidFill>
                <a:effectLst/>
                <a:ea typeface="BIZ UDゴシック" panose="020B0400000000000000" pitchFamily="49" charset="-128"/>
                <a:cs typeface="Times New Roman" panose="02020603050405020304" pitchFamily="18" charset="0"/>
              </a:rPr>
              <a:t>国公私立</a:t>
            </a:r>
            <a:r>
              <a:rPr lang="ja-JP" sz="2400" b="1" kern="100" dirty="0">
                <a:solidFill>
                  <a:srgbClr val="002060"/>
                </a:solidFill>
                <a:effectLst/>
                <a:ea typeface="BIZ UDゴシック" panose="020B0400000000000000" pitchFamily="49" charset="-128"/>
                <a:cs typeface="Times New Roman" panose="02020603050405020304" pitchFamily="18" charset="0"/>
              </a:rPr>
              <a:t>）</a:t>
            </a:r>
            <a:endParaRPr lang="ja-JP" sz="2400" b="1" kern="100" dirty="0">
              <a:solidFill>
                <a:srgbClr val="002060"/>
              </a:solidFill>
              <a:effectLst/>
              <a:ea typeface="ＭＳ 明朝" panose="02020609040205080304" pitchFamily="17" charset="-128"/>
              <a:cs typeface="Times New Roman" panose="02020603050405020304" pitchFamily="18" charset="0"/>
            </a:endParaRPr>
          </a:p>
        </p:txBody>
      </p:sp>
      <p:sp>
        <p:nvSpPr>
          <p:cNvPr id="8" name="テキスト ボックス 12"/>
          <p:cNvSpPr txBox="1">
            <a:spLocks/>
          </p:cNvSpPr>
          <p:nvPr/>
        </p:nvSpPr>
        <p:spPr>
          <a:xfrm>
            <a:off x="1656954" y="6120830"/>
            <a:ext cx="7237664" cy="737170"/>
          </a:xfrm>
          <a:prstGeom prst="rect">
            <a:avLst/>
          </a:prstGeom>
          <a:ln w="6350">
            <a:noFill/>
          </a:ln>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kumimoji="1"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just"/>
            <a:r>
              <a:rPr lang="en-US" altLang="ja-JP"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zh-TW" altLang="en-US"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厚生労働省自殺対策推進室</a:t>
            </a:r>
            <a:r>
              <a:rPr lang="ja-JP" altLang="en-US"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a:t>
            </a:r>
            <a:r>
              <a:rPr lang="zh-TW" altLang="en-US"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警察庁生活安全局生活安全企画課</a:t>
            </a:r>
            <a:r>
              <a:rPr lang="ja-JP" altLang="en-US"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800" dirty="0">
                <a:latin typeface="BIZ UDゴシック" panose="020B0400000000000000" pitchFamily="49" charset="-128"/>
                <a:ea typeface="BIZ UDゴシック" panose="020B0400000000000000" pitchFamily="49" charset="-128"/>
              </a:rPr>
              <a:t>令和７年中における自殺の状況令」の資料から</a:t>
            </a:r>
            <a:endParaRPr lang="ja-JP" sz="18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476815BF-B75A-FAD6-D364-D53727925CB3}"/>
              </a:ext>
            </a:extLst>
          </p:cNvPr>
          <p:cNvSpPr/>
          <p:nvPr/>
        </p:nvSpPr>
        <p:spPr>
          <a:xfrm>
            <a:off x="3764479" y="2750224"/>
            <a:ext cx="1650669" cy="22136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2286CB2-6FDD-CEA5-EF00-239035CD2DB0}"/>
              </a:ext>
            </a:extLst>
          </p:cNvPr>
          <p:cNvSpPr/>
          <p:nvPr/>
        </p:nvSpPr>
        <p:spPr>
          <a:xfrm>
            <a:off x="998711" y="1723357"/>
            <a:ext cx="984468" cy="4249931"/>
          </a:xfrm>
          <a:prstGeom prst="rect">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B750FAF6-6C6B-2487-4237-24643CCF9DA7}"/>
              </a:ext>
            </a:extLst>
          </p:cNvPr>
          <p:cNvSpPr/>
          <p:nvPr/>
        </p:nvSpPr>
        <p:spPr>
          <a:xfrm>
            <a:off x="3764479" y="4956861"/>
            <a:ext cx="1650669" cy="35408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EAB39B9A-12C3-376B-4BAB-0201521E2EC0}"/>
              </a:ext>
            </a:extLst>
          </p:cNvPr>
          <p:cNvSpPr/>
          <p:nvPr/>
        </p:nvSpPr>
        <p:spPr>
          <a:xfrm>
            <a:off x="1490945" y="3912919"/>
            <a:ext cx="492234" cy="344385"/>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82857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p:txBody>
          <a:bodyPr/>
          <a:lstStyle/>
          <a:p>
            <a:endParaRPr kumimoji="1" lang="ja-JP" altLang="en-US">
              <a:latin typeface="BIZ UDゴシック" panose="020B0400000000000000" pitchFamily="49" charset="-128"/>
            </a:endParaRPr>
          </a:p>
        </p:txBody>
      </p:sp>
      <p:sp>
        <p:nvSpPr>
          <p:cNvPr id="5" name="タイトル 4"/>
          <p:cNvSpPr>
            <a:spLocks noGrp="1"/>
          </p:cNvSpPr>
          <p:nvPr>
            <p:ph type="ctrTitle"/>
          </p:nvPr>
        </p:nvSpPr>
        <p:spPr>
          <a:xfrm>
            <a:off x="132522" y="1227251"/>
            <a:ext cx="8878956" cy="5506058"/>
          </a:xfrm>
          <a:prstGeom prst="roundRect">
            <a:avLst>
              <a:gd name="adj" fmla="val 7685"/>
            </a:avLst>
          </a:prstGeom>
          <a:solidFill>
            <a:srgbClr val="FFFFCC"/>
          </a:solidFill>
          <a:ln w="28575" cap="flat" cmpd="sng" algn="ctr">
            <a:noFill/>
            <a:prstDash val="solid"/>
          </a:ln>
          <a:effectLst>
            <a:outerShdw blurRad="40000" dist="20000" dir="5400000" rotWithShape="0">
              <a:srgbClr val="000000">
                <a:alpha val="38000"/>
              </a:srgbClr>
            </a:outerShdw>
          </a:effectLst>
        </p:spPr>
        <p:txBody>
          <a:bodyPr rot="0" spcFirstLastPara="0" vert="horz" wrap="square" lIns="0" tIns="0" rIns="0" bIns="0" numCol="1" spcCol="0" rtlCol="0" fromWordArt="0" anchor="ctr" anchorCtr="0" forceAA="0" compatLnSpc="1">
            <a:prstTxWarp prst="textNoShape">
              <a:avLst/>
            </a:prstTxWarp>
            <a:noAutofit/>
          </a:bodyPr>
          <a:lstStyle/>
          <a:p>
            <a:pPr algn="l">
              <a:lnSpc>
                <a:spcPct val="150000"/>
              </a:lnSpc>
              <a:spcAft>
                <a:spcPts val="0"/>
              </a:spcAft>
            </a:pPr>
            <a:r>
              <a:rPr lang="ja-JP" altLang="en-US" sz="3200" b="1" kern="0" dirty="0">
                <a:effectLst/>
                <a:latin typeface="BIZ UDゴシック" panose="020B0400000000000000" pitchFamily="49" charset="-128"/>
                <a:cs typeface="Times New Roman" panose="02020603050405020304" pitchFamily="18" charset="0"/>
              </a:rPr>
              <a:t>○</a:t>
            </a:r>
            <a:r>
              <a:rPr lang="ja-JP" altLang="en-US" sz="3200" b="1" kern="0" dirty="0">
                <a:solidFill>
                  <a:srgbClr val="0000FF"/>
                </a:solidFill>
                <a:effectLst/>
                <a:latin typeface="BIZ UDゴシック" panose="020B0400000000000000" pitchFamily="49" charset="-128"/>
                <a:cs typeface="Times New Roman" panose="02020603050405020304" pitchFamily="18" charset="0"/>
              </a:rPr>
              <a:t>　</a:t>
            </a:r>
            <a:r>
              <a:rPr lang="ja-JP" altLang="en-US" sz="3200" b="1" kern="0" dirty="0">
                <a:effectLst/>
                <a:latin typeface="BIZ UDゴシック" panose="020B0400000000000000" pitchFamily="49" charset="-128"/>
                <a:cs typeface="Times New Roman" panose="02020603050405020304" pitchFamily="18" charset="0"/>
              </a:rPr>
              <a:t>平成</a:t>
            </a:r>
            <a:r>
              <a:rPr lang="en-US" altLang="ja-JP" sz="3200" b="1" kern="0" dirty="0">
                <a:effectLst/>
                <a:latin typeface="BIZ UDゴシック" panose="020B0400000000000000" pitchFamily="49" charset="-128"/>
                <a:cs typeface="Times New Roman" panose="02020603050405020304" pitchFamily="18" charset="0"/>
              </a:rPr>
              <a:t>18</a:t>
            </a:r>
            <a:r>
              <a:rPr lang="ja-JP" sz="3200" b="1" kern="0" dirty="0">
                <a:effectLst/>
                <a:latin typeface="BIZ UDゴシック" panose="020B0400000000000000" pitchFamily="49" charset="-128"/>
                <a:cs typeface="Times New Roman" panose="02020603050405020304" pitchFamily="18" charset="0"/>
              </a:rPr>
              <a:t>年</a:t>
            </a:r>
            <a:r>
              <a:rPr lang="ja-JP" altLang="en-US" sz="3200" b="1" kern="0" dirty="0">
                <a:effectLst/>
                <a:latin typeface="BIZ UDゴシック" panose="020B0400000000000000" pitchFamily="49" charset="-128"/>
                <a:cs typeface="Times New Roman" panose="02020603050405020304" pitchFamily="18" charset="0"/>
              </a:rPr>
              <a:t>　</a:t>
            </a:r>
            <a:r>
              <a:rPr lang="ja-JP" sz="3200" b="1" kern="0" dirty="0">
                <a:effectLst/>
                <a:latin typeface="BIZ UDゴシック" panose="020B0400000000000000" pitchFamily="49" charset="-128"/>
                <a:cs typeface="Times New Roman" panose="02020603050405020304" pitchFamily="18" charset="0"/>
              </a:rPr>
              <a:t>自殺対策基本法の施行</a:t>
            </a:r>
            <a:br>
              <a:rPr lang="en-US" altLang="ja-JP" sz="3200" b="1" kern="0" dirty="0">
                <a:effectLst/>
                <a:latin typeface="BIZ UDゴシック" panose="020B0400000000000000" pitchFamily="49" charset="-128"/>
                <a:cs typeface="Times New Roman" panose="02020603050405020304" pitchFamily="18" charset="0"/>
              </a:rPr>
            </a:br>
            <a:r>
              <a:rPr lang="ja-JP" altLang="en-US" sz="3200" b="1" kern="0" dirty="0">
                <a:effectLst/>
                <a:latin typeface="BIZ UDゴシック" panose="020B0400000000000000" pitchFamily="49" charset="-128"/>
                <a:cs typeface="Times New Roman" panose="02020603050405020304" pitchFamily="18" charset="0"/>
              </a:rPr>
              <a:t>○　平成</a:t>
            </a:r>
            <a:r>
              <a:rPr lang="en-US" altLang="ja-JP" sz="3200" b="1" kern="0" dirty="0">
                <a:effectLst/>
                <a:latin typeface="BIZ UDゴシック" panose="020B0400000000000000" pitchFamily="49" charset="-128"/>
                <a:cs typeface="Times New Roman" panose="02020603050405020304" pitchFamily="18" charset="0"/>
              </a:rPr>
              <a:t>19</a:t>
            </a:r>
            <a:r>
              <a:rPr lang="ja-JP" sz="3200" b="1" kern="0" dirty="0">
                <a:effectLst/>
                <a:latin typeface="BIZ UDゴシック" panose="020B0400000000000000" pitchFamily="49" charset="-128"/>
                <a:cs typeface="Times New Roman" panose="02020603050405020304" pitchFamily="18" charset="0"/>
              </a:rPr>
              <a:t>年</a:t>
            </a:r>
            <a:r>
              <a:rPr lang="ja-JP" altLang="en-US" sz="3200" b="1" kern="0" dirty="0">
                <a:effectLst/>
                <a:latin typeface="BIZ UDゴシック" panose="020B0400000000000000" pitchFamily="49" charset="-128"/>
                <a:cs typeface="Times New Roman" panose="02020603050405020304" pitchFamily="18" charset="0"/>
              </a:rPr>
              <a:t>　</a:t>
            </a:r>
            <a:r>
              <a:rPr lang="ja-JP" sz="3200" b="1" kern="0" dirty="0">
                <a:effectLst/>
                <a:latin typeface="BIZ UDゴシック" panose="020B0400000000000000" pitchFamily="49" charset="-128"/>
                <a:cs typeface="Times New Roman" panose="02020603050405020304" pitchFamily="18" charset="0"/>
              </a:rPr>
              <a:t>自殺総合対策大綱の策定</a:t>
            </a:r>
            <a:br>
              <a:rPr lang="en-US" altLang="ja-JP" sz="3200" b="1" kern="0" dirty="0">
                <a:effectLst/>
                <a:latin typeface="BIZ UDゴシック" panose="020B0400000000000000" pitchFamily="49" charset="-128"/>
                <a:cs typeface="Times New Roman" panose="02020603050405020304" pitchFamily="18" charset="0"/>
              </a:rPr>
            </a:br>
            <a:r>
              <a:rPr lang="ja-JP" altLang="en-US" sz="3200" b="1" kern="0" dirty="0">
                <a:effectLst/>
                <a:latin typeface="BIZ UDゴシック" panose="020B0400000000000000" pitchFamily="49" charset="-128"/>
                <a:cs typeface="Times New Roman" panose="02020603050405020304" pitchFamily="18" charset="0"/>
              </a:rPr>
              <a:t>○　平成</a:t>
            </a:r>
            <a:r>
              <a:rPr lang="en-US" altLang="ja-JP" sz="3200" b="1" kern="0" dirty="0">
                <a:effectLst/>
                <a:latin typeface="BIZ UDゴシック" panose="020B0400000000000000" pitchFamily="49" charset="-128"/>
                <a:cs typeface="Times New Roman" panose="02020603050405020304" pitchFamily="18" charset="0"/>
              </a:rPr>
              <a:t>24</a:t>
            </a:r>
            <a:r>
              <a:rPr lang="ja-JP" sz="3200" b="1" kern="0" dirty="0">
                <a:effectLst/>
                <a:latin typeface="BIZ UDゴシック" panose="020B0400000000000000" pitchFamily="49" charset="-128"/>
                <a:cs typeface="Times New Roman" panose="02020603050405020304" pitchFamily="18" charset="0"/>
              </a:rPr>
              <a:t>年</a:t>
            </a:r>
            <a:r>
              <a:rPr lang="ja-JP" altLang="en-US" sz="3200" b="1" kern="0" dirty="0">
                <a:effectLst/>
                <a:latin typeface="BIZ UDゴシック" panose="020B0400000000000000" pitchFamily="49" charset="-128"/>
                <a:cs typeface="Times New Roman" panose="02020603050405020304" pitchFamily="18" charset="0"/>
              </a:rPr>
              <a:t>　自</a:t>
            </a:r>
            <a:r>
              <a:rPr lang="ja-JP" sz="3200" b="1" kern="0" dirty="0">
                <a:effectLst/>
                <a:latin typeface="BIZ UDゴシック" panose="020B0400000000000000" pitchFamily="49" charset="-128"/>
                <a:cs typeface="Times New Roman" panose="02020603050405020304" pitchFamily="18" charset="0"/>
              </a:rPr>
              <a:t>殺総合対策大綱の見直し</a:t>
            </a:r>
            <a:br>
              <a:rPr lang="en-US" altLang="ja-JP" sz="3200" b="1" kern="0" dirty="0">
                <a:effectLst/>
                <a:latin typeface="BIZ UDゴシック" panose="020B0400000000000000" pitchFamily="49" charset="-128"/>
                <a:cs typeface="Times New Roman" panose="02020603050405020304" pitchFamily="18" charset="0"/>
              </a:rPr>
            </a:br>
            <a:r>
              <a:rPr lang="ja-JP" altLang="en-US" sz="3200" b="1" kern="0" dirty="0">
                <a:latin typeface="BIZ UDゴシック" panose="020B0400000000000000" pitchFamily="49" charset="-128"/>
                <a:cs typeface="Times New Roman" panose="02020603050405020304" pitchFamily="18" charset="0"/>
              </a:rPr>
              <a:t>○　平成</a:t>
            </a:r>
            <a:r>
              <a:rPr lang="en-US" altLang="ja-JP" sz="3200" b="1" kern="0" dirty="0">
                <a:latin typeface="BIZ UDゴシック" panose="020B0400000000000000" pitchFamily="49" charset="-128"/>
                <a:cs typeface="Times New Roman" panose="02020603050405020304" pitchFamily="18" charset="0"/>
              </a:rPr>
              <a:t>28</a:t>
            </a:r>
            <a:r>
              <a:rPr lang="ja-JP" altLang="ja-JP" sz="3200" b="1" kern="0" dirty="0">
                <a:latin typeface="BIZ UDゴシック" panose="020B0400000000000000" pitchFamily="49" charset="-128"/>
                <a:cs typeface="Times New Roman" panose="02020603050405020304" pitchFamily="18" charset="0"/>
              </a:rPr>
              <a:t>年</a:t>
            </a:r>
            <a:r>
              <a:rPr lang="ja-JP" altLang="en-US" sz="3200" b="1" kern="0" dirty="0">
                <a:latin typeface="BIZ UDゴシック" panose="020B0400000000000000" pitchFamily="49" charset="-128"/>
                <a:cs typeface="Times New Roman" panose="02020603050405020304" pitchFamily="18" charset="0"/>
              </a:rPr>
              <a:t>　</a:t>
            </a:r>
            <a:r>
              <a:rPr lang="ja-JP" altLang="ja-JP" sz="3200" b="1" kern="0" dirty="0">
                <a:latin typeface="BIZ UDゴシック" panose="020B0400000000000000" pitchFamily="49" charset="-128"/>
                <a:cs typeface="Times New Roman" panose="02020603050405020304" pitchFamily="18" charset="0"/>
              </a:rPr>
              <a:t>自殺対策基本法の一部を改正</a:t>
            </a:r>
            <a:br>
              <a:rPr lang="en-US" altLang="ja-JP" sz="3200" b="1" kern="0" dirty="0">
                <a:latin typeface="BIZ UDゴシック" panose="020B0400000000000000" pitchFamily="49" charset="-128"/>
                <a:cs typeface="Times New Roman" panose="02020603050405020304" pitchFamily="18" charset="0"/>
              </a:rPr>
            </a:br>
            <a:r>
              <a:rPr lang="ja-JP" altLang="en-US" sz="3200" b="1" kern="0" dirty="0">
                <a:latin typeface="BIZ UDゴシック" panose="020B0400000000000000" pitchFamily="49" charset="-128"/>
                <a:cs typeface="Times New Roman" panose="02020603050405020304" pitchFamily="18" charset="0"/>
              </a:rPr>
              <a:t>　　　　 　　　</a:t>
            </a:r>
            <a:r>
              <a:rPr lang="en-US" altLang="ja-JP" sz="2400" b="1" kern="0" dirty="0">
                <a:latin typeface="BIZ UDゴシック" panose="020B0400000000000000" pitchFamily="49" charset="-128"/>
                <a:cs typeface="Times New Roman" panose="02020603050405020304" pitchFamily="18" charset="0"/>
              </a:rPr>
              <a:t>※</a:t>
            </a:r>
            <a:r>
              <a:rPr lang="ja-JP" altLang="en-US" sz="2400" b="1" kern="0" dirty="0">
                <a:latin typeface="BIZ UDゴシック" panose="020B0400000000000000" pitchFamily="49" charset="-128"/>
                <a:cs typeface="Times New Roman" panose="02020603050405020304" pitchFamily="18" charset="0"/>
              </a:rPr>
              <a:t>　ＳＯＳの出し方に関する教育の重視</a:t>
            </a:r>
            <a:br>
              <a:rPr lang="en-US" altLang="ja-JP" sz="3200" b="1" kern="0" dirty="0">
                <a:latin typeface="BIZ UDゴシック" panose="020B0400000000000000" pitchFamily="49" charset="-128"/>
                <a:cs typeface="Times New Roman" panose="02020603050405020304" pitchFamily="18" charset="0"/>
              </a:rPr>
            </a:br>
            <a:r>
              <a:rPr lang="ja-JP" altLang="en-US" sz="3200" b="1" kern="0" dirty="0">
                <a:latin typeface="BIZ UDゴシック" panose="020B0400000000000000" pitchFamily="49" charset="-128"/>
                <a:cs typeface="Times New Roman" panose="02020603050405020304" pitchFamily="18" charset="0"/>
              </a:rPr>
              <a:t>○　令和４</a:t>
            </a:r>
            <a:r>
              <a:rPr lang="ja-JP" altLang="ja-JP" sz="3200" b="1" kern="0" dirty="0">
                <a:latin typeface="BIZ UDゴシック" panose="020B0400000000000000" pitchFamily="49" charset="-128"/>
                <a:cs typeface="Times New Roman" panose="02020603050405020304" pitchFamily="18" charset="0"/>
              </a:rPr>
              <a:t>年</a:t>
            </a:r>
            <a:r>
              <a:rPr lang="ja-JP" altLang="en-US" sz="3200" b="1" kern="0" dirty="0">
                <a:latin typeface="BIZ UDゴシック" panose="020B0400000000000000" pitchFamily="49" charset="-128"/>
                <a:cs typeface="Times New Roman" panose="02020603050405020304" pitchFamily="18" charset="0"/>
              </a:rPr>
              <a:t>　</a:t>
            </a:r>
            <a:r>
              <a:rPr lang="ja-JP" altLang="ja-JP" sz="3200" b="1" kern="0" dirty="0">
                <a:latin typeface="BIZ UDゴシック" panose="020B0400000000000000" pitchFamily="49" charset="-128"/>
                <a:cs typeface="Times New Roman" panose="02020603050405020304" pitchFamily="18" charset="0"/>
              </a:rPr>
              <a:t>新たな自殺総合対策大綱の策定</a:t>
            </a:r>
            <a:br>
              <a:rPr lang="en-US" altLang="ja-JP" sz="3200" b="1" kern="0" dirty="0">
                <a:solidFill>
                  <a:srgbClr val="0000FF"/>
                </a:solidFill>
                <a:latin typeface="BIZ UDゴシック" panose="020B0400000000000000" pitchFamily="49" charset="-128"/>
                <a:cs typeface="Times New Roman" panose="02020603050405020304" pitchFamily="18" charset="0"/>
              </a:rPr>
            </a:br>
            <a:r>
              <a:rPr lang="ja-JP" altLang="en-US" sz="3200" b="1" kern="0" dirty="0">
                <a:latin typeface="BIZ UDゴシック" panose="020B0400000000000000" pitchFamily="49" charset="-128"/>
                <a:cs typeface="Times New Roman" panose="02020603050405020304" pitchFamily="18" charset="0"/>
              </a:rPr>
              <a:t>○</a:t>
            </a:r>
            <a:r>
              <a:rPr lang="ja-JP" altLang="en-US" sz="3200" b="1" kern="0" dirty="0">
                <a:solidFill>
                  <a:srgbClr val="0000FF"/>
                </a:solidFill>
                <a:latin typeface="BIZ UDゴシック" panose="020B0400000000000000" pitchFamily="49" charset="-128"/>
                <a:cs typeface="Times New Roman" panose="02020603050405020304" pitchFamily="18" charset="0"/>
              </a:rPr>
              <a:t>　令和７年　自殺対策基本法の一部を改正</a:t>
            </a:r>
            <a:r>
              <a:rPr lang="ja-JP" altLang="en-US" sz="3200" b="1" kern="0" dirty="0">
                <a:solidFill>
                  <a:srgbClr val="0000FF"/>
                </a:solidFill>
                <a:effectLst/>
                <a:latin typeface="BIZ UDゴシック" panose="020B0400000000000000" pitchFamily="49" charset="-128"/>
                <a:cs typeface="Times New Roman" panose="02020603050405020304" pitchFamily="18" charset="0"/>
              </a:rPr>
              <a:t>　</a:t>
            </a:r>
            <a:r>
              <a:rPr lang="ja-JP" altLang="en-US" sz="2800" b="1" kern="0" dirty="0">
                <a:solidFill>
                  <a:srgbClr val="0000FF"/>
                </a:solidFill>
                <a:effectLst/>
                <a:latin typeface="BIZ UDゴシック" panose="020B0400000000000000" pitchFamily="49" charset="-128"/>
                <a:cs typeface="Times New Roman" panose="02020603050405020304" pitchFamily="18" charset="0"/>
              </a:rPr>
              <a:t>　</a:t>
            </a:r>
            <a:r>
              <a:rPr lang="ja-JP" altLang="en-US" sz="2400" b="1" kern="0" dirty="0">
                <a:solidFill>
                  <a:srgbClr val="0000FF"/>
                </a:solidFill>
                <a:effectLst/>
                <a:latin typeface="BIZ UDゴシック" panose="020B0400000000000000" pitchFamily="49" charset="-128"/>
                <a:cs typeface="Times New Roman" panose="02020603050405020304" pitchFamily="18" charset="0"/>
              </a:rPr>
              <a:t>　　　　　　　　　　　　　　　　　</a:t>
            </a:r>
            <a:endParaRPr lang="ja-JP" sz="2400" kern="100" dirty="0">
              <a:solidFill>
                <a:srgbClr val="0000FF"/>
              </a:solidFill>
              <a:effectLst/>
              <a:latin typeface="BIZ UDゴシック" panose="020B0400000000000000" pitchFamily="49" charset="-128"/>
              <a:cs typeface="Times New Roman" panose="02020603050405020304" pitchFamily="18" charset="0"/>
            </a:endParaRPr>
          </a:p>
        </p:txBody>
      </p:sp>
      <p:sp>
        <p:nvSpPr>
          <p:cNvPr id="7" name="角丸四角形 5">
            <a:extLst>
              <a:ext uri="{FF2B5EF4-FFF2-40B4-BE49-F238E27FC236}">
                <a16:creationId xmlns:a16="http://schemas.microsoft.com/office/drawing/2014/main" id="{91A77B96-39A1-44EC-B366-CA48315D24F9}"/>
              </a:ext>
            </a:extLst>
          </p:cNvPr>
          <p:cNvSpPr/>
          <p:nvPr/>
        </p:nvSpPr>
        <p:spPr>
          <a:xfrm>
            <a:off x="275896" y="312294"/>
            <a:ext cx="8171538" cy="769466"/>
          </a:xfrm>
          <a:prstGeom prst="roundRect">
            <a:avLst>
              <a:gd name="adj" fmla="val 50000"/>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b="1" dirty="0">
                <a:ln w="10160">
                  <a:noFill/>
                  <a:prstDash val="solid"/>
                </a:ln>
                <a:solidFill>
                  <a:srgbClr val="FFFFFF"/>
                </a:solidFill>
                <a:effectLst>
                  <a:outerShdw blurRad="38100" dist="22860" dir="5400000" algn="tl" rotWithShape="0">
                    <a:srgbClr val="000000">
                      <a:alpha val="30000"/>
                    </a:srgbClr>
                  </a:outerShdw>
                </a:effectLst>
                <a:latin typeface="BIZ UDゴシック" panose="020B0400000000000000" pitchFamily="49" charset="-128"/>
                <a:ea typeface="BIZ UDゴシック" panose="020B0400000000000000" pitchFamily="49" charset="-128"/>
              </a:rPr>
              <a:t>２　自殺予防教育に係る法律等について</a:t>
            </a:r>
          </a:p>
        </p:txBody>
      </p:sp>
      <p:pic>
        <p:nvPicPr>
          <p:cNvPr id="6" name="Picture 2">
            <a:extLst>
              <a:ext uri="{FF2B5EF4-FFF2-40B4-BE49-F238E27FC236}">
                <a16:creationId xmlns:a16="http://schemas.microsoft.com/office/drawing/2014/main" id="{826DE5DA-7973-4537-9373-0DBC56BBD1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8273" y="1114425"/>
            <a:ext cx="1783205" cy="178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86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3777" y="242462"/>
            <a:ext cx="8314628" cy="1224970"/>
          </a:xfrm>
          <a:solidFill>
            <a:srgbClr val="CCFFFF"/>
          </a:solidFill>
        </p:spPr>
        <p:txBody>
          <a:bodyPr>
            <a:normAutofit fontScale="90000"/>
          </a:bodyPr>
          <a:lstStyle/>
          <a:p>
            <a:r>
              <a:rPr kumimoji="1" lang="ja-JP" altLang="en-US" sz="3600" b="1" dirty="0">
                <a:latin typeface="BIZ UDゴシック" panose="020B0400000000000000" pitchFamily="49" charset="-128"/>
                <a:ea typeface="BIZ UDゴシック" panose="020B0400000000000000" pitchFamily="49" charset="-128"/>
              </a:rPr>
              <a:t>　自殺予防教育は</a:t>
            </a:r>
            <a:br>
              <a:rPr kumimoji="1" lang="en-US" altLang="ja-JP" sz="3600" b="1" dirty="0">
                <a:latin typeface="BIZ UDゴシック" panose="020B0400000000000000" pitchFamily="49" charset="-128"/>
                <a:ea typeface="BIZ UDゴシック" panose="020B0400000000000000" pitchFamily="49" charset="-128"/>
              </a:rPr>
            </a:br>
            <a:r>
              <a:rPr kumimoji="1" lang="ja-JP" altLang="en-US" sz="3600" b="1" dirty="0">
                <a:latin typeface="BIZ UDゴシック" panose="020B0400000000000000" pitchFamily="49" charset="-128"/>
                <a:ea typeface="BIZ UDゴシック" panose="020B0400000000000000" pitchFamily="49" charset="-128"/>
              </a:rPr>
              <a:t>　「ＳＯＳの出し方</a:t>
            </a:r>
            <a:r>
              <a:rPr lang="ja-JP" altLang="en-US" sz="3600" b="1" dirty="0">
                <a:latin typeface="BIZ UDゴシック" panose="020B0400000000000000" pitchFamily="49" charset="-128"/>
                <a:ea typeface="BIZ UDゴシック" panose="020B0400000000000000" pitchFamily="49" charset="-128"/>
              </a:rPr>
              <a:t>に</a:t>
            </a:r>
            <a:r>
              <a:rPr kumimoji="1" lang="ja-JP" altLang="en-US" sz="3600" b="1" dirty="0">
                <a:latin typeface="BIZ UDゴシック" panose="020B0400000000000000" pitchFamily="49" charset="-128"/>
                <a:ea typeface="BIZ UDゴシック" panose="020B0400000000000000" pitchFamily="49" charset="-128"/>
              </a:rPr>
              <a:t>関する教育」を</a:t>
            </a:r>
            <a:r>
              <a:rPr lang="ja-JP" altLang="en-US" sz="3600" b="1" dirty="0">
                <a:latin typeface="BIZ UDゴシック" panose="020B0400000000000000" pitchFamily="49" charset="-128"/>
                <a:ea typeface="BIZ UDゴシック" panose="020B0400000000000000" pitchFamily="49" charset="-128"/>
              </a:rPr>
              <a:t>重視</a:t>
            </a:r>
            <a:endParaRPr kumimoji="1" lang="ja-JP" altLang="en-US" sz="3600" b="1" dirty="0">
              <a:latin typeface="BIZ UDゴシック" panose="020B0400000000000000" pitchFamily="49" charset="-128"/>
              <a:ea typeface="BIZ UDゴシック" panose="020B0400000000000000" pitchFamily="49" charset="-128"/>
            </a:endParaRPr>
          </a:p>
        </p:txBody>
      </p:sp>
      <p:sp>
        <p:nvSpPr>
          <p:cNvPr id="5" name="テキスト ボックス 2"/>
          <p:cNvSpPr txBox="1">
            <a:spLocks noGrp="1" noChangeArrowheads="1"/>
          </p:cNvSpPr>
          <p:nvPr>
            <p:ph idx="1"/>
          </p:nvPr>
        </p:nvSpPr>
        <p:spPr bwMode="auto">
          <a:xfrm>
            <a:off x="279826" y="2366642"/>
            <a:ext cx="8584348" cy="3984763"/>
          </a:xfrm>
          <a:prstGeom prst="rect">
            <a:avLst/>
          </a:prstGeom>
          <a:solidFill>
            <a:schemeClr val="accent4">
              <a:lumMod val="20000"/>
              <a:lumOff val="80000"/>
            </a:schemeClr>
          </a:solidFill>
          <a:ln w="9525">
            <a:noFill/>
            <a:miter lim="800000"/>
            <a:headEnd/>
            <a:tailEnd/>
          </a:ln>
        </p:spPr>
        <p:txBody>
          <a:bodyPr rot="0" vert="horz" wrap="square" lIns="91440" tIns="144000" rIns="91440" bIns="45720" anchor="t" anchorCtr="0">
            <a:noAutofit/>
          </a:bodyPr>
          <a:lstStyle/>
          <a:p>
            <a:pPr marL="0" indent="0">
              <a:lnSpc>
                <a:spcPct val="100000"/>
              </a:lnSpc>
              <a:spcAft>
                <a:spcPts val="0"/>
              </a:spcAft>
              <a:buNone/>
            </a:pP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ア　児童生徒が命の大切さを実感できる教育</a:t>
            </a:r>
          </a:p>
          <a:p>
            <a:pPr marL="0" indent="0">
              <a:lnSpc>
                <a:spcPct val="100000"/>
              </a:lnSpc>
              <a:spcAft>
                <a:spcPts val="0"/>
              </a:spcAft>
              <a:buNone/>
            </a:pPr>
            <a:endParaRPr lang="en-US" alt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indent="0">
              <a:lnSpc>
                <a:spcPct val="100000"/>
              </a:lnSpc>
              <a:spcAft>
                <a:spcPts val="0"/>
              </a:spcAft>
              <a:buNone/>
            </a:pP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イ　社会において直面する可能性のある様々な</a:t>
            </a:r>
            <a:endParaRPr lang="en-US" alt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indent="0">
              <a:lnSpc>
                <a:spcPct val="100000"/>
              </a:lnSpc>
              <a:spcAft>
                <a:spcPts val="0"/>
              </a:spcAft>
              <a:buNone/>
            </a:pPr>
            <a:r>
              <a:rPr lang="ja-JP" altLang="en-US"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困難・ストレスへの対処方法を身に</a:t>
            </a:r>
            <a:r>
              <a:rPr lang="ja-JP" sz="3000" b="1" kern="100" dirty="0" err="1">
                <a:effectLst/>
                <a:latin typeface="BIZ UDゴシック" panose="020B0400000000000000" pitchFamily="49" charset="-128"/>
                <a:ea typeface="BIZ UDゴシック" panose="020B0400000000000000" pitchFamily="49" charset="-128"/>
                <a:cs typeface="Times New Roman" panose="02020603050405020304" pitchFamily="18" charset="0"/>
              </a:rPr>
              <a:t>付けるた</a:t>
            </a:r>
            <a:endParaRPr lang="en-US" alt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indent="0">
              <a:lnSpc>
                <a:spcPct val="100000"/>
              </a:lnSpc>
              <a:spcAft>
                <a:spcPts val="0"/>
              </a:spcAft>
              <a:buNone/>
            </a:pPr>
            <a:r>
              <a:rPr lang="ja-JP" altLang="en-US"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sz="3000" b="1" kern="100" dirty="0" err="1">
                <a:effectLst/>
                <a:latin typeface="BIZ UDゴシック" panose="020B0400000000000000" pitchFamily="49" charset="-128"/>
                <a:ea typeface="BIZ UDゴシック" panose="020B0400000000000000" pitchFamily="49" charset="-128"/>
                <a:cs typeface="Times New Roman" panose="02020603050405020304" pitchFamily="18" charset="0"/>
              </a:rPr>
              <a:t>めの</a:t>
            </a: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教育（</a:t>
            </a:r>
            <a:r>
              <a:rPr lang="ja-JP" altLang="en-US"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ＳＯＳ</a:t>
            </a:r>
            <a:r>
              <a:rPr lang="ja-JP"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の出し方に関する教育</a:t>
            </a: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a:t>
            </a:r>
          </a:p>
          <a:p>
            <a:pPr marL="0" indent="0">
              <a:lnSpc>
                <a:spcPct val="100000"/>
              </a:lnSpc>
              <a:spcAft>
                <a:spcPts val="0"/>
              </a:spcAft>
              <a:buNone/>
            </a:pPr>
            <a:endParaRPr lang="en-US" alt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0" indent="0">
              <a:lnSpc>
                <a:spcPct val="100000"/>
              </a:lnSpc>
              <a:spcAft>
                <a:spcPts val="0"/>
              </a:spcAft>
              <a:buNone/>
            </a:pP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ウ　心の健康の保持に係る教育</a:t>
            </a:r>
          </a:p>
        </p:txBody>
      </p:sp>
      <p:sp>
        <p:nvSpPr>
          <p:cNvPr id="6" name="正方形/長方形 5"/>
          <p:cNvSpPr/>
          <p:nvPr/>
        </p:nvSpPr>
        <p:spPr>
          <a:xfrm>
            <a:off x="393776" y="1637184"/>
            <a:ext cx="8750224" cy="646331"/>
          </a:xfrm>
          <a:prstGeom prst="rect">
            <a:avLst/>
          </a:prstGeom>
        </p:spPr>
        <p:txBody>
          <a:bodyPr wrap="square">
            <a:spAutoFit/>
          </a:bodyPr>
          <a:lstStyle/>
          <a:p>
            <a:r>
              <a:rPr lang="ja-JP" altLang="en-US" sz="3600" b="1" dirty="0">
                <a:solidFill>
                  <a:schemeClr val="accent5">
                    <a:lumMod val="75000"/>
                  </a:schemeClr>
                </a:solidFill>
                <a:ea typeface="BIZ UDゴシック" panose="020B0400000000000000" pitchFamily="49" charset="-128"/>
              </a:rPr>
              <a:t>新たな</a:t>
            </a:r>
            <a:r>
              <a:rPr lang="ja-JP" altLang="ja-JP" sz="3600" b="1" dirty="0">
                <a:solidFill>
                  <a:schemeClr val="accent5">
                    <a:lumMod val="75000"/>
                  </a:schemeClr>
                </a:solidFill>
                <a:ea typeface="BIZ UDゴシック" panose="020B0400000000000000" pitchFamily="49" charset="-128"/>
              </a:rPr>
              <a:t>自殺</a:t>
            </a:r>
            <a:r>
              <a:rPr lang="ja-JP" altLang="en-US" sz="3600" b="1" dirty="0">
                <a:solidFill>
                  <a:schemeClr val="accent5">
                    <a:lumMod val="75000"/>
                  </a:schemeClr>
                </a:solidFill>
                <a:ea typeface="BIZ UDゴシック" panose="020B0400000000000000" pitchFamily="49" charset="-128"/>
              </a:rPr>
              <a:t>総合対策大綱（Ｒ４）</a:t>
            </a:r>
            <a:r>
              <a:rPr lang="en-US" altLang="ja-JP" sz="3600" b="1" dirty="0">
                <a:solidFill>
                  <a:schemeClr val="accent5">
                    <a:lumMod val="75000"/>
                  </a:schemeClr>
                </a:solidFill>
                <a:ea typeface="BIZ UDゴシック" panose="020B0400000000000000" pitchFamily="49" charset="-128"/>
              </a:rPr>
              <a:t>p.40</a:t>
            </a:r>
            <a:endParaRPr lang="ja-JP" altLang="en-US" sz="3600" b="1" dirty="0">
              <a:solidFill>
                <a:schemeClr val="accent5">
                  <a:lumMod val="75000"/>
                </a:schemeClr>
              </a:solidFill>
              <a:ea typeface="BIZ UDゴシック" panose="020B0400000000000000" pitchFamily="49" charset="-128"/>
            </a:endParaRPr>
          </a:p>
        </p:txBody>
      </p:sp>
    </p:spTree>
    <p:extLst>
      <p:ext uri="{BB962C8B-B14F-4D97-AF65-F5344CB8AC3E}">
        <p14:creationId xmlns:p14="http://schemas.microsoft.com/office/powerpoint/2010/main" val="221722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p:txBody>
          <a:bodyPr/>
          <a:lstStyle/>
          <a:p>
            <a:endParaRPr kumimoji="1" lang="ja-JP" altLang="en-US"/>
          </a:p>
        </p:txBody>
      </p:sp>
      <p:sp>
        <p:nvSpPr>
          <p:cNvPr id="5" name="テキスト ボックス 2"/>
          <p:cNvSpPr txBox="1">
            <a:spLocks noChangeArrowheads="1"/>
          </p:cNvSpPr>
          <p:nvPr/>
        </p:nvSpPr>
        <p:spPr bwMode="auto">
          <a:xfrm>
            <a:off x="265041" y="1015076"/>
            <a:ext cx="8613915" cy="5741717"/>
          </a:xfrm>
          <a:prstGeom prst="rect">
            <a:avLst/>
          </a:prstGeom>
          <a:solidFill>
            <a:schemeClr val="accent4">
              <a:lumMod val="20000"/>
              <a:lumOff val="80000"/>
            </a:schemeClr>
          </a:solidFill>
          <a:ln w="9525">
            <a:noFill/>
            <a:miter lim="800000"/>
            <a:headEnd/>
            <a:tailEnd/>
          </a:ln>
        </p:spPr>
        <p:txBody>
          <a:bodyPr rot="0" vert="horz" wrap="square" lIns="91440" tIns="45720" rIns="91440" bIns="45720" anchor="t" anchorCtr="0">
            <a:noAutofit/>
          </a:bodyPr>
          <a:lstStyle/>
          <a:p>
            <a:pPr marL="161290" indent="-152400">
              <a:spcAft>
                <a:spcPts val="0"/>
              </a:spcAft>
            </a:pPr>
            <a:r>
              <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ＳＯＳの出し方を教えるだけではなく、子ど</a:t>
            </a:r>
            <a:endParaRPr lang="en-US" alt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61290" indent="-152400">
              <a:spcAft>
                <a:spcPts val="0"/>
              </a:spcAft>
            </a:pPr>
            <a:r>
              <a:rPr lang="ja-JP" altLang="en-US" sz="30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もが</a:t>
            </a:r>
            <a:r>
              <a:rPr lang="ja-JP" altLang="en-US"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ＳＯＳを出しやすい環境を整える。</a:t>
            </a:r>
            <a:endParaRPr lang="en-US" alt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61290" indent="-152400">
              <a:spcAft>
                <a:spcPts val="0"/>
              </a:spcAft>
            </a:pPr>
            <a:r>
              <a:rPr lang="ja-JP" altLang="en-US" sz="30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子どもの</a:t>
            </a:r>
            <a:r>
              <a:rPr lang="ja-JP" altLang="en-US"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ＳＯＳを察知</a:t>
            </a:r>
            <a:r>
              <a:rPr lang="ja-JP" altLang="en-US"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し、それを</a:t>
            </a:r>
            <a:r>
              <a:rPr lang="ja-JP" altLang="en-US"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受け止めて</a:t>
            </a:r>
            <a:endParaRPr lang="en-US" altLang="ja-JP"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61290" indent="-152400">
              <a:spcAft>
                <a:spcPts val="0"/>
              </a:spcAft>
            </a:pPr>
            <a:r>
              <a:rPr lang="ja-JP" altLang="en-US" sz="3000" b="1" kern="100" dirty="0">
                <a:solidFill>
                  <a:srgbClr val="0000FF"/>
                </a:solidFill>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3000" b="1" kern="100" dirty="0">
                <a:solidFill>
                  <a:srgbClr val="0000FF"/>
                </a:solidFill>
                <a:effectLst/>
                <a:latin typeface="BIZ UDゴシック" panose="020B0400000000000000" pitchFamily="49" charset="-128"/>
                <a:ea typeface="BIZ UDゴシック" panose="020B0400000000000000" pitchFamily="49" charset="-128"/>
                <a:cs typeface="Times New Roman" panose="02020603050405020304" pitchFamily="18" charset="0"/>
              </a:rPr>
              <a:t>適切な支援につなげる。</a:t>
            </a:r>
            <a:endParaRPr lang="en-US" alt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marL="161290" indent="-152400">
              <a:spcAft>
                <a:spcPts val="0"/>
              </a:spcAft>
            </a:pPr>
            <a:r>
              <a:rPr lang="ja-JP" altLang="en-US" sz="3000" b="1"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遺児等に対するケアも含め教育相談を担当す</a:t>
            </a:r>
            <a:endParaRPr lang="en-US" altLang="ja-JP" sz="3000" b="1" i="0" u="none" strike="noStrike" baseline="0" dirty="0">
              <a:solidFill>
                <a:srgbClr val="000000"/>
              </a:solidFill>
              <a:latin typeface="BIZ UDゴシック" panose="020B0400000000000000" pitchFamily="49" charset="-128"/>
              <a:ea typeface="BIZ UDゴシック" panose="020B0400000000000000" pitchFamily="49" charset="-128"/>
            </a:endParaRPr>
          </a:p>
          <a:p>
            <a:pPr marL="161290" indent="-152400">
              <a:spcAft>
                <a:spcPts val="0"/>
              </a:spcAft>
            </a:pPr>
            <a:r>
              <a:rPr lang="ja-JP" altLang="en-US" sz="3000" b="1" dirty="0">
                <a:solidFill>
                  <a:srgbClr val="000000"/>
                </a:solidFill>
                <a:latin typeface="BIZ UDゴシック" panose="020B0400000000000000" pitchFamily="49" charset="-128"/>
                <a:ea typeface="BIZ UDゴシック" panose="020B0400000000000000" pitchFamily="49" charset="-128"/>
              </a:rPr>
              <a:t>　</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る</a:t>
            </a:r>
            <a:r>
              <a:rPr lang="ja-JP" altLang="en-US" sz="3000" b="1" i="0" u="none" strike="noStrike" baseline="0" dirty="0">
                <a:solidFill>
                  <a:srgbClr val="0000FF"/>
                </a:solidFill>
                <a:latin typeface="BIZ UDゴシック" panose="020B0400000000000000" pitchFamily="49" charset="-128"/>
                <a:ea typeface="BIZ UDゴシック" panose="020B0400000000000000" pitchFamily="49" charset="-128"/>
              </a:rPr>
              <a:t>教職員の資質向上のための研修</a:t>
            </a:r>
            <a:r>
              <a:rPr lang="ja-JP" altLang="en-US" sz="3000" b="1" i="0" u="none" strike="noStrike" baseline="0" dirty="0">
                <a:latin typeface="BIZ UDゴシック" panose="020B0400000000000000" pitchFamily="49" charset="-128"/>
                <a:ea typeface="BIZ UDゴシック" panose="020B0400000000000000" pitchFamily="49" charset="-128"/>
              </a:rPr>
              <a:t>を実施する。</a:t>
            </a:r>
            <a:endParaRPr lang="en-US" altLang="ja-JP" sz="3000" b="1" i="0" u="none" strike="noStrike" baseline="0" dirty="0">
              <a:latin typeface="BIZ UDゴシック" panose="020B0400000000000000" pitchFamily="49" charset="-128"/>
              <a:ea typeface="BIZ UDゴシック" panose="020B0400000000000000" pitchFamily="49" charset="-128"/>
            </a:endParaRPr>
          </a:p>
          <a:p>
            <a:pPr marL="161290" indent="-152400">
              <a:spcAft>
                <a:spcPts val="0"/>
              </a:spcAft>
            </a:pPr>
            <a:r>
              <a:rPr lang="ja-JP" altLang="en-US" sz="3000" b="1" dirty="0">
                <a:latin typeface="BIZ UDゴシック" panose="020B0400000000000000" pitchFamily="49" charset="-128"/>
                <a:ea typeface="BIZ UDゴシック" panose="020B0400000000000000" pitchFamily="49" charset="-128"/>
              </a:rPr>
              <a:t>○</a:t>
            </a:r>
            <a:r>
              <a:rPr lang="ja-JP" altLang="en-US" sz="3000" b="1" dirty="0">
                <a:solidFill>
                  <a:srgbClr val="0000FF"/>
                </a:solidFill>
                <a:latin typeface="BIZ UDゴシック" panose="020B0400000000000000" pitchFamily="49" charset="-128"/>
                <a:ea typeface="BIZ UDゴシック" panose="020B0400000000000000" pitchFamily="49" charset="-128"/>
              </a:rPr>
              <a:t>　</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自殺念慮の割合等が高いことが指摘されてい</a:t>
            </a:r>
            <a:endParaRPr lang="en-US" altLang="ja-JP" sz="3000" b="1" i="0" u="none" strike="noStrike" baseline="0" dirty="0">
              <a:solidFill>
                <a:srgbClr val="000000"/>
              </a:solidFill>
              <a:latin typeface="BIZ UDゴシック" panose="020B0400000000000000" pitchFamily="49" charset="-128"/>
              <a:ea typeface="BIZ UDゴシック" panose="020B0400000000000000" pitchFamily="49" charset="-128"/>
            </a:endParaRPr>
          </a:p>
          <a:p>
            <a:pPr marL="161290" indent="-152400">
              <a:spcAft>
                <a:spcPts val="0"/>
              </a:spcAft>
            </a:pPr>
            <a:r>
              <a:rPr lang="ja-JP" altLang="en-US" sz="3000" b="1" dirty="0">
                <a:solidFill>
                  <a:srgbClr val="000000"/>
                </a:solidFill>
                <a:latin typeface="BIZ UDゴシック" panose="020B0400000000000000" pitchFamily="49" charset="-128"/>
                <a:ea typeface="BIZ UDゴシック" panose="020B0400000000000000" pitchFamily="49" charset="-128"/>
              </a:rPr>
              <a:t>　</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る</a:t>
            </a:r>
            <a:r>
              <a:rPr lang="ja-JP" altLang="en-US" sz="3000" b="1" i="0" u="none" strike="noStrike" baseline="0" dirty="0">
                <a:solidFill>
                  <a:srgbClr val="0000FF"/>
                </a:solidFill>
                <a:latin typeface="BIZ UDゴシック" panose="020B0400000000000000" pitchFamily="49" charset="-128"/>
                <a:ea typeface="BIZ UDゴシック" panose="020B0400000000000000" pitchFamily="49" charset="-128"/>
              </a:rPr>
              <a:t>性的マイノ</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リティについて、</a:t>
            </a:r>
            <a:r>
              <a:rPr lang="ja-JP" altLang="en-US" sz="3000" b="1" i="0" u="none" strike="noStrike" baseline="0" dirty="0">
                <a:solidFill>
                  <a:srgbClr val="0000FF"/>
                </a:solidFill>
                <a:latin typeface="BIZ UDゴシック" panose="020B0400000000000000" pitchFamily="49" charset="-128"/>
                <a:ea typeface="BIZ UDゴシック" panose="020B0400000000000000" pitchFamily="49" charset="-128"/>
              </a:rPr>
              <a:t>無理解や偏見等</a:t>
            </a:r>
            <a:endParaRPr lang="en-US" altLang="ja-JP" sz="3000" b="1" i="0" u="none" strike="noStrike" baseline="0" dirty="0">
              <a:solidFill>
                <a:srgbClr val="0000FF"/>
              </a:solidFill>
              <a:latin typeface="BIZ UDゴシック" panose="020B0400000000000000" pitchFamily="49" charset="-128"/>
              <a:ea typeface="BIZ UDゴシック" panose="020B0400000000000000" pitchFamily="49" charset="-128"/>
            </a:endParaRPr>
          </a:p>
          <a:p>
            <a:pPr marL="161290" indent="-152400">
              <a:spcAft>
                <a:spcPts val="0"/>
              </a:spcAft>
            </a:pPr>
            <a:r>
              <a:rPr lang="ja-JP" altLang="en-US" sz="3000" b="1" dirty="0">
                <a:solidFill>
                  <a:srgbClr val="0000FF"/>
                </a:solidFill>
                <a:latin typeface="BIZ UDゴシック" panose="020B0400000000000000" pitchFamily="49" charset="-128"/>
                <a:ea typeface="BIZ UDゴシック" panose="020B0400000000000000" pitchFamily="49" charset="-128"/>
              </a:rPr>
              <a:t>　</a:t>
            </a:r>
            <a:r>
              <a:rPr lang="ja-JP" altLang="en-US" sz="3000" b="1" i="0" u="none" strike="noStrike" baseline="0" dirty="0">
                <a:solidFill>
                  <a:srgbClr val="0000FF"/>
                </a:solidFill>
                <a:latin typeface="BIZ UDゴシック" panose="020B0400000000000000" pitchFamily="49" charset="-128"/>
                <a:ea typeface="BIZ UDゴシック" panose="020B0400000000000000" pitchFamily="49" charset="-128"/>
              </a:rPr>
              <a:t>がその背景にある社会的要因の一つ</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であると捉</a:t>
            </a:r>
            <a:endParaRPr lang="en-US" altLang="ja-JP" sz="3000" b="1" i="0" u="none" strike="noStrike" baseline="0" dirty="0">
              <a:solidFill>
                <a:srgbClr val="000000"/>
              </a:solidFill>
              <a:latin typeface="BIZ UDゴシック" panose="020B0400000000000000" pitchFamily="49" charset="-128"/>
              <a:ea typeface="BIZ UDゴシック" panose="020B0400000000000000" pitchFamily="49" charset="-128"/>
            </a:endParaRPr>
          </a:p>
          <a:p>
            <a:pPr marL="161290" indent="-152400">
              <a:spcAft>
                <a:spcPts val="0"/>
              </a:spcAft>
            </a:pPr>
            <a:r>
              <a:rPr lang="ja-JP" altLang="en-US" sz="3000" b="1" dirty="0">
                <a:solidFill>
                  <a:srgbClr val="000000"/>
                </a:solidFill>
                <a:latin typeface="BIZ UDゴシック" panose="020B0400000000000000" pitchFamily="49" charset="-128"/>
                <a:ea typeface="BIZ UDゴシック" panose="020B0400000000000000" pitchFamily="49" charset="-128"/>
              </a:rPr>
              <a:t>　</a:t>
            </a:r>
            <a:r>
              <a:rPr lang="ja-JP" altLang="en-US" sz="3000" b="1" i="0" u="none" strike="noStrike" baseline="0" dirty="0">
                <a:solidFill>
                  <a:srgbClr val="000000"/>
                </a:solidFill>
                <a:latin typeface="BIZ UDゴシック" panose="020B0400000000000000" pitchFamily="49" charset="-128"/>
                <a:ea typeface="BIZ UDゴシック" panose="020B0400000000000000" pitchFamily="49" charset="-128"/>
              </a:rPr>
              <a:t>えて、教職員の理解を促進する。</a:t>
            </a:r>
            <a:endParaRPr lang="ja-JP" sz="3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 name="タイトル 1"/>
          <p:cNvSpPr txBox="1">
            <a:spLocks/>
          </p:cNvSpPr>
          <p:nvPr/>
        </p:nvSpPr>
        <p:spPr>
          <a:xfrm>
            <a:off x="414685" y="101206"/>
            <a:ext cx="8314628" cy="742121"/>
          </a:xfrm>
          <a:prstGeom prst="rect">
            <a:avLst/>
          </a:prstGeom>
          <a:solidFill>
            <a:srgbClr val="CCFFFF"/>
          </a:solidFill>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4400" b="1" dirty="0">
                <a:latin typeface="BIZ UDゴシック" panose="020B0400000000000000" pitchFamily="49" charset="-128"/>
                <a:ea typeface="BIZ UDゴシック" panose="020B0400000000000000" pitchFamily="49" charset="-128"/>
              </a:rPr>
              <a:t>教職員が身に付けておくこと</a:t>
            </a:r>
          </a:p>
        </p:txBody>
      </p:sp>
      <p:sp>
        <p:nvSpPr>
          <p:cNvPr id="2" name="矢印: 上向き折線 1">
            <a:extLst>
              <a:ext uri="{FF2B5EF4-FFF2-40B4-BE49-F238E27FC236}">
                <a16:creationId xmlns:a16="http://schemas.microsoft.com/office/drawing/2014/main" id="{A309704D-5F99-4045-BEDA-34C21CEA20E2}"/>
              </a:ext>
            </a:extLst>
          </p:cNvPr>
          <p:cNvSpPr/>
          <p:nvPr/>
        </p:nvSpPr>
        <p:spPr>
          <a:xfrm rot="5400000">
            <a:off x="3253854" y="5863813"/>
            <a:ext cx="609600" cy="688622"/>
          </a:xfrm>
          <a:prstGeom prst="bentUp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BIZ UDゴシック" panose="020B0400000000000000" pitchFamily="49" charset="-128"/>
            </a:endParaRPr>
          </a:p>
        </p:txBody>
      </p:sp>
      <p:sp>
        <p:nvSpPr>
          <p:cNvPr id="7" name="正方形/長方形 6">
            <a:extLst>
              <a:ext uri="{FF2B5EF4-FFF2-40B4-BE49-F238E27FC236}">
                <a16:creationId xmlns:a16="http://schemas.microsoft.com/office/drawing/2014/main" id="{6045B976-C468-4EA7-94F3-CEDCC41FD09C}"/>
              </a:ext>
            </a:extLst>
          </p:cNvPr>
          <p:cNvSpPr/>
          <p:nvPr/>
        </p:nvSpPr>
        <p:spPr bwMode="auto">
          <a:xfrm>
            <a:off x="3902965" y="5750004"/>
            <a:ext cx="2441391" cy="1107996"/>
          </a:xfrm>
          <a:prstGeom prst="rect">
            <a:avLst/>
          </a:prstGeom>
          <a:noFill/>
        </p:spPr>
        <p:txBody>
          <a:bodyPr wrap="square">
            <a:spAutoFit/>
          </a:bodyPr>
          <a:lstStyle/>
          <a:p>
            <a:pPr algn="ctr">
              <a:defRPr/>
            </a:pPr>
            <a:r>
              <a:rPr lang="en-US" altLang="ja-JP" sz="6600" b="1" spc="300" dirty="0">
                <a:ln w="11430" cmpd="sng">
                  <a:solidFill>
                    <a:srgbClr val="4E67C8">
                      <a:tint val="10000"/>
                    </a:srgbClr>
                  </a:solidFill>
                  <a:prstDash val="solid"/>
                  <a:miter lim="800000"/>
                </a:ln>
                <a:solidFill>
                  <a:srgbClr val="FF0000"/>
                </a:solidFill>
                <a:effectLst>
                  <a:glow rad="45500">
                    <a:srgbClr val="4E67C8">
                      <a:satMod val="220000"/>
                      <a:alpha val="35000"/>
                    </a:srgbClr>
                  </a:glow>
                </a:effectLst>
                <a:latin typeface="HGP創英角ﾎﾟｯﾌﾟ体" panose="040B0A00000000000000" pitchFamily="50" charset="-128"/>
                <a:ea typeface="HGP創英角ﾎﾟｯﾌﾟ体" panose="040B0A00000000000000" pitchFamily="50" charset="-128"/>
              </a:rPr>
              <a:t>M</a:t>
            </a:r>
            <a:r>
              <a:rPr lang="en-US" altLang="ja-JP" sz="6600" b="1" spc="300" dirty="0">
                <a:ln w="11430" cmpd="sng">
                  <a:solidFill>
                    <a:srgbClr val="4E67C8">
                      <a:tint val="10000"/>
                    </a:srgbClr>
                  </a:solidFill>
                  <a:prstDash val="solid"/>
                  <a:miter lim="800000"/>
                </a:ln>
                <a:solidFill>
                  <a:srgbClr val="FFC000"/>
                </a:solidFill>
                <a:effectLst>
                  <a:glow rad="45500">
                    <a:srgbClr val="4E67C8">
                      <a:satMod val="220000"/>
                      <a:alpha val="35000"/>
                    </a:srgbClr>
                  </a:glow>
                </a:effectLst>
                <a:latin typeface="HGP創英角ﾎﾟｯﾌﾟ体" panose="040B0A00000000000000" pitchFamily="50" charset="-128"/>
                <a:ea typeface="HGP創英角ﾎﾟｯﾌﾟ体" panose="040B0A00000000000000" pitchFamily="50" charset="-128"/>
              </a:rPr>
              <a:t>o</a:t>
            </a:r>
            <a:r>
              <a:rPr lang="en-US" altLang="ja-JP" sz="6600" b="1" spc="300" dirty="0">
                <a:ln w="11430" cmpd="sng">
                  <a:solidFill>
                    <a:srgbClr val="4E67C8">
                      <a:tint val="10000"/>
                    </a:srgbClr>
                  </a:solidFill>
                  <a:prstDash val="solid"/>
                  <a:miter lim="800000"/>
                </a:ln>
                <a:solidFill>
                  <a:srgbClr val="0000FF"/>
                </a:solidFill>
                <a:effectLst>
                  <a:glow rad="45500">
                    <a:srgbClr val="4E67C8">
                      <a:satMod val="220000"/>
                      <a:alpha val="35000"/>
                    </a:srgbClr>
                  </a:glow>
                </a:effectLst>
                <a:latin typeface="HGP創英角ﾎﾟｯﾌﾟ体" panose="040B0A00000000000000" pitchFamily="50" charset="-128"/>
                <a:ea typeface="HGP創英角ﾎﾟｯﾌﾟ体" panose="040B0A00000000000000" pitchFamily="50" charset="-128"/>
              </a:rPr>
              <a:t>m</a:t>
            </a:r>
            <a:endParaRPr lang="ja-JP" altLang="en-US" sz="4800" b="1" spc="300" dirty="0">
              <a:ln w="11430" cmpd="sng">
                <a:solidFill>
                  <a:srgbClr val="4E67C8">
                    <a:tint val="10000"/>
                  </a:srgbClr>
                </a:solidFill>
                <a:prstDash val="solid"/>
                <a:miter lim="800000"/>
              </a:ln>
              <a:solidFill>
                <a:srgbClr val="0000FF"/>
              </a:solidFill>
              <a:effectLst>
                <a:glow rad="45500">
                  <a:srgbClr val="4E67C8">
                    <a:satMod val="220000"/>
                    <a:alpha val="35000"/>
                  </a:srgbClr>
                </a:glow>
              </a:effectLst>
              <a:latin typeface="HGP創英角ﾎﾟｯﾌﾟ体" panose="040B0A00000000000000" pitchFamily="50" charset="-128"/>
              <a:ea typeface="HGP創英角ﾎﾟｯﾌﾟ体" panose="040B0A00000000000000" pitchFamily="50" charset="-128"/>
            </a:endParaRPr>
          </a:p>
        </p:txBody>
      </p:sp>
    </p:spTree>
    <p:extLst>
      <p:ext uri="{BB962C8B-B14F-4D97-AF65-F5344CB8AC3E}">
        <p14:creationId xmlns:p14="http://schemas.microsoft.com/office/powerpoint/2010/main" val="154660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34ACD58C-DC04-4538-A095-9F634D91A93A}"/>
              </a:ext>
            </a:extLst>
          </p:cNvPr>
          <p:cNvGrpSpPr/>
          <p:nvPr/>
        </p:nvGrpSpPr>
        <p:grpSpPr>
          <a:xfrm>
            <a:off x="199980" y="968325"/>
            <a:ext cx="1522447" cy="1363254"/>
            <a:chOff x="182175" y="1121779"/>
            <a:chExt cx="1631146" cy="1658023"/>
          </a:xfrm>
        </p:grpSpPr>
        <p:sp>
          <p:nvSpPr>
            <p:cNvPr id="3" name="四角形: 角を丸くする 2">
              <a:extLst>
                <a:ext uri="{FF2B5EF4-FFF2-40B4-BE49-F238E27FC236}">
                  <a16:creationId xmlns:a16="http://schemas.microsoft.com/office/drawing/2014/main" id="{1430D235-05A7-4ACC-8081-ABACDB93BE35}"/>
                </a:ext>
              </a:extLst>
            </p:cNvPr>
            <p:cNvSpPr/>
            <p:nvPr/>
          </p:nvSpPr>
          <p:spPr>
            <a:xfrm>
              <a:off x="182175" y="1209530"/>
              <a:ext cx="1631146" cy="1570272"/>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BIZ UDゴシック" panose="020B0400000000000000" pitchFamily="49" charset="-128"/>
              </a:endParaRPr>
            </a:p>
          </p:txBody>
        </p:sp>
        <p:sp>
          <p:nvSpPr>
            <p:cNvPr id="11" name="テキスト ボックス 10">
              <a:extLst>
                <a:ext uri="{FF2B5EF4-FFF2-40B4-BE49-F238E27FC236}">
                  <a16:creationId xmlns:a16="http://schemas.microsoft.com/office/drawing/2014/main" id="{9F436B0D-04AC-4018-9688-B377A33ACF6F}"/>
                </a:ext>
              </a:extLst>
            </p:cNvPr>
            <p:cNvSpPr txBox="1"/>
            <p:nvPr/>
          </p:nvSpPr>
          <p:spPr>
            <a:xfrm>
              <a:off x="284651" y="1121779"/>
              <a:ext cx="1346844" cy="1569659"/>
            </a:xfrm>
            <a:prstGeom prst="rect">
              <a:avLst/>
            </a:prstGeom>
            <a:noFill/>
          </p:spPr>
          <p:txBody>
            <a:bodyPr wrap="none" rtlCol="0">
              <a:spAutoFit/>
            </a:bodyPr>
            <a:lstStyle/>
            <a:p>
              <a:r>
                <a:rPr kumimoji="1" lang="en-US" altLang="ja-JP" sz="9600" dirty="0">
                  <a:ln>
                    <a:solidFill>
                      <a:schemeClr val="tx1"/>
                    </a:solidFill>
                  </a:ln>
                  <a:solidFill>
                    <a:srgbClr val="FF0000"/>
                  </a:solidFill>
                  <a:latin typeface="Arial Black" panose="020B0A04020102020204" pitchFamily="34" charset="0"/>
                  <a:ea typeface="BIZ UDゴシック" panose="020B0400000000000000" pitchFamily="49" charset="-128"/>
                </a:rPr>
                <a:t>M</a:t>
              </a:r>
              <a:endParaRPr kumimoji="1" lang="ja-JP" altLang="en-US" dirty="0">
                <a:ln>
                  <a:solidFill>
                    <a:schemeClr val="tx1"/>
                  </a:solidFill>
                </a:ln>
                <a:solidFill>
                  <a:srgbClr val="FF0000"/>
                </a:solidFill>
                <a:latin typeface="Arial Black" panose="020B0A04020102020204" pitchFamily="34" charset="0"/>
                <a:ea typeface="BIZ UDゴシック" panose="020B0400000000000000" pitchFamily="49" charset="-128"/>
              </a:endParaRPr>
            </a:p>
          </p:txBody>
        </p:sp>
      </p:grpSp>
      <p:sp>
        <p:nvSpPr>
          <p:cNvPr id="6" name="テキスト ボックス 5">
            <a:extLst>
              <a:ext uri="{FF2B5EF4-FFF2-40B4-BE49-F238E27FC236}">
                <a16:creationId xmlns:a16="http://schemas.microsoft.com/office/drawing/2014/main" id="{027B406C-E56B-197D-69D2-04801AD75BFE}"/>
              </a:ext>
            </a:extLst>
          </p:cNvPr>
          <p:cNvSpPr txBox="1"/>
          <p:nvPr/>
        </p:nvSpPr>
        <p:spPr>
          <a:xfrm>
            <a:off x="189128" y="109649"/>
            <a:ext cx="8807721" cy="707886"/>
          </a:xfrm>
          <a:prstGeom prst="rect">
            <a:avLst/>
          </a:prstGeom>
          <a:solidFill>
            <a:schemeClr val="accent5">
              <a:lumMod val="20000"/>
              <a:lumOff val="80000"/>
            </a:schemeClr>
          </a:solidFill>
          <a:ln w="12700">
            <a:noFill/>
          </a:ln>
        </p:spPr>
        <p:txBody>
          <a:bodyPr wrap="square" rtlCol="0">
            <a:spAutoFit/>
          </a:bodyPr>
          <a:lstStyle/>
          <a:p>
            <a:pPr algn="ctr"/>
            <a:r>
              <a:rPr kumimoji="1" lang="ja-JP" altLang="en-US" sz="2000" b="1" dirty="0">
                <a:solidFill>
                  <a:srgbClr val="0000FF"/>
                </a:solidFill>
                <a:latin typeface="BIZ UDゴシック" panose="020B0400000000000000" pitchFamily="49" charset="-128"/>
                <a:ea typeface="BIZ UDゴシック" panose="020B0400000000000000" pitchFamily="49" charset="-128"/>
              </a:rPr>
              <a:t>Ｍｏｍの基本姿勢</a:t>
            </a:r>
            <a:endParaRPr kumimoji="1" lang="en-US" altLang="ja-JP" sz="2000" b="1" dirty="0">
              <a:solidFill>
                <a:srgbClr val="0000FF"/>
              </a:solidFill>
              <a:latin typeface="BIZ UDゴシック" panose="020B0400000000000000" pitchFamily="49" charset="-128"/>
              <a:ea typeface="BIZ UDゴシック" panose="020B0400000000000000" pitchFamily="49" charset="-128"/>
            </a:endParaRPr>
          </a:p>
          <a:p>
            <a:pPr algn="ctr"/>
            <a:r>
              <a:rPr kumimoji="1" lang="ja-JP" altLang="en-US" sz="2000" b="1" dirty="0">
                <a:latin typeface="BIZ UDゴシック" panose="020B0400000000000000" pitchFamily="49" charset="-128"/>
                <a:ea typeface="BIZ UDゴシック" panose="020B0400000000000000" pitchFamily="49" charset="-128"/>
              </a:rPr>
              <a:t>　児童生徒の出したＳＯＳのサインに気付き、どう受け止めるか。</a:t>
            </a:r>
          </a:p>
        </p:txBody>
      </p:sp>
      <p:grpSp>
        <p:nvGrpSpPr>
          <p:cNvPr id="15" name="グループ化 14">
            <a:extLst>
              <a:ext uri="{FF2B5EF4-FFF2-40B4-BE49-F238E27FC236}">
                <a16:creationId xmlns:a16="http://schemas.microsoft.com/office/drawing/2014/main" id="{2C5C279C-746A-41F8-ACE8-E1274E540BDE}"/>
              </a:ext>
            </a:extLst>
          </p:cNvPr>
          <p:cNvGrpSpPr/>
          <p:nvPr/>
        </p:nvGrpSpPr>
        <p:grpSpPr>
          <a:xfrm>
            <a:off x="162949" y="2770257"/>
            <a:ext cx="1522447" cy="1569660"/>
            <a:chOff x="191321" y="2524368"/>
            <a:chExt cx="1522447" cy="1569660"/>
          </a:xfrm>
        </p:grpSpPr>
        <p:sp>
          <p:nvSpPr>
            <p:cNvPr id="23" name="四角形: 角を丸くする 22">
              <a:extLst>
                <a:ext uri="{FF2B5EF4-FFF2-40B4-BE49-F238E27FC236}">
                  <a16:creationId xmlns:a16="http://schemas.microsoft.com/office/drawing/2014/main" id="{9296DB7B-3B58-472C-996D-8ED579A3CB08}"/>
                </a:ext>
              </a:extLst>
            </p:cNvPr>
            <p:cNvSpPr/>
            <p:nvPr/>
          </p:nvSpPr>
          <p:spPr>
            <a:xfrm>
              <a:off x="191321" y="2716862"/>
              <a:ext cx="1522447" cy="1291104"/>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64343B2A-E508-4BAF-A1BA-3C8CC4BFA62D}"/>
                </a:ext>
              </a:extLst>
            </p:cNvPr>
            <p:cNvSpPr txBox="1"/>
            <p:nvPr/>
          </p:nvSpPr>
          <p:spPr>
            <a:xfrm>
              <a:off x="497076" y="2524368"/>
              <a:ext cx="1005403" cy="1569660"/>
            </a:xfrm>
            <a:prstGeom prst="rect">
              <a:avLst/>
            </a:prstGeom>
            <a:noFill/>
          </p:spPr>
          <p:txBody>
            <a:bodyPr wrap="none" rtlCol="0">
              <a:spAutoFit/>
            </a:bodyPr>
            <a:lstStyle/>
            <a:p>
              <a:r>
                <a:rPr lang="en-US" altLang="ja-JP" sz="9600" dirty="0">
                  <a:ln>
                    <a:solidFill>
                      <a:schemeClr val="tx1"/>
                    </a:solidFill>
                  </a:ln>
                  <a:solidFill>
                    <a:srgbClr val="FFC000"/>
                  </a:solidFill>
                  <a:latin typeface="Arial Black" panose="020B0A04020102020204" pitchFamily="34" charset="0"/>
                  <a:ea typeface="BIZ UDゴシック" panose="020B0400000000000000" pitchFamily="49" charset="-128"/>
                </a:rPr>
                <a:t>o</a:t>
              </a:r>
              <a:endParaRPr lang="ja-JP" altLang="en-US" sz="9600" dirty="0">
                <a:ln>
                  <a:solidFill>
                    <a:schemeClr val="tx1"/>
                  </a:solidFill>
                </a:ln>
                <a:solidFill>
                  <a:srgbClr val="FFC000"/>
                </a:solidFill>
                <a:latin typeface="Arial Black" panose="020B0A04020102020204" pitchFamily="34" charset="0"/>
                <a:ea typeface="BIZ UDゴシック" panose="020B0400000000000000" pitchFamily="49" charset="-128"/>
              </a:endParaRPr>
            </a:p>
          </p:txBody>
        </p:sp>
      </p:grpSp>
      <p:grpSp>
        <p:nvGrpSpPr>
          <p:cNvPr id="31" name="グループ化 30">
            <a:extLst>
              <a:ext uri="{FF2B5EF4-FFF2-40B4-BE49-F238E27FC236}">
                <a16:creationId xmlns:a16="http://schemas.microsoft.com/office/drawing/2014/main" id="{BBCBA745-AC36-4FF5-AECA-B65443337154}"/>
              </a:ext>
            </a:extLst>
          </p:cNvPr>
          <p:cNvGrpSpPr/>
          <p:nvPr/>
        </p:nvGrpSpPr>
        <p:grpSpPr>
          <a:xfrm>
            <a:off x="210180" y="4680964"/>
            <a:ext cx="1522447" cy="1569660"/>
            <a:chOff x="318772" y="4876548"/>
            <a:chExt cx="1522447" cy="1569660"/>
          </a:xfrm>
        </p:grpSpPr>
        <p:sp>
          <p:nvSpPr>
            <p:cNvPr id="29" name="四角形: 角を丸くする 28">
              <a:extLst>
                <a:ext uri="{FF2B5EF4-FFF2-40B4-BE49-F238E27FC236}">
                  <a16:creationId xmlns:a16="http://schemas.microsoft.com/office/drawing/2014/main" id="{84B7B112-70BA-4A2F-8D35-C4A34686DAD6}"/>
                </a:ext>
              </a:extLst>
            </p:cNvPr>
            <p:cNvSpPr/>
            <p:nvPr/>
          </p:nvSpPr>
          <p:spPr>
            <a:xfrm>
              <a:off x="318772" y="5076248"/>
              <a:ext cx="1522447" cy="1291104"/>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ea typeface="BIZ UDゴシック" panose="020B0400000000000000" pitchFamily="49" charset="-128"/>
              </a:endParaRPr>
            </a:p>
          </p:txBody>
        </p:sp>
        <p:sp>
          <p:nvSpPr>
            <p:cNvPr id="19" name="テキスト ボックス 18">
              <a:extLst>
                <a:ext uri="{FF2B5EF4-FFF2-40B4-BE49-F238E27FC236}">
                  <a16:creationId xmlns:a16="http://schemas.microsoft.com/office/drawing/2014/main" id="{198D47E8-E54A-4896-85EF-E8B1839B3CF9}"/>
                </a:ext>
              </a:extLst>
            </p:cNvPr>
            <p:cNvSpPr txBox="1"/>
            <p:nvPr/>
          </p:nvSpPr>
          <p:spPr>
            <a:xfrm>
              <a:off x="398592" y="4876548"/>
              <a:ext cx="1015252" cy="1569660"/>
            </a:xfrm>
            <a:prstGeom prst="rect">
              <a:avLst/>
            </a:prstGeom>
            <a:noFill/>
          </p:spPr>
          <p:txBody>
            <a:bodyPr wrap="square" rtlCol="0">
              <a:spAutoFit/>
            </a:bodyPr>
            <a:lstStyle/>
            <a:p>
              <a:r>
                <a:rPr kumimoji="1" lang="en-US" altLang="ja-JP" sz="9600" dirty="0">
                  <a:ln>
                    <a:solidFill>
                      <a:schemeClr val="tx1"/>
                    </a:solidFill>
                  </a:ln>
                  <a:solidFill>
                    <a:srgbClr val="0000FF"/>
                  </a:solidFill>
                  <a:latin typeface="Arial Black" panose="020B0A04020102020204" pitchFamily="34" charset="0"/>
                  <a:ea typeface="BIZ UDゴシック" panose="020B0400000000000000" pitchFamily="49" charset="-128"/>
                </a:rPr>
                <a:t>m</a:t>
              </a:r>
              <a:endParaRPr kumimoji="1" lang="ja-JP" altLang="en-US" dirty="0">
                <a:ln>
                  <a:solidFill>
                    <a:schemeClr val="tx1"/>
                  </a:solidFill>
                </a:ln>
                <a:solidFill>
                  <a:srgbClr val="0000FF"/>
                </a:solidFill>
                <a:latin typeface="Arial Black" panose="020B0A04020102020204" pitchFamily="34" charset="0"/>
                <a:ea typeface="BIZ UDゴシック" panose="020B0400000000000000" pitchFamily="49" charset="-128"/>
              </a:endParaRPr>
            </a:p>
          </p:txBody>
        </p:sp>
      </p:grpSp>
      <p:sp>
        <p:nvSpPr>
          <p:cNvPr id="21" name="テキスト ボックス 4">
            <a:extLst>
              <a:ext uri="{FF2B5EF4-FFF2-40B4-BE49-F238E27FC236}">
                <a16:creationId xmlns:a16="http://schemas.microsoft.com/office/drawing/2014/main" id="{6BE9B07D-E5FB-4275-AB9A-50017A1ADE6B}"/>
              </a:ext>
            </a:extLst>
          </p:cNvPr>
          <p:cNvSpPr txBox="1">
            <a:spLocks noChangeArrowheads="1"/>
          </p:cNvSpPr>
          <p:nvPr/>
        </p:nvSpPr>
        <p:spPr bwMode="auto">
          <a:xfrm>
            <a:off x="1922001" y="1609594"/>
            <a:ext cx="7052889"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spcBef>
                <a:spcPct val="20000"/>
              </a:spcBef>
              <a:buClr>
                <a:srgbClr val="000000"/>
              </a:buClr>
              <a:buSzPct val="100000"/>
              <a:defRPr/>
            </a:pPr>
            <a:r>
              <a:rPr lang="ja-JP" altLang="en-US" sz="2400" b="1" dirty="0">
                <a:solidFill>
                  <a:srgbClr val="0000FF"/>
                </a:solidFill>
                <a:latin typeface="BIZ UDゴシック" panose="020B0400000000000000" pitchFamily="49" charset="-128"/>
                <a:ea typeface="BIZ UDゴシック" panose="020B0400000000000000" pitchFamily="49" charset="-128"/>
              </a:rPr>
              <a:t>　</a:t>
            </a:r>
            <a:r>
              <a:rPr lang="ja-JP" altLang="en-US" sz="2400" b="1" dirty="0">
                <a:latin typeface="BIZ UDゴシック" panose="020B0400000000000000" pitchFamily="49" charset="-128"/>
                <a:ea typeface="BIZ UDゴシック" panose="020B0400000000000000" pitchFamily="49" charset="-128"/>
              </a:rPr>
              <a:t>ささいな変化でも「あれ？」と気付くことができるように、しっかりと見つめる。　</a:t>
            </a:r>
          </a:p>
          <a:p>
            <a:pPr>
              <a:spcBef>
                <a:spcPct val="20000"/>
              </a:spcBef>
              <a:buClr>
                <a:srgbClr val="000000"/>
              </a:buClr>
              <a:buSzPct val="100000"/>
              <a:defRPr/>
            </a:pPr>
            <a:r>
              <a:rPr lang="ja-JP" altLang="en-US" sz="2000" b="1" dirty="0">
                <a:solidFill>
                  <a:srgbClr val="FF0000"/>
                </a:solidFill>
                <a:latin typeface="BIZ UDゴシック" panose="020B0400000000000000" pitchFamily="49" charset="-128"/>
                <a:ea typeface="BIZ UDゴシック" panose="020B0400000000000000" pitchFamily="49" charset="-128"/>
              </a:rPr>
              <a:t>　</a:t>
            </a:r>
            <a:r>
              <a:rPr lang="ja-JP" altLang="en-US" sz="2000" b="1" dirty="0">
                <a:solidFill>
                  <a:srgbClr val="0000FF"/>
                </a:solidFill>
                <a:latin typeface="BIZ UDゴシック" panose="020B0400000000000000" pitchFamily="49" charset="-128"/>
                <a:ea typeface="BIZ UDゴシック" panose="020B0400000000000000" pitchFamily="49" charset="-128"/>
              </a:rPr>
              <a:t>→　共感する力、イマジネーション力</a:t>
            </a:r>
            <a:r>
              <a:rPr lang="ja-JP" altLang="en-US" b="1" dirty="0">
                <a:solidFill>
                  <a:srgbClr val="0000FF"/>
                </a:solidFill>
                <a:latin typeface="BIZ UDゴシック" panose="020B0400000000000000" pitchFamily="49" charset="-128"/>
                <a:ea typeface="BIZ UDゴシック" panose="020B0400000000000000" pitchFamily="49" charset="-128"/>
              </a:rPr>
              <a:t>（背景を読み取る）</a:t>
            </a:r>
            <a:endParaRPr lang="ja-JP" altLang="en-US" sz="2000" b="1" dirty="0">
              <a:solidFill>
                <a:srgbClr val="0000FF"/>
              </a:solidFill>
              <a:latin typeface="BIZ UDゴシック" panose="020B0400000000000000" pitchFamily="49" charset="-128"/>
              <a:ea typeface="BIZ UDゴシック" panose="020B0400000000000000" pitchFamily="49" charset="-128"/>
            </a:endParaRPr>
          </a:p>
        </p:txBody>
      </p:sp>
      <p:sp>
        <p:nvSpPr>
          <p:cNvPr id="24" name="テキスト ボックス 4">
            <a:extLst>
              <a:ext uri="{FF2B5EF4-FFF2-40B4-BE49-F238E27FC236}">
                <a16:creationId xmlns:a16="http://schemas.microsoft.com/office/drawing/2014/main" id="{D550D4C8-AA9F-4842-A63E-7B9981790882}"/>
              </a:ext>
            </a:extLst>
          </p:cNvPr>
          <p:cNvSpPr txBox="1">
            <a:spLocks noChangeArrowheads="1"/>
          </p:cNvSpPr>
          <p:nvPr/>
        </p:nvSpPr>
        <p:spPr bwMode="auto">
          <a:xfrm>
            <a:off x="1900698" y="3477808"/>
            <a:ext cx="7052888"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20000"/>
              </a:spcBef>
              <a:buClr>
                <a:srgbClr val="000000"/>
              </a:buClr>
              <a:buSzPct val="100000"/>
              <a:defRPr/>
            </a:pPr>
            <a:r>
              <a:rPr lang="ja-JP" altLang="en-US" sz="2400" b="1" dirty="0">
                <a:solidFill>
                  <a:srgbClr val="0000FF"/>
                </a:solidFill>
                <a:latin typeface="BIZ UDゴシック" panose="020B0400000000000000" pitchFamily="49" charset="-128"/>
                <a:ea typeface="BIZ UDゴシック" panose="020B0400000000000000" pitchFamily="49" charset="-128"/>
              </a:rPr>
              <a:t>　</a:t>
            </a:r>
            <a:r>
              <a:rPr lang="ja-JP" altLang="en-US" sz="2400" b="1" dirty="0">
                <a:latin typeface="BIZ UDゴシック" panose="020B0400000000000000" pitchFamily="49" charset="-128"/>
                <a:ea typeface="BIZ UDゴシック" panose="020B0400000000000000" pitchFamily="49" charset="-128"/>
              </a:rPr>
              <a:t>児童生徒の言動に関心を寄せ、関心を届ける。　</a:t>
            </a:r>
          </a:p>
          <a:p>
            <a:pPr>
              <a:spcBef>
                <a:spcPct val="20000"/>
              </a:spcBef>
              <a:buClr>
                <a:srgbClr val="000000"/>
              </a:buClr>
              <a:buSzPct val="100000"/>
              <a:defRPr/>
            </a:pPr>
            <a:r>
              <a:rPr lang="ja-JP" altLang="en-US" sz="2400" b="1" dirty="0">
                <a:latin typeface="BIZ UDゴシック" panose="020B0400000000000000" pitchFamily="49" charset="-128"/>
                <a:ea typeface="BIZ UDゴシック" panose="020B0400000000000000" pitchFamily="49" charset="-128"/>
              </a:rPr>
              <a:t>　児童生徒の言動の原因（背景）を探る。</a:t>
            </a:r>
          </a:p>
          <a:p>
            <a:pPr eaLnBrk="1" hangingPunct="1">
              <a:spcBef>
                <a:spcPct val="20000"/>
              </a:spcBef>
              <a:buClr>
                <a:srgbClr val="000000"/>
              </a:buClr>
              <a:buSzPct val="100000"/>
              <a:buFont typeface="Times New Roman" pitchFamily="16" charset="0"/>
              <a:buNone/>
              <a:defRPr/>
            </a:pPr>
            <a:r>
              <a:rPr lang="ja-JP" altLang="en-US" sz="2000" b="1" dirty="0">
                <a:solidFill>
                  <a:srgbClr val="FF0000"/>
                </a:solidFill>
                <a:latin typeface="BIZ UDゴシック" panose="020B0400000000000000" pitchFamily="49" charset="-128"/>
                <a:ea typeface="BIZ UDゴシック" panose="020B0400000000000000" pitchFamily="49" charset="-128"/>
              </a:rPr>
              <a:t>　</a:t>
            </a:r>
            <a:r>
              <a:rPr lang="ja-JP" altLang="en-US" sz="2000" b="1" dirty="0">
                <a:solidFill>
                  <a:srgbClr val="0000FF"/>
                </a:solidFill>
                <a:latin typeface="BIZ UDゴシック" panose="020B0400000000000000" pitchFamily="49" charset="-128"/>
                <a:ea typeface="BIZ UDゴシック" panose="020B0400000000000000" pitchFamily="49" charset="-128"/>
              </a:rPr>
              <a:t>→　受容と傾聴、情報収集力</a:t>
            </a:r>
          </a:p>
        </p:txBody>
      </p:sp>
      <p:sp>
        <p:nvSpPr>
          <p:cNvPr id="28" name="テキスト ボックス 4">
            <a:extLst>
              <a:ext uri="{FF2B5EF4-FFF2-40B4-BE49-F238E27FC236}">
                <a16:creationId xmlns:a16="http://schemas.microsoft.com/office/drawing/2014/main" id="{CC8C24E5-8659-498F-869A-FD3D9B2C9DFF}"/>
              </a:ext>
            </a:extLst>
          </p:cNvPr>
          <p:cNvSpPr txBox="1">
            <a:spLocks noChangeArrowheads="1"/>
          </p:cNvSpPr>
          <p:nvPr/>
        </p:nvSpPr>
        <p:spPr bwMode="auto">
          <a:xfrm>
            <a:off x="1900697" y="5397091"/>
            <a:ext cx="7022017"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20000"/>
              </a:spcBef>
              <a:buClr>
                <a:srgbClr val="000000"/>
              </a:buClr>
              <a:buSzPct val="100000"/>
              <a:defRPr/>
            </a:pPr>
            <a:r>
              <a:rPr lang="ja-JP" altLang="en-US" sz="2400" b="1" dirty="0">
                <a:solidFill>
                  <a:srgbClr val="0000FF"/>
                </a:solidFill>
                <a:latin typeface="BIZ UDゴシック" panose="020B0400000000000000" pitchFamily="49" charset="-128"/>
                <a:ea typeface="BIZ UDゴシック" panose="020B0400000000000000" pitchFamily="49" charset="-128"/>
              </a:rPr>
              <a:t>　</a:t>
            </a:r>
            <a:r>
              <a:rPr lang="ja-JP" altLang="en-US" sz="2400" b="1" dirty="0">
                <a:latin typeface="BIZ UDゴシック" panose="020B0400000000000000" pitchFamily="49" charset="-128"/>
                <a:ea typeface="BIZ UDゴシック" panose="020B0400000000000000" pitchFamily="49" charset="-128"/>
              </a:rPr>
              <a:t>課題を受け入れて、取り除くために関わっていく。（一人で対応せず、組織的に対応する。</a:t>
            </a:r>
          </a:p>
          <a:p>
            <a:pPr>
              <a:buClr>
                <a:srgbClr val="000000"/>
              </a:buClr>
            </a:pPr>
            <a:r>
              <a:rPr lang="ja-JP" altLang="en-US" sz="2000" b="1" dirty="0">
                <a:solidFill>
                  <a:srgbClr val="FF0000"/>
                </a:solidFill>
                <a:latin typeface="BIZ UDゴシック" panose="020B0400000000000000" pitchFamily="49" charset="-128"/>
                <a:ea typeface="BIZ UDゴシック" panose="020B0400000000000000" pitchFamily="49" charset="-128"/>
              </a:rPr>
              <a:t>　</a:t>
            </a:r>
            <a:r>
              <a:rPr lang="ja-JP" altLang="en-US" sz="2000" b="1" dirty="0">
                <a:solidFill>
                  <a:srgbClr val="0000FF"/>
                </a:solidFill>
                <a:latin typeface="BIZ UDゴシック" panose="020B0400000000000000" pitchFamily="49" charset="-128"/>
                <a:ea typeface="BIZ UDゴシック" panose="020B0400000000000000" pitchFamily="49" charset="-128"/>
              </a:rPr>
              <a:t>→　問題解決力、指導力、共有体験の場、感情の共有</a:t>
            </a:r>
          </a:p>
          <a:p>
            <a:pPr algn="ctr" eaLnBrk="1" hangingPunct="1">
              <a:spcBef>
                <a:spcPct val="20000"/>
              </a:spcBef>
              <a:buClr>
                <a:srgbClr val="000000"/>
              </a:buClr>
              <a:buSzPct val="100000"/>
              <a:buFont typeface="Times New Roman" pitchFamily="16" charset="0"/>
              <a:buNone/>
              <a:defRPr/>
            </a:pPr>
            <a:endParaRPr lang="ja-JP" altLang="en-US" sz="2000" b="1" dirty="0">
              <a:solidFill>
                <a:srgbClr val="FF0000"/>
              </a:solidFill>
              <a:latin typeface="BIZ UDゴシック" panose="020B0400000000000000" pitchFamily="49" charset="-128"/>
              <a:ea typeface="BIZ UDゴシック" panose="020B0400000000000000" pitchFamily="49" charset="-128"/>
            </a:endParaRPr>
          </a:p>
        </p:txBody>
      </p:sp>
      <p:sp>
        <p:nvSpPr>
          <p:cNvPr id="2" name="正方形/長方形 1">
            <a:extLst>
              <a:ext uri="{FF2B5EF4-FFF2-40B4-BE49-F238E27FC236}">
                <a16:creationId xmlns:a16="http://schemas.microsoft.com/office/drawing/2014/main" id="{8C0E635A-A7D7-4200-B673-9A3A91B44D07}"/>
              </a:ext>
            </a:extLst>
          </p:cNvPr>
          <p:cNvSpPr/>
          <p:nvPr/>
        </p:nvSpPr>
        <p:spPr>
          <a:xfrm>
            <a:off x="1922001" y="1058889"/>
            <a:ext cx="7022017" cy="49799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000000"/>
              </a:buClr>
            </a:pPr>
            <a:r>
              <a:rPr lang="ja-JP" altLang="en-US" sz="2400" b="1" dirty="0">
                <a:solidFill>
                  <a:prstClr val="black"/>
                </a:solidFill>
                <a:latin typeface="BIZ UDゴシック" panose="020B0400000000000000" pitchFamily="49" charset="-128"/>
                <a:ea typeface="BIZ UDゴシック" panose="020B0400000000000000" pitchFamily="49" charset="-128"/>
              </a:rPr>
              <a:t>児童生徒の事実を知るために</a:t>
            </a:r>
            <a:r>
              <a:rPr lang="ja-JP" altLang="en-US" sz="2800" b="1" dirty="0">
                <a:solidFill>
                  <a:srgbClr val="0000FF"/>
                </a:solidFill>
                <a:latin typeface="BIZ UDゴシック" panose="020B0400000000000000" pitchFamily="49" charset="-128"/>
                <a:ea typeface="BIZ UDゴシック" panose="020B0400000000000000" pitchFamily="49" charset="-128"/>
              </a:rPr>
              <a:t>「見つめる」</a:t>
            </a:r>
          </a:p>
        </p:txBody>
      </p:sp>
      <p:sp>
        <p:nvSpPr>
          <p:cNvPr id="30" name="正方形/長方形 29">
            <a:extLst>
              <a:ext uri="{FF2B5EF4-FFF2-40B4-BE49-F238E27FC236}">
                <a16:creationId xmlns:a16="http://schemas.microsoft.com/office/drawing/2014/main" id="{F5E583E4-38CB-4D2C-AC5B-E83FE11C29B4}"/>
              </a:ext>
            </a:extLst>
          </p:cNvPr>
          <p:cNvSpPr/>
          <p:nvPr/>
        </p:nvSpPr>
        <p:spPr>
          <a:xfrm>
            <a:off x="1922001" y="2961381"/>
            <a:ext cx="7022017" cy="49799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ja-JP" altLang="en-US" sz="2400" b="1" dirty="0">
                <a:solidFill>
                  <a:prstClr val="black"/>
                </a:solidFill>
                <a:latin typeface="BIZ UDゴシック" panose="020B0400000000000000" pitchFamily="49" charset="-128"/>
                <a:ea typeface="BIZ UDゴシック" panose="020B0400000000000000" pitchFamily="49" charset="-128"/>
              </a:rPr>
              <a:t>児童生徒の気持ちに</a:t>
            </a:r>
            <a:r>
              <a:rPr lang="ja-JP" altLang="en-US" sz="2800" b="1" dirty="0">
                <a:solidFill>
                  <a:srgbClr val="0000FF"/>
                </a:solidFill>
                <a:latin typeface="BIZ UDゴシック" panose="020B0400000000000000" pitchFamily="49" charset="-128"/>
                <a:ea typeface="BIZ UDゴシック" panose="020B0400000000000000" pitchFamily="49" charset="-128"/>
              </a:rPr>
              <a:t>「思いをめぐらす」</a:t>
            </a:r>
            <a:endParaRPr lang="ja-JP" altLang="en-US" b="1" dirty="0">
              <a:solidFill>
                <a:srgbClr val="0000FF"/>
              </a:solidFill>
              <a:latin typeface="BIZ UDゴシック" panose="020B0400000000000000" pitchFamily="49" charset="-128"/>
              <a:ea typeface="BIZ UDゴシック" panose="020B0400000000000000" pitchFamily="49" charset="-128"/>
            </a:endParaRPr>
          </a:p>
        </p:txBody>
      </p:sp>
      <p:sp>
        <p:nvSpPr>
          <p:cNvPr id="34" name="正方形/長方形 33">
            <a:extLst>
              <a:ext uri="{FF2B5EF4-FFF2-40B4-BE49-F238E27FC236}">
                <a16:creationId xmlns:a16="http://schemas.microsoft.com/office/drawing/2014/main" id="{8B19AB35-25EC-40D2-B671-B932E9789A97}"/>
              </a:ext>
            </a:extLst>
          </p:cNvPr>
          <p:cNvSpPr/>
          <p:nvPr/>
        </p:nvSpPr>
        <p:spPr>
          <a:xfrm>
            <a:off x="1922001" y="4880664"/>
            <a:ext cx="7022017" cy="49799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
                <a:srgbClr val="000000"/>
              </a:buClr>
            </a:pPr>
            <a:r>
              <a:rPr lang="ja-JP" altLang="en-US" sz="2400" b="1" dirty="0">
                <a:solidFill>
                  <a:prstClr val="black"/>
                </a:solidFill>
                <a:latin typeface="BIZ UDゴシック" panose="020B0400000000000000" pitchFamily="49" charset="-128"/>
                <a:ea typeface="BIZ UDゴシック" panose="020B0400000000000000" pitchFamily="49" charset="-128"/>
              </a:rPr>
              <a:t>児童生徒から見えてきた課題に</a:t>
            </a:r>
            <a:r>
              <a:rPr lang="ja-JP" altLang="en-US" sz="2800" b="1" dirty="0">
                <a:solidFill>
                  <a:srgbClr val="0000FF"/>
                </a:solidFill>
                <a:latin typeface="BIZ UDゴシック" panose="020B0400000000000000" pitchFamily="49" charset="-128"/>
                <a:ea typeface="BIZ UDゴシック" panose="020B0400000000000000" pitchFamily="49" charset="-128"/>
              </a:rPr>
              <a:t>「向き合う」</a:t>
            </a:r>
            <a:endParaRPr lang="ja-JP" altLang="en-US" sz="2400" b="1" dirty="0">
              <a:solidFill>
                <a:srgbClr val="0000FF"/>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216787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5">
            <a:extLst>
              <a:ext uri="{FF2B5EF4-FFF2-40B4-BE49-F238E27FC236}">
                <a16:creationId xmlns:a16="http://schemas.microsoft.com/office/drawing/2014/main" id="{E35A6CBC-B9B0-4830-AED9-8AEE85F56F2A}"/>
              </a:ext>
            </a:extLst>
          </p:cNvPr>
          <p:cNvSpPr/>
          <p:nvPr/>
        </p:nvSpPr>
        <p:spPr>
          <a:xfrm>
            <a:off x="267528" y="69989"/>
            <a:ext cx="8608635" cy="769466"/>
          </a:xfrm>
          <a:prstGeom prst="roundRect">
            <a:avLst>
              <a:gd name="adj" fmla="val 50000"/>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b="1" dirty="0">
                <a:ln w="10160">
                  <a:noFill/>
                  <a:prstDash val="solid"/>
                </a:ln>
                <a:solidFill>
                  <a:srgbClr val="FFFFFF"/>
                </a:solidFill>
                <a:effectLst>
                  <a:outerShdw blurRad="38100" dist="22860" dir="5400000" algn="tl" rotWithShape="0">
                    <a:srgbClr val="000000">
                      <a:alpha val="30000"/>
                    </a:srgbClr>
                  </a:outerShdw>
                </a:effectLst>
                <a:latin typeface="BIZ UDゴシック" panose="020B0400000000000000" pitchFamily="49" charset="-128"/>
                <a:ea typeface="BIZ UDゴシック" panose="020B0400000000000000" pitchFamily="49" charset="-128"/>
              </a:rPr>
              <a:t>３　自殺予防教育を支える人権教育について</a:t>
            </a:r>
          </a:p>
        </p:txBody>
      </p:sp>
      <p:sp>
        <p:nvSpPr>
          <p:cNvPr id="10" name="角丸四角形 17">
            <a:extLst>
              <a:ext uri="{FF2B5EF4-FFF2-40B4-BE49-F238E27FC236}">
                <a16:creationId xmlns:a16="http://schemas.microsoft.com/office/drawing/2014/main" id="{B53AF07F-A139-4A73-A0A0-E5BAEF300B83}"/>
              </a:ext>
            </a:extLst>
          </p:cNvPr>
          <p:cNvSpPr/>
          <p:nvPr/>
        </p:nvSpPr>
        <p:spPr>
          <a:xfrm>
            <a:off x="196938" y="1518610"/>
            <a:ext cx="8749814" cy="2421212"/>
          </a:xfrm>
          <a:prstGeom prst="roundRect">
            <a:avLst>
              <a:gd name="adj" fmla="val 4042"/>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indent="139700">
              <a:lnSpc>
                <a:spcPct val="150000"/>
              </a:lnSpc>
            </a:pPr>
            <a:r>
              <a:rPr lang="ja-JP" altLang="en-US"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問題を抱えたり危機に陥ったりしたとき、問題を一人で背　</a:t>
            </a:r>
            <a:endParaRPr lang="en-US" altLang="ja-JP"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indent="139700">
              <a:lnSpc>
                <a:spcPct val="150000"/>
              </a:lnSpc>
            </a:pPr>
            <a:r>
              <a:rPr lang="ja-JP" altLang="en-US"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負い込まずに乗り越える力</a:t>
            </a:r>
            <a:endParaRPr lang="en-US" altLang="ja-JP"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indent="139700">
              <a:lnSpc>
                <a:spcPct val="150000"/>
              </a:lnSpc>
            </a:pPr>
            <a:r>
              <a:rPr lang="ja-JP" altLang="en-US"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自分自身や友達の危機に気付き、信頼できる友達や大人に</a:t>
            </a:r>
            <a:endParaRPr lang="en-US" altLang="ja-JP"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indent="139700">
              <a:lnSpc>
                <a:spcPct val="150000"/>
              </a:lnSpc>
            </a:pPr>
            <a:r>
              <a:rPr lang="ja-JP" altLang="en-US" sz="2400" b="1"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助けを求められるようにする力</a:t>
            </a:r>
            <a:endParaRPr lang="ja-JP" sz="2400" b="1" kern="100" dirty="0">
              <a:solidFill>
                <a:schemeClr val="tx1"/>
              </a:solidFill>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1" name="角丸四角形 14">
            <a:extLst>
              <a:ext uri="{FF2B5EF4-FFF2-40B4-BE49-F238E27FC236}">
                <a16:creationId xmlns:a16="http://schemas.microsoft.com/office/drawing/2014/main" id="{8C72B6EF-B709-49D2-B94C-C037D66F9183}"/>
              </a:ext>
            </a:extLst>
          </p:cNvPr>
          <p:cNvSpPr/>
          <p:nvPr/>
        </p:nvSpPr>
        <p:spPr>
          <a:xfrm>
            <a:off x="206184" y="5129362"/>
            <a:ext cx="8768306" cy="1279850"/>
          </a:xfrm>
          <a:prstGeom prst="roundRect">
            <a:avLst/>
          </a:prstGeom>
          <a:solidFill>
            <a:srgbClr val="FFCCFF"/>
          </a:solidFill>
          <a:ln w="9525" cap="flat" cmpd="sng" algn="ctr">
            <a:no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altLang="en-US" sz="3200" b="1" kern="100" dirty="0">
                <a:latin typeface="BIZ UDゴシック" panose="020B0400000000000000" pitchFamily="49" charset="-128"/>
                <a:ea typeface="BIZ UDゴシック" panose="020B0400000000000000" pitchFamily="49" charset="-128"/>
                <a:cs typeface="Times New Roman" panose="02020603050405020304" pitchFamily="18" charset="0"/>
              </a:rPr>
              <a:t>つらいことがつらいと言える</a:t>
            </a:r>
            <a:endParaRPr lang="en-US" altLang="ja-JP" sz="32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spcAft>
                <a:spcPts val="0"/>
              </a:spcAft>
            </a:pPr>
            <a:r>
              <a:rPr lang="ja-JP" altLang="en-US" sz="3200" b="1" kern="100" dirty="0">
                <a:solidFill>
                  <a:srgbClr val="0000FF"/>
                </a:solidFill>
                <a:latin typeface="BIZ UDゴシック" panose="020B0400000000000000" pitchFamily="49" charset="-128"/>
                <a:ea typeface="BIZ UDゴシック" panose="020B0400000000000000" pitchFamily="49" charset="-128"/>
                <a:cs typeface="Times New Roman" panose="02020603050405020304" pitchFamily="18" charset="0"/>
              </a:rPr>
              <a:t>「共につらさを乗り越える」</a:t>
            </a:r>
            <a:r>
              <a:rPr lang="ja-JP" altLang="en-US" sz="3200" b="1" kern="100" dirty="0">
                <a:latin typeface="BIZ UDゴシック" panose="020B0400000000000000" pitchFamily="49" charset="-128"/>
                <a:ea typeface="BIZ UDゴシック" panose="020B0400000000000000" pitchFamily="49" charset="-128"/>
                <a:cs typeface="Times New Roman" panose="02020603050405020304" pitchFamily="18" charset="0"/>
              </a:rPr>
              <a:t>人間関係づくり</a:t>
            </a:r>
            <a:endParaRPr lang="ja-JP" altLang="en-US" sz="4400" b="1"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9" name="角丸四角形 14">
            <a:extLst>
              <a:ext uri="{FF2B5EF4-FFF2-40B4-BE49-F238E27FC236}">
                <a16:creationId xmlns:a16="http://schemas.microsoft.com/office/drawing/2014/main" id="{C866F762-64BD-4C42-997D-9B11EE212806}"/>
              </a:ext>
            </a:extLst>
          </p:cNvPr>
          <p:cNvSpPr/>
          <p:nvPr/>
        </p:nvSpPr>
        <p:spPr>
          <a:xfrm>
            <a:off x="197093" y="992239"/>
            <a:ext cx="8768306" cy="616682"/>
          </a:xfrm>
          <a:prstGeom prst="roundRect">
            <a:avLst/>
          </a:prstGeom>
          <a:solidFill>
            <a:schemeClr val="accent6">
              <a:lumMod val="20000"/>
              <a:lumOff val="80000"/>
            </a:schemeClr>
          </a:solidFill>
          <a:ln w="9525" cap="flat" cmpd="sng" algn="ctr">
            <a:no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altLang="en-US" sz="3200" b="1" kern="100" dirty="0">
                <a:latin typeface="BIZ UDゴシック" panose="020B0400000000000000" pitchFamily="49" charset="-128"/>
                <a:ea typeface="BIZ UDゴシック" panose="020B0400000000000000" pitchFamily="49" charset="-128"/>
                <a:cs typeface="Times New Roman" panose="02020603050405020304" pitchFamily="18" charset="0"/>
              </a:rPr>
              <a:t>学校における自殺予防教育で身に付けたい力</a:t>
            </a:r>
            <a:r>
              <a:rPr lang="en-US"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a:t>
            </a:r>
            <a:endParaRPr lang="ja-JP" sz="20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 name="矢印: ストライプ 3">
            <a:extLst>
              <a:ext uri="{FF2B5EF4-FFF2-40B4-BE49-F238E27FC236}">
                <a16:creationId xmlns:a16="http://schemas.microsoft.com/office/drawing/2014/main" id="{E63C430F-14CD-4A5B-A7EF-4E94CCD8B8EC}"/>
              </a:ext>
            </a:extLst>
          </p:cNvPr>
          <p:cNvSpPr/>
          <p:nvPr/>
        </p:nvSpPr>
        <p:spPr>
          <a:xfrm rot="16200000">
            <a:off x="4238419" y="2934846"/>
            <a:ext cx="434622" cy="2628072"/>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BIZ UDゴシック" panose="020B0400000000000000" pitchFamily="49" charset="-128"/>
              <a:ea typeface="BIZ UDゴシック" panose="020B0400000000000000" pitchFamily="49" charset="-128"/>
            </a:endParaRPr>
          </a:p>
        </p:txBody>
      </p:sp>
      <p:sp>
        <p:nvSpPr>
          <p:cNvPr id="13" name="角丸四角形 14">
            <a:extLst>
              <a:ext uri="{FF2B5EF4-FFF2-40B4-BE49-F238E27FC236}">
                <a16:creationId xmlns:a16="http://schemas.microsoft.com/office/drawing/2014/main" id="{1C8CC5E8-0961-4D27-8081-DA30AD174CC5}"/>
              </a:ext>
            </a:extLst>
          </p:cNvPr>
          <p:cNvSpPr/>
          <p:nvPr/>
        </p:nvSpPr>
        <p:spPr>
          <a:xfrm>
            <a:off x="206184" y="4512680"/>
            <a:ext cx="8768306" cy="616682"/>
          </a:xfrm>
          <a:prstGeom prst="roundRect">
            <a:avLst/>
          </a:prstGeom>
          <a:solidFill>
            <a:schemeClr val="accent4">
              <a:lumMod val="20000"/>
              <a:lumOff val="80000"/>
            </a:schemeClr>
          </a:solidFill>
          <a:ln w="9525" cap="flat" cmpd="sng" algn="ctr">
            <a:no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ja-JP" altLang="en-US" sz="3600" b="1" kern="100" dirty="0">
                <a:latin typeface="BIZ UDゴシック" panose="020B0400000000000000" pitchFamily="49" charset="-128"/>
                <a:ea typeface="BIZ UDゴシック" panose="020B0400000000000000" pitchFamily="49" charset="-128"/>
                <a:cs typeface="Times New Roman" panose="02020603050405020304" pitchFamily="18" charset="0"/>
              </a:rPr>
              <a:t>人権教育で大切にしてきた</a:t>
            </a:r>
            <a:endParaRPr lang="ja-JP" sz="2400" b="1"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spTree>
    <p:extLst>
      <p:ext uri="{BB962C8B-B14F-4D97-AF65-F5344CB8AC3E}">
        <p14:creationId xmlns:p14="http://schemas.microsoft.com/office/powerpoint/2010/main" val="1234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スリップストリーム">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スリップストリーム">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スリップストリーム">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6840</TotalTime>
  <Words>4703</Words>
  <Application>Microsoft Office PowerPoint</Application>
  <PresentationFormat>画面に合わせる (4:3)</PresentationFormat>
  <Paragraphs>359</Paragraphs>
  <Slides>19</Slides>
  <Notes>19</Notes>
  <HiddenSlides>0</HiddenSlides>
  <MMClips>0</MMClips>
  <ScaleCrop>false</ScaleCrop>
  <HeadingPairs>
    <vt:vector size="6" baseType="variant">
      <vt:variant>
        <vt:lpstr>使用されているフォント</vt:lpstr>
      </vt:variant>
      <vt:variant>
        <vt:i4>12</vt:i4>
      </vt:variant>
      <vt:variant>
        <vt:lpstr>テーマ</vt:lpstr>
      </vt:variant>
      <vt:variant>
        <vt:i4>2</vt:i4>
      </vt:variant>
      <vt:variant>
        <vt:lpstr>スライド タイトル</vt:lpstr>
      </vt:variant>
      <vt:variant>
        <vt:i4>19</vt:i4>
      </vt:variant>
    </vt:vector>
  </HeadingPairs>
  <TitlesOfParts>
    <vt:vector size="33" baseType="lpstr">
      <vt:lpstr>BIZ UDゴシック</vt:lpstr>
      <vt:lpstr>HGP創英角ﾎﾟｯﾌﾟ体</vt:lpstr>
      <vt:lpstr>ＭＳ 明朝</vt:lpstr>
      <vt:lpstr>Arial</vt:lpstr>
      <vt:lpstr>Arial Black</vt:lpstr>
      <vt:lpstr>Calibri</vt:lpstr>
      <vt:lpstr>Calibri Light</vt:lpstr>
      <vt:lpstr>Century</vt:lpstr>
      <vt:lpstr>Comic Sans MS</vt:lpstr>
      <vt:lpstr>Georgia</vt:lpstr>
      <vt:lpstr>Times New Roman</vt:lpstr>
      <vt:lpstr>Trebuchet MS</vt:lpstr>
      <vt:lpstr>Office テーマ</vt:lpstr>
      <vt:lpstr>スリップストリーム</vt:lpstr>
      <vt:lpstr>自殺予防教育を支える   人権教育</vt:lpstr>
      <vt:lpstr>PowerPoint プレゼンテーション</vt:lpstr>
      <vt:lpstr>自殺者の総数は近年減少傾向にあります。 　しかし、自殺した児童生徒数は増加傾向にあり、危機的状況です。</vt:lpstr>
      <vt:lpstr>　自殺をした児童生徒が置かれていた状況（国公私立）</vt:lpstr>
      <vt:lpstr>○　平成18年　自殺対策基本法の施行 ○　平成19年　自殺総合対策大綱の策定 ○　平成24年　自殺総合対策大綱の見直し ○　平成28年　自殺対策基本法の一部を改正 　　　　 　　　※　ＳＯＳの出し方に関する教育の重視 ○　令和４年　新たな自殺総合対策大綱の策定 ○　令和７年　自殺対策基本法の一部を改正　　　　　　　　　　　　　　　　　　　</vt:lpstr>
      <vt:lpstr>　自殺予防教育は 　「ＳＯＳの出し方に関する教育」を重視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ＴＡＬＫ(トーク)の原則</vt:lpstr>
      <vt:lpstr>PowerPoint プレゼンテーション</vt:lpstr>
      <vt:lpstr>PowerPoint プレゼンテーション</vt:lpstr>
      <vt:lpstr>例えば、こんな専門がいます </vt:lpstr>
      <vt:lpstr>① 担任による個別面談</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鹿児島県</dc:creator>
  <cp:lastModifiedBy>津曲 威彦</cp:lastModifiedBy>
  <cp:revision>482</cp:revision>
  <cp:lastPrinted>2026-06-04T05:42:34Z</cp:lastPrinted>
  <dcterms:created xsi:type="dcterms:W3CDTF">2020-05-11T09:35:31Z</dcterms:created>
  <dcterms:modified xsi:type="dcterms:W3CDTF">2026-06-05T06:29:12Z</dcterms:modified>
</cp:coreProperties>
</file>